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5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9D21"/>
    <a:srgbClr val="B4CA32"/>
    <a:srgbClr val="7094CC"/>
    <a:srgbClr val="F5FBE9"/>
    <a:srgbClr val="E4EBBE"/>
    <a:srgbClr val="F7FFCD"/>
    <a:srgbClr val="E3EBBC"/>
    <a:srgbClr val="FF00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44"/>
    <p:restoredTop sz="94720"/>
  </p:normalViewPr>
  <p:slideViewPr>
    <p:cSldViewPr snapToGrid="0" snapToObjects="1">
      <p:cViewPr varScale="1">
        <p:scale>
          <a:sx n="62" d="100"/>
          <a:sy n="62" d="100"/>
        </p:scale>
        <p:origin x="4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EAD455-D015-0441-9E70-C07034DEE346}" type="datetimeFigureOut">
              <a:rPr lang="en-US" smtClean="0"/>
              <a:t>8/7/2020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B9FFC-0B56-8443-B5D7-95BFCFC6AD39}" type="slidenum">
              <a:rPr lang="en-US" smtClean="0"/>
              <a:t>‹#›</a:t>
            </a:fld>
            <a:endParaRPr lang="en-US"/>
          </a:p>
        </p:txBody>
      </p:sp>
    </p:spTree>
    <p:extLst>
      <p:ext uri="{BB962C8B-B14F-4D97-AF65-F5344CB8AC3E}">
        <p14:creationId xmlns:p14="http://schemas.microsoft.com/office/powerpoint/2010/main" val="1519927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8B9FFC-0B56-8443-B5D7-95BFCFC6AD39}" type="slidenum">
              <a:rPr lang="en-US" smtClean="0"/>
              <a:t>1</a:t>
            </a:fld>
            <a:endParaRPr lang="en-US"/>
          </a:p>
        </p:txBody>
      </p:sp>
    </p:spTree>
    <p:extLst>
      <p:ext uri="{BB962C8B-B14F-4D97-AF65-F5344CB8AC3E}">
        <p14:creationId xmlns:p14="http://schemas.microsoft.com/office/powerpoint/2010/main" val="1107057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8B9FFC-0B56-8443-B5D7-95BFCFC6AD39}" type="slidenum">
              <a:rPr lang="en-US" smtClean="0"/>
              <a:t>25</a:t>
            </a:fld>
            <a:endParaRPr lang="en-US"/>
          </a:p>
        </p:txBody>
      </p:sp>
    </p:spTree>
    <p:extLst>
      <p:ext uri="{BB962C8B-B14F-4D97-AF65-F5344CB8AC3E}">
        <p14:creationId xmlns:p14="http://schemas.microsoft.com/office/powerpoint/2010/main" val="1906119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1E0E760-FC6D-CC40-AE67-079B28EB35F0}" type="datetimeFigureOut">
              <a:rPr lang="en-US" smtClean="0"/>
              <a:t>8/7/2020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634C2-6165-C74D-996B-8509C5C1CCB2}" type="slidenum">
              <a:rPr lang="en-US" smtClean="0"/>
              <a:t>‹#›</a:t>
            </a:fld>
            <a:endParaRPr lang="en-US"/>
          </a:p>
        </p:txBody>
      </p:sp>
    </p:spTree>
    <p:extLst>
      <p:ext uri="{BB962C8B-B14F-4D97-AF65-F5344CB8AC3E}">
        <p14:creationId xmlns:p14="http://schemas.microsoft.com/office/powerpoint/2010/main" val="439456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E0E760-FC6D-CC40-AE67-079B28EB35F0}" type="datetimeFigureOut">
              <a:rPr lang="en-US" smtClean="0"/>
              <a:t>8/7/2020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634C2-6165-C74D-996B-8509C5C1CCB2}" type="slidenum">
              <a:rPr lang="en-US" smtClean="0"/>
              <a:t>‹#›</a:t>
            </a:fld>
            <a:endParaRPr lang="en-US"/>
          </a:p>
        </p:txBody>
      </p:sp>
    </p:spTree>
    <p:extLst>
      <p:ext uri="{BB962C8B-B14F-4D97-AF65-F5344CB8AC3E}">
        <p14:creationId xmlns:p14="http://schemas.microsoft.com/office/powerpoint/2010/main" val="694449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E0E760-FC6D-CC40-AE67-079B28EB35F0}" type="datetimeFigureOut">
              <a:rPr lang="en-US" smtClean="0"/>
              <a:t>8/7/2020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634C2-6165-C74D-996B-8509C5C1CCB2}" type="slidenum">
              <a:rPr lang="en-US" smtClean="0"/>
              <a:t>‹#›</a:t>
            </a:fld>
            <a:endParaRPr lang="en-US"/>
          </a:p>
        </p:txBody>
      </p:sp>
    </p:spTree>
    <p:extLst>
      <p:ext uri="{BB962C8B-B14F-4D97-AF65-F5344CB8AC3E}">
        <p14:creationId xmlns:p14="http://schemas.microsoft.com/office/powerpoint/2010/main" val="35696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E0E760-FC6D-CC40-AE67-079B28EB35F0}" type="datetimeFigureOut">
              <a:rPr lang="en-US" smtClean="0"/>
              <a:t>8/7/2020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634C2-6165-C74D-996B-8509C5C1CCB2}" type="slidenum">
              <a:rPr lang="en-US" smtClean="0"/>
              <a:t>‹#›</a:t>
            </a:fld>
            <a:endParaRPr lang="en-US"/>
          </a:p>
        </p:txBody>
      </p:sp>
    </p:spTree>
    <p:extLst>
      <p:ext uri="{BB962C8B-B14F-4D97-AF65-F5344CB8AC3E}">
        <p14:creationId xmlns:p14="http://schemas.microsoft.com/office/powerpoint/2010/main" val="753150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E0E760-FC6D-CC40-AE67-079B28EB35F0}" type="datetimeFigureOut">
              <a:rPr lang="en-US" smtClean="0"/>
              <a:t>8/7/2020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634C2-6165-C74D-996B-8509C5C1CCB2}" type="slidenum">
              <a:rPr lang="en-US" smtClean="0"/>
              <a:t>‹#›</a:t>
            </a:fld>
            <a:endParaRPr lang="en-US"/>
          </a:p>
        </p:txBody>
      </p:sp>
    </p:spTree>
    <p:extLst>
      <p:ext uri="{BB962C8B-B14F-4D97-AF65-F5344CB8AC3E}">
        <p14:creationId xmlns:p14="http://schemas.microsoft.com/office/powerpoint/2010/main" val="929148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E0E760-FC6D-CC40-AE67-079B28EB35F0}" type="datetimeFigureOut">
              <a:rPr lang="en-US" smtClean="0"/>
              <a:t>8/7/2020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7634C2-6165-C74D-996B-8509C5C1CCB2}" type="slidenum">
              <a:rPr lang="en-US" smtClean="0"/>
              <a:t>‹#›</a:t>
            </a:fld>
            <a:endParaRPr lang="en-US"/>
          </a:p>
        </p:txBody>
      </p:sp>
    </p:spTree>
    <p:extLst>
      <p:ext uri="{BB962C8B-B14F-4D97-AF65-F5344CB8AC3E}">
        <p14:creationId xmlns:p14="http://schemas.microsoft.com/office/powerpoint/2010/main" val="1853006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E0E760-FC6D-CC40-AE67-079B28EB35F0}" type="datetimeFigureOut">
              <a:rPr lang="en-US" smtClean="0"/>
              <a:t>8/7/2020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7634C2-6165-C74D-996B-8509C5C1CCB2}" type="slidenum">
              <a:rPr lang="en-US" smtClean="0"/>
              <a:t>‹#›</a:t>
            </a:fld>
            <a:endParaRPr lang="en-US"/>
          </a:p>
        </p:txBody>
      </p:sp>
    </p:spTree>
    <p:extLst>
      <p:ext uri="{BB962C8B-B14F-4D97-AF65-F5344CB8AC3E}">
        <p14:creationId xmlns:p14="http://schemas.microsoft.com/office/powerpoint/2010/main" val="680749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E0E760-FC6D-CC40-AE67-079B28EB35F0}" type="datetimeFigureOut">
              <a:rPr lang="en-US" smtClean="0"/>
              <a:t>8/7/2020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7634C2-6165-C74D-996B-8509C5C1CCB2}" type="slidenum">
              <a:rPr lang="en-US" smtClean="0"/>
              <a:t>‹#›</a:t>
            </a:fld>
            <a:endParaRPr lang="en-US"/>
          </a:p>
        </p:txBody>
      </p:sp>
    </p:spTree>
    <p:extLst>
      <p:ext uri="{BB962C8B-B14F-4D97-AF65-F5344CB8AC3E}">
        <p14:creationId xmlns:p14="http://schemas.microsoft.com/office/powerpoint/2010/main" val="171624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E0E760-FC6D-CC40-AE67-079B28EB35F0}" type="datetimeFigureOut">
              <a:rPr lang="en-US" smtClean="0"/>
              <a:t>8/7/2020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7634C2-6165-C74D-996B-8509C5C1CCB2}" type="slidenum">
              <a:rPr lang="en-US" smtClean="0"/>
              <a:t>‹#›</a:t>
            </a:fld>
            <a:endParaRPr lang="en-US"/>
          </a:p>
        </p:txBody>
      </p:sp>
    </p:spTree>
    <p:extLst>
      <p:ext uri="{BB962C8B-B14F-4D97-AF65-F5344CB8AC3E}">
        <p14:creationId xmlns:p14="http://schemas.microsoft.com/office/powerpoint/2010/main" val="2142836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E0E760-FC6D-CC40-AE67-079B28EB35F0}" type="datetimeFigureOut">
              <a:rPr lang="en-US" smtClean="0"/>
              <a:t>8/7/2020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7634C2-6165-C74D-996B-8509C5C1CCB2}" type="slidenum">
              <a:rPr lang="en-US" smtClean="0"/>
              <a:t>‹#›</a:t>
            </a:fld>
            <a:endParaRPr lang="en-US"/>
          </a:p>
        </p:txBody>
      </p:sp>
    </p:spTree>
    <p:extLst>
      <p:ext uri="{BB962C8B-B14F-4D97-AF65-F5344CB8AC3E}">
        <p14:creationId xmlns:p14="http://schemas.microsoft.com/office/powerpoint/2010/main" val="1351034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E0E760-FC6D-CC40-AE67-079B28EB35F0}" type="datetimeFigureOut">
              <a:rPr lang="en-US" smtClean="0"/>
              <a:t>8/7/2020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7634C2-6165-C74D-996B-8509C5C1CCB2}" type="slidenum">
              <a:rPr lang="en-US" smtClean="0"/>
              <a:t>‹#›</a:t>
            </a:fld>
            <a:endParaRPr lang="en-US"/>
          </a:p>
        </p:txBody>
      </p:sp>
    </p:spTree>
    <p:extLst>
      <p:ext uri="{BB962C8B-B14F-4D97-AF65-F5344CB8AC3E}">
        <p14:creationId xmlns:p14="http://schemas.microsoft.com/office/powerpoint/2010/main" val="1497031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0E760-FC6D-CC40-AE67-079B28EB35F0}" type="datetimeFigureOut">
              <a:rPr lang="en-US" smtClean="0"/>
              <a:t>8/7/2020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7634C2-6165-C74D-996B-8509C5C1CCB2}" type="slidenum">
              <a:rPr lang="en-US" smtClean="0"/>
              <a:t>‹#›</a:t>
            </a:fld>
            <a:endParaRPr lang="en-US"/>
          </a:p>
        </p:txBody>
      </p:sp>
    </p:spTree>
    <p:extLst>
      <p:ext uri="{BB962C8B-B14F-4D97-AF65-F5344CB8AC3E}">
        <p14:creationId xmlns:p14="http://schemas.microsoft.com/office/powerpoint/2010/main" val="231551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5.emf"/><Relationship Id="rId7" Type="http://schemas.openxmlformats.org/officeDocument/2006/relationships/image" Target="../media/image19.emf"/><Relationship Id="rId2" Type="http://schemas.openxmlformats.org/officeDocument/2006/relationships/image" Target="../media/image24.emf"/><Relationship Id="rId1" Type="http://schemas.openxmlformats.org/officeDocument/2006/relationships/slideLayout" Target="../slideLayouts/slideLayout6.xml"/><Relationship Id="rId6" Type="http://schemas.openxmlformats.org/officeDocument/2006/relationships/image" Target="../media/image21.emf"/><Relationship Id="rId5" Type="http://schemas.openxmlformats.org/officeDocument/2006/relationships/image" Target="../media/image27.emf"/><Relationship Id="rId4" Type="http://schemas.openxmlformats.org/officeDocument/2006/relationships/image" Target="../media/image26.emf"/><Relationship Id="rId9" Type="http://schemas.openxmlformats.org/officeDocument/2006/relationships/image" Target="../media/image2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image" Target="../media/image6.emf"/><Relationship Id="rId1" Type="http://schemas.openxmlformats.org/officeDocument/2006/relationships/slideLayout" Target="../slideLayouts/slideLayout6.xml"/><Relationship Id="rId6" Type="http://schemas.openxmlformats.org/officeDocument/2006/relationships/image" Target="../media/image10.emf"/><Relationship Id="rId5" Type="http://schemas.openxmlformats.org/officeDocument/2006/relationships/image" Target="../media/image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6.xml"/><Relationship Id="rId5" Type="http://schemas.openxmlformats.org/officeDocument/2006/relationships/image" Target="../media/image4.emf"/><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1 Title"/>
          <p:cNvSpPr>
            <a:spLocks noGrp="1"/>
          </p:cNvSpPr>
          <p:nvPr>
            <p:ph type="ctrTitle"/>
          </p:nvPr>
        </p:nvSpPr>
        <p:spPr/>
        <p:txBody>
          <a:bodyPr>
            <a:normAutofit fontScale="90000"/>
          </a:bodyPr>
          <a:lstStyle/>
          <a:p>
            <a:r>
              <a:rPr lang="en-US" dirty="0"/>
              <a:t>Freshwater Conservation and Wash Advocacy Strategy Workshop </a:t>
            </a:r>
          </a:p>
        </p:txBody>
      </p:sp>
      <p:pic>
        <p:nvPicPr>
          <p:cNvPr id="4" name="Africa Photo" descr="Sunrise inside the Entabeni Game Reserve famous for safari with a reflection of the Hanging Lip of Hanglip mountain peak in a swamp lake located near Kruger Park, Limpopo Province, South Africa." title="Sunrise in Afric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4774361"/>
          </a:xfrm>
          <a:prstGeom prst="rect">
            <a:avLst/>
          </a:prstGeom>
        </p:spPr>
      </p:pic>
      <p:sp>
        <p:nvSpPr>
          <p:cNvPr id="13" name="Freshwater text"/>
          <p:cNvSpPr/>
          <p:nvPr/>
        </p:nvSpPr>
        <p:spPr>
          <a:xfrm>
            <a:off x="455268" y="1442174"/>
            <a:ext cx="9247532" cy="523220"/>
          </a:xfrm>
          <a:prstGeom prst="rect">
            <a:avLst/>
          </a:prstGeom>
          <a:effectLst>
            <a:outerShdw blurRad="50800" dist="63500" dir="3000000" algn="tl" rotWithShape="0">
              <a:prstClr val="black">
                <a:alpha val="25000"/>
              </a:prstClr>
            </a:outerShdw>
          </a:effectLst>
        </p:spPr>
        <p:txBody>
          <a:bodyPr wrap="square">
            <a:spAutoFit/>
          </a:bodyPr>
          <a:lstStyle/>
          <a:p>
            <a:r>
              <a:rPr lang="en-US" sz="2800" b="1" dirty="0">
                <a:solidFill>
                  <a:schemeClr val="bg1"/>
                </a:solidFill>
                <a:effectLst/>
                <a:latin typeface="Gill Sans" charset="0"/>
              </a:rPr>
              <a:t>FRESHWATER CONSERVATION AND WASH</a:t>
            </a:r>
            <a:endParaRPr lang="en-US" sz="2800" dirty="0">
              <a:solidFill>
                <a:schemeClr val="bg1"/>
              </a:solidFill>
              <a:effectLst/>
              <a:latin typeface="Gill Sans SemiBold" charset="0"/>
            </a:endParaRPr>
          </a:p>
        </p:txBody>
      </p:sp>
      <p:sp>
        <p:nvSpPr>
          <p:cNvPr id="14" name="Advocacy Strategy"/>
          <p:cNvSpPr/>
          <p:nvPr/>
        </p:nvSpPr>
        <p:spPr>
          <a:xfrm>
            <a:off x="455268" y="2023525"/>
            <a:ext cx="9562492" cy="1123384"/>
          </a:xfrm>
          <a:prstGeom prst="rect">
            <a:avLst/>
          </a:prstGeom>
          <a:effectLst>
            <a:outerShdw blurRad="50800" dist="76200" dir="2700000" algn="tl" rotWithShape="0">
              <a:prstClr val="black">
                <a:alpha val="40000"/>
              </a:prstClr>
            </a:outerShdw>
          </a:effectLst>
        </p:spPr>
        <p:txBody>
          <a:bodyPr wrap="square">
            <a:spAutoFit/>
          </a:bodyPr>
          <a:lstStyle/>
          <a:p>
            <a:r>
              <a:rPr lang="en-US" sz="6700" dirty="0">
                <a:solidFill>
                  <a:schemeClr val="bg1"/>
                </a:solidFill>
                <a:effectLst/>
                <a:latin typeface="Gill Sans Light" charset="0"/>
              </a:rPr>
              <a:t>ADVOCACY STRATEGY</a:t>
            </a:r>
          </a:p>
        </p:txBody>
      </p:sp>
      <p:sp>
        <p:nvSpPr>
          <p:cNvPr id="15" name="Workshop"/>
          <p:cNvSpPr/>
          <p:nvPr/>
        </p:nvSpPr>
        <p:spPr>
          <a:xfrm>
            <a:off x="465428" y="2794227"/>
            <a:ext cx="9562492" cy="1123384"/>
          </a:xfrm>
          <a:prstGeom prst="rect">
            <a:avLst/>
          </a:prstGeom>
          <a:effectLst>
            <a:outerShdw blurRad="50800" dist="76200" dir="2700000" algn="tl" rotWithShape="0">
              <a:prstClr val="black">
                <a:alpha val="40000"/>
              </a:prstClr>
            </a:outerShdw>
          </a:effectLst>
        </p:spPr>
        <p:txBody>
          <a:bodyPr wrap="square">
            <a:spAutoFit/>
          </a:bodyPr>
          <a:lstStyle/>
          <a:p>
            <a:r>
              <a:rPr lang="en-US" sz="6700" dirty="0">
                <a:solidFill>
                  <a:schemeClr val="bg1"/>
                </a:solidFill>
                <a:effectLst/>
                <a:latin typeface="Gill Sans Light" charset="0"/>
              </a:rPr>
              <a:t>WORKSHOP</a:t>
            </a:r>
          </a:p>
        </p:txBody>
      </p:sp>
      <p:sp>
        <p:nvSpPr>
          <p:cNvPr id="12" name="Decorative Purple Rectangle" descr="Purple rectangle" title="Decorative artifact"/>
          <p:cNvSpPr/>
          <p:nvPr/>
        </p:nvSpPr>
        <p:spPr>
          <a:xfrm>
            <a:off x="5743074" y="3269901"/>
            <a:ext cx="6448926" cy="1022350"/>
          </a:xfrm>
          <a:prstGeom prst="rect">
            <a:avLst/>
          </a:prstGeom>
          <a:solidFill>
            <a:srgbClr val="709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ocation text"/>
          <p:cNvSpPr/>
          <p:nvPr/>
        </p:nvSpPr>
        <p:spPr>
          <a:xfrm>
            <a:off x="5887468" y="3358527"/>
            <a:ext cx="6137799" cy="830997"/>
          </a:xfrm>
          <a:prstGeom prst="rect">
            <a:avLst/>
          </a:prstGeom>
        </p:spPr>
        <p:txBody>
          <a:bodyPr wrap="square">
            <a:spAutoFit/>
          </a:bodyPr>
          <a:lstStyle/>
          <a:p>
            <a:r>
              <a:rPr lang="en-US" sz="2400" b="1" dirty="0">
                <a:solidFill>
                  <a:schemeClr val="bg1"/>
                </a:solidFill>
                <a:effectLst/>
                <a:latin typeface="Gill Sans" charset="0"/>
              </a:rPr>
              <a:t>REPLACE W/LOCATION</a:t>
            </a:r>
            <a:br>
              <a:rPr lang="en-US" sz="2400" b="1" dirty="0">
                <a:solidFill>
                  <a:schemeClr val="bg1"/>
                </a:solidFill>
                <a:effectLst/>
                <a:latin typeface="Gill Sans" charset="0"/>
              </a:rPr>
            </a:br>
            <a:r>
              <a:rPr lang="en-US" sz="2400" b="1" dirty="0">
                <a:solidFill>
                  <a:schemeClr val="bg1"/>
                </a:solidFill>
                <a:effectLst/>
                <a:latin typeface="Gill Sans" charset="0"/>
              </a:rPr>
              <a:t>REPLACE WITH WORKSHOP DATES</a:t>
            </a:r>
            <a:endParaRPr lang="en-US" sz="2400" dirty="0">
              <a:solidFill>
                <a:schemeClr val="bg1"/>
              </a:solidFill>
              <a:effectLst/>
              <a:latin typeface="Gill Sans SemiBold" charset="0"/>
            </a:endParaRPr>
          </a:p>
        </p:txBody>
      </p:sp>
      <p:pic>
        <p:nvPicPr>
          <p:cNvPr id="8" name="USAID Logo" descr="USAID logo" title="USAID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40" y="-14990"/>
            <a:ext cx="3657599" cy="1399033"/>
          </a:xfrm>
          <a:prstGeom prst="rect">
            <a:avLst/>
          </a:prstGeom>
        </p:spPr>
      </p:pic>
      <p:pic>
        <p:nvPicPr>
          <p:cNvPr id="9" name="IRC Logo" descr="IRC logo" title="IRC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7961" y="273889"/>
            <a:ext cx="2982029" cy="880330"/>
          </a:xfrm>
          <a:prstGeom prst="rect">
            <a:avLst/>
          </a:prstGeom>
        </p:spPr>
      </p:pic>
      <p:pic>
        <p:nvPicPr>
          <p:cNvPr id="7" name="Arica Biodiversity Collaborative Group" descr="Africa Biodiversity Collaborative Group Logos: African Wildlife Foundation, Conservation International, the Jane Goodall Institute, The Nature Conservancy, WCS, World Resources Institute, WWF" title="Africa Biodiversity Collaborative Group Lo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249" y="5023369"/>
            <a:ext cx="10761785" cy="1692224"/>
          </a:xfrm>
          <a:prstGeom prst="rect">
            <a:avLst/>
          </a:prstGeom>
        </p:spPr>
      </p:pic>
      <p:sp>
        <p:nvSpPr>
          <p:cNvPr id="17" name="Photo Credit"/>
          <p:cNvSpPr/>
          <p:nvPr/>
        </p:nvSpPr>
        <p:spPr>
          <a:xfrm>
            <a:off x="13741" y="4341760"/>
            <a:ext cx="1920206" cy="307777"/>
          </a:xfrm>
          <a:prstGeom prst="rect">
            <a:avLst/>
          </a:prstGeom>
        </p:spPr>
        <p:txBody>
          <a:bodyPr wrap="none">
            <a:spAutoFit/>
          </a:bodyPr>
          <a:lstStyle/>
          <a:p>
            <a:r>
              <a:rPr lang="en-US" sz="1400" dirty="0">
                <a:solidFill>
                  <a:schemeClr val="bg1">
                    <a:lumMod val="50000"/>
                  </a:schemeClr>
                </a:solidFill>
                <a:effectLst/>
                <a:latin typeface="Gill Sans" charset="0"/>
              </a:rPr>
              <a:t>© SL_PHOTOGRAPHY</a:t>
            </a:r>
          </a:p>
        </p:txBody>
      </p:sp>
      <p:sp>
        <p:nvSpPr>
          <p:cNvPr id="11" name="Decorative Green Line" descr="Green rectangle" title="Decorative artifact"/>
          <p:cNvSpPr/>
          <p:nvPr/>
        </p:nvSpPr>
        <p:spPr>
          <a:xfrm>
            <a:off x="13741" y="4690725"/>
            <a:ext cx="12192000" cy="167269"/>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1911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Advocacy Strategies</a:t>
            </a:r>
          </a:p>
        </p:txBody>
      </p:sp>
      <p:sp>
        <p:nvSpPr>
          <p:cNvPr id="8" name="H1"/>
          <p:cNvSpPr/>
          <p:nvPr/>
        </p:nvSpPr>
        <p:spPr>
          <a:xfrm>
            <a:off x="518064" y="229558"/>
            <a:ext cx="6949788" cy="830997"/>
          </a:xfrm>
          <a:prstGeom prst="rect">
            <a:avLst/>
          </a:prstGeom>
        </p:spPr>
        <p:txBody>
          <a:bodyPr wrap="none">
            <a:spAutoFit/>
          </a:bodyPr>
          <a:lstStyle/>
          <a:p>
            <a:r>
              <a:rPr lang="en-US" sz="4800" cap="all" dirty="0">
                <a:solidFill>
                  <a:srgbClr val="7294CB"/>
                </a:solidFill>
                <a:latin typeface="Gill Sans" charset="0"/>
              </a:rPr>
              <a:t>Advocacy Strategies</a:t>
            </a:r>
            <a:endParaRPr lang="en-US" sz="4800" cap="all" dirty="0">
              <a:solidFill>
                <a:srgbClr val="7294CB"/>
              </a:solidFill>
              <a:effectLst/>
              <a:latin typeface="Gill Sans" charset="0"/>
            </a:endParaRPr>
          </a:p>
        </p:txBody>
      </p:sp>
      <p:sp>
        <p:nvSpPr>
          <p:cNvPr id="10" name="P"/>
          <p:cNvSpPr/>
          <p:nvPr/>
        </p:nvSpPr>
        <p:spPr>
          <a:xfrm>
            <a:off x="483070" y="1622095"/>
            <a:ext cx="3699463" cy="4247317"/>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latin typeface="Gill Sans" charset="0"/>
              </a:rPr>
              <a:t>Differences between ad hoc and formal advocacy </a:t>
            </a:r>
          </a:p>
          <a:p>
            <a:pPr marL="342900" indent="-342900">
              <a:spcAft>
                <a:spcPts val="1200"/>
              </a:spcAft>
              <a:buClr>
                <a:srgbClr val="FA9D21"/>
              </a:buClr>
              <a:buSzPct val="100000"/>
              <a:buFont typeface=".AppleSDGothicNeoI-Regular" charset="-127"/>
              <a:buChar char="◼︎"/>
            </a:pPr>
            <a:r>
              <a:rPr lang="en-US" sz="2000" dirty="0">
                <a:latin typeface="Gill Sans" charset="0"/>
              </a:rPr>
              <a:t>Advantages of collective voice</a:t>
            </a:r>
          </a:p>
          <a:p>
            <a:pPr marL="342900" indent="-342900">
              <a:spcAft>
                <a:spcPts val="1200"/>
              </a:spcAft>
              <a:buClr>
                <a:srgbClr val="FA9D21"/>
              </a:buClr>
              <a:buSzPct val="100000"/>
              <a:buFont typeface=".AppleSDGothicNeoI-Regular" charset="-127"/>
              <a:buChar char="◼︎"/>
            </a:pPr>
            <a:r>
              <a:rPr lang="en-US" sz="2000" dirty="0">
                <a:latin typeface="Gill Sans" charset="0"/>
              </a:rPr>
              <a:t>Cohesive messaging to inform policy and practice </a:t>
            </a:r>
          </a:p>
          <a:p>
            <a:pPr marL="342900" indent="-342900">
              <a:spcAft>
                <a:spcPts val="1200"/>
              </a:spcAft>
              <a:buClr>
                <a:srgbClr val="FA9D21"/>
              </a:buClr>
              <a:buSzPct val="100000"/>
              <a:buFont typeface=".AppleSDGothicNeoI-Regular" charset="-127"/>
              <a:buChar char="◼︎"/>
            </a:pPr>
            <a:r>
              <a:rPr lang="en-US" sz="2000" dirty="0">
                <a:latin typeface="Gill Sans" charset="0"/>
              </a:rPr>
              <a:t>Building strong grassroots movements</a:t>
            </a:r>
          </a:p>
          <a:p>
            <a:pPr marL="342900" indent="-342900">
              <a:spcAft>
                <a:spcPts val="1200"/>
              </a:spcAft>
              <a:buClr>
                <a:srgbClr val="FA9D21"/>
              </a:buClr>
              <a:buSzPct val="100000"/>
              <a:buFont typeface=".AppleSDGothicNeoI-Regular" charset="-127"/>
              <a:buChar char="◼︎"/>
            </a:pPr>
            <a:r>
              <a:rPr lang="en-US" sz="2000" dirty="0">
                <a:latin typeface="Gill Sans" charset="0"/>
              </a:rPr>
              <a:t>Changes in policies </a:t>
            </a:r>
            <a:br>
              <a:rPr lang="en-US" sz="2000" dirty="0">
                <a:latin typeface="Gill Sans" charset="0"/>
              </a:rPr>
            </a:br>
            <a:r>
              <a:rPr lang="en-US" sz="2000" dirty="0">
                <a:latin typeface="Gill Sans" charset="0"/>
              </a:rPr>
              <a:t>and budgets</a:t>
            </a:r>
          </a:p>
          <a:p>
            <a:pPr marL="342900" indent="-342900">
              <a:spcAft>
                <a:spcPts val="1200"/>
              </a:spcAft>
              <a:buClr>
                <a:srgbClr val="FA9D21"/>
              </a:buClr>
              <a:buSzPct val="100000"/>
              <a:buFont typeface=".AppleSDGothicNeoI-Regular" charset="-127"/>
              <a:buChar char="◼︎"/>
            </a:pPr>
            <a:r>
              <a:rPr lang="en-US" sz="2000" dirty="0">
                <a:latin typeface="Gill Sans" charset="0"/>
              </a:rPr>
              <a:t>Implementation of policies </a:t>
            </a:r>
            <a:br>
              <a:rPr lang="en-US" sz="2000" dirty="0">
                <a:latin typeface="Gill Sans" charset="0"/>
              </a:rPr>
            </a:br>
            <a:r>
              <a:rPr lang="en-US" sz="2000" dirty="0">
                <a:latin typeface="Gill Sans" charset="0"/>
              </a:rPr>
              <a:t>and laws</a:t>
            </a:r>
            <a:endParaRPr lang="en-US" sz="2000" dirty="0">
              <a:effectLst/>
              <a:latin typeface="Gill Sans" charset="0"/>
            </a:endParaRPr>
          </a:p>
        </p:txBody>
      </p:sp>
      <p:pic>
        <p:nvPicPr>
          <p:cNvPr id="14" name="Play Movie Icon" descr="Movie film play icon" title="Part 6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2557" y="454901"/>
            <a:ext cx="1110342" cy="869546"/>
          </a:xfrm>
          <a:prstGeom prst="rect">
            <a:avLst/>
          </a:prstGeom>
        </p:spPr>
      </p:pic>
      <p:sp>
        <p:nvSpPr>
          <p:cNvPr id="12"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n tests water while other men watch in Tanzania." title="Water test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520952"/>
            <a:ext cx="7467600" cy="5337048"/>
          </a:xfrm>
          <a:prstGeom prst="rect">
            <a:avLst/>
          </a:prstGeom>
        </p:spPr>
      </p:pic>
      <p:sp>
        <p:nvSpPr>
          <p:cNvPr id="5" name="Photo credit"/>
          <p:cNvSpPr/>
          <p:nvPr/>
        </p:nvSpPr>
        <p:spPr>
          <a:xfrm rot="16200000">
            <a:off x="3443860" y="4901486"/>
            <a:ext cx="2316019" cy="292388"/>
          </a:xfrm>
          <a:prstGeom prst="rect">
            <a:avLst/>
          </a:prstGeom>
        </p:spPr>
        <p:txBody>
          <a:bodyPr wrap="none">
            <a:spAutoFit/>
          </a:bodyPr>
          <a:lstStyle/>
          <a:p>
            <a:r>
              <a:rPr lang="en-US" sz="1300" cap="all" spc="50" dirty="0">
                <a:solidFill>
                  <a:schemeClr val="tx1">
                    <a:lumMod val="75000"/>
                    <a:lumOff val="25000"/>
                  </a:schemeClr>
                </a:solidFill>
                <a:effectLst/>
                <a:latin typeface="Gill Sans Light" charset="0"/>
              </a:rPr>
              <a:t>©Benjamin Drummond </a:t>
            </a:r>
          </a:p>
        </p:txBody>
      </p:sp>
      <p:sp>
        <p:nvSpPr>
          <p:cNvPr id="13"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6505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hidden="1"/>
          <p:cNvSpPr>
            <a:spLocks noGrp="1"/>
          </p:cNvSpPr>
          <p:nvPr>
            <p:ph type="title"/>
          </p:nvPr>
        </p:nvSpPr>
        <p:spPr/>
        <p:txBody>
          <a:bodyPr/>
          <a:lstStyle/>
          <a:p>
            <a:r>
              <a:rPr lang="en-US" dirty="0"/>
              <a:t>Parts of an Advocacy Strategy</a:t>
            </a:r>
          </a:p>
        </p:txBody>
      </p:sp>
      <p:sp>
        <p:nvSpPr>
          <p:cNvPr id="4" name="H1"/>
          <p:cNvSpPr/>
          <p:nvPr/>
        </p:nvSpPr>
        <p:spPr>
          <a:xfrm>
            <a:off x="487068" y="229558"/>
            <a:ext cx="10473701" cy="830997"/>
          </a:xfrm>
          <a:prstGeom prst="rect">
            <a:avLst/>
          </a:prstGeom>
        </p:spPr>
        <p:txBody>
          <a:bodyPr wrap="none">
            <a:spAutoFit/>
          </a:bodyPr>
          <a:lstStyle/>
          <a:p>
            <a:r>
              <a:rPr lang="en-US" sz="4800" cap="all" dirty="0">
                <a:solidFill>
                  <a:srgbClr val="7294CB"/>
                </a:solidFill>
                <a:latin typeface="Gill Sans" charset="0"/>
              </a:rPr>
              <a:t>Parts of an Advocacy Strategy </a:t>
            </a:r>
            <a:endParaRPr lang="en-US" sz="4800" cap="all" dirty="0">
              <a:solidFill>
                <a:srgbClr val="7294CB"/>
              </a:solidFill>
              <a:effectLst/>
              <a:latin typeface="Gill Sans" charset="0"/>
            </a:endParaRPr>
          </a:p>
        </p:txBody>
      </p:sp>
      <p:sp>
        <p:nvSpPr>
          <p:cNvPr id="11" name="Part 1 Text"/>
          <p:cNvSpPr/>
          <p:nvPr/>
        </p:nvSpPr>
        <p:spPr>
          <a:xfrm>
            <a:off x="1524157" y="1788557"/>
            <a:ext cx="4851936" cy="1015663"/>
          </a:xfrm>
          <a:prstGeom prst="rect">
            <a:avLst/>
          </a:prstGeom>
        </p:spPr>
        <p:txBody>
          <a:bodyPr wrap="square">
            <a:spAutoFit/>
          </a:bodyPr>
          <a:lstStyle/>
          <a:p>
            <a:pPr>
              <a:spcAft>
                <a:spcPts val="3000"/>
              </a:spcAft>
              <a:buClr>
                <a:srgbClr val="FA9D21"/>
              </a:buClr>
              <a:buSzPct val="100000"/>
            </a:pPr>
            <a:r>
              <a:rPr lang="en-US" sz="2000" b="1" cap="all" dirty="0">
                <a:solidFill>
                  <a:srgbClr val="7094CC"/>
                </a:solidFill>
                <a:latin typeface="Gill Sans" charset="0"/>
              </a:rPr>
              <a:t>Part 1</a:t>
            </a:r>
            <a:r>
              <a:rPr lang="en-US" sz="2000" b="1" dirty="0">
                <a:solidFill>
                  <a:srgbClr val="7094CC"/>
                </a:solidFill>
                <a:latin typeface="Gill Sans" charset="0"/>
              </a:rPr>
              <a:t>   </a:t>
            </a:r>
            <a:r>
              <a:rPr lang="en-US" sz="2000" dirty="0">
                <a:latin typeface="Gill Sans" charset="0"/>
              </a:rPr>
              <a:t>Advocacy Issue, Root </a:t>
            </a:r>
            <a:br>
              <a:rPr lang="en-US" sz="2000" dirty="0">
                <a:latin typeface="Gill Sans" charset="0"/>
              </a:rPr>
            </a:br>
            <a:r>
              <a:rPr lang="en-US" sz="2000" dirty="0">
                <a:latin typeface="Gill Sans" charset="0"/>
              </a:rPr>
              <a:t>	    Causes and Identifying </a:t>
            </a:r>
            <a:br>
              <a:rPr lang="en-US" sz="2000" dirty="0">
                <a:latin typeface="Gill Sans" charset="0"/>
              </a:rPr>
            </a:br>
            <a:r>
              <a:rPr lang="en-US" sz="2000" dirty="0">
                <a:latin typeface="Gill Sans" charset="0"/>
              </a:rPr>
              <a:t>	    your Evidence Base</a:t>
            </a:r>
          </a:p>
        </p:txBody>
      </p:sp>
      <p:pic>
        <p:nvPicPr>
          <p:cNvPr id="16" name="Part 1 - Book Icon" descr="Book icon" title="Part 1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665" y="1691867"/>
            <a:ext cx="764935" cy="614680"/>
          </a:xfrm>
          <a:prstGeom prst="rect">
            <a:avLst/>
          </a:prstGeom>
        </p:spPr>
      </p:pic>
      <p:sp>
        <p:nvSpPr>
          <p:cNvPr id="27" name="Part 2 Text"/>
          <p:cNvSpPr/>
          <p:nvPr/>
        </p:nvSpPr>
        <p:spPr>
          <a:xfrm>
            <a:off x="1512248" y="3142058"/>
            <a:ext cx="4851936" cy="707886"/>
          </a:xfrm>
          <a:prstGeom prst="rect">
            <a:avLst/>
          </a:prstGeom>
        </p:spPr>
        <p:txBody>
          <a:bodyPr wrap="square">
            <a:spAutoFit/>
          </a:bodyPr>
          <a:lstStyle/>
          <a:p>
            <a:pPr>
              <a:spcAft>
                <a:spcPts val="3000"/>
              </a:spcAft>
              <a:buClr>
                <a:srgbClr val="FA9D21"/>
              </a:buClr>
              <a:buSzPct val="100000"/>
            </a:pPr>
            <a:r>
              <a:rPr lang="en-US" sz="2000" b="1" cap="all" dirty="0">
                <a:solidFill>
                  <a:srgbClr val="B4CA32"/>
                </a:solidFill>
                <a:latin typeface="Gill Sans" charset="0"/>
              </a:rPr>
              <a:t>Part 2</a:t>
            </a:r>
            <a:r>
              <a:rPr lang="en-US" sz="2000" dirty="0">
                <a:latin typeface="Gill Sans" charset="0"/>
              </a:rPr>
              <a:t>    Advocacy Goals </a:t>
            </a:r>
            <a:br>
              <a:rPr lang="en-US" sz="2000" dirty="0">
                <a:latin typeface="Gill Sans" charset="0"/>
              </a:rPr>
            </a:br>
            <a:r>
              <a:rPr lang="en-US" sz="2000" dirty="0">
                <a:latin typeface="Gill Sans" charset="0"/>
              </a:rPr>
              <a:t>	     and Objectives </a:t>
            </a:r>
          </a:p>
        </p:txBody>
      </p:sp>
      <p:pic>
        <p:nvPicPr>
          <p:cNvPr id="19" name="Part 2 - Target Icon" descr="Target and arrow icon" title="Part 2 ic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665" y="2851880"/>
            <a:ext cx="775887" cy="801871"/>
          </a:xfrm>
          <a:prstGeom prst="rect">
            <a:avLst/>
          </a:prstGeom>
        </p:spPr>
      </p:pic>
      <p:sp>
        <p:nvSpPr>
          <p:cNvPr id="28" name="Part 3 Text"/>
          <p:cNvSpPr/>
          <p:nvPr/>
        </p:nvSpPr>
        <p:spPr>
          <a:xfrm>
            <a:off x="1510455" y="4140461"/>
            <a:ext cx="4851936" cy="707886"/>
          </a:xfrm>
          <a:prstGeom prst="rect">
            <a:avLst/>
          </a:prstGeom>
        </p:spPr>
        <p:txBody>
          <a:bodyPr wrap="square">
            <a:spAutoFit/>
          </a:bodyPr>
          <a:lstStyle/>
          <a:p>
            <a:pPr>
              <a:spcAft>
                <a:spcPts val="3000"/>
              </a:spcAft>
              <a:buClr>
                <a:srgbClr val="FA9D21"/>
              </a:buClr>
              <a:buSzPct val="100000"/>
            </a:pPr>
            <a:r>
              <a:rPr lang="en-US" sz="2000" b="1" cap="all" dirty="0">
                <a:solidFill>
                  <a:srgbClr val="FA9D21"/>
                </a:solidFill>
                <a:latin typeface="Gill Sans" charset="0"/>
              </a:rPr>
              <a:t>Part 3</a:t>
            </a:r>
            <a:r>
              <a:rPr lang="en-US" sz="2000" dirty="0">
                <a:latin typeface="Gill Sans" charset="0"/>
              </a:rPr>
              <a:t>    Decision-makers and </a:t>
            </a:r>
            <a:br>
              <a:rPr lang="en-US" sz="2000" dirty="0">
                <a:latin typeface="Gill Sans" charset="0"/>
              </a:rPr>
            </a:br>
            <a:r>
              <a:rPr lang="en-US" sz="2000" dirty="0">
                <a:latin typeface="Gill Sans" charset="0"/>
              </a:rPr>
              <a:t>	</a:t>
            </a:r>
            <a:r>
              <a:rPr lang="en-US" sz="2000">
                <a:latin typeface="Gill Sans" charset="0"/>
              </a:rPr>
              <a:t>     Influencers</a:t>
            </a:r>
            <a:endParaRPr lang="en-US" sz="2000" dirty="0">
              <a:latin typeface="Gill Sans" charset="0"/>
            </a:endParaRPr>
          </a:p>
        </p:txBody>
      </p:sp>
      <p:pic>
        <p:nvPicPr>
          <p:cNvPr id="20" name="Part 3 - People Icon" descr="Three people icon" title="Part 3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97" y="3984169"/>
            <a:ext cx="897968" cy="573437"/>
          </a:xfrm>
          <a:prstGeom prst="rect">
            <a:avLst/>
          </a:prstGeom>
        </p:spPr>
      </p:pic>
      <p:sp>
        <p:nvSpPr>
          <p:cNvPr id="30" name="Part 4 Text"/>
          <p:cNvSpPr/>
          <p:nvPr/>
        </p:nvSpPr>
        <p:spPr>
          <a:xfrm>
            <a:off x="1510455" y="5095155"/>
            <a:ext cx="4335709" cy="1092607"/>
          </a:xfrm>
          <a:prstGeom prst="rect">
            <a:avLst/>
          </a:prstGeom>
        </p:spPr>
        <p:txBody>
          <a:bodyPr wrap="square">
            <a:spAutoFit/>
          </a:bodyPr>
          <a:lstStyle/>
          <a:p>
            <a:pPr>
              <a:spcAft>
                <a:spcPts val="3000"/>
              </a:spcAft>
              <a:buClr>
                <a:srgbClr val="FA9D21"/>
              </a:buClr>
              <a:buSzPct val="100000"/>
            </a:pPr>
            <a:r>
              <a:rPr lang="en-US" sz="2000" b="1" cap="all">
                <a:solidFill>
                  <a:srgbClr val="7094CC"/>
                </a:solidFill>
                <a:latin typeface="Gill Sans" charset="0"/>
              </a:rPr>
              <a:t>Part </a:t>
            </a:r>
            <a:r>
              <a:rPr lang="en-US" sz="2000" b="1" cap="all" dirty="0">
                <a:solidFill>
                  <a:srgbClr val="7094CC"/>
                </a:solidFill>
                <a:latin typeface="Gill Sans" charset="0"/>
              </a:rPr>
              <a:t>4</a:t>
            </a:r>
            <a:r>
              <a:rPr lang="en-US" sz="2000" dirty="0">
                <a:latin typeface="Gill Sans" charset="0"/>
              </a:rPr>
              <a:t>    Opposition and Obstacles</a:t>
            </a:r>
          </a:p>
          <a:p>
            <a:pPr>
              <a:spcAft>
                <a:spcPts val="3000"/>
              </a:spcAft>
              <a:buClr>
                <a:srgbClr val="FA9D21"/>
              </a:buClr>
              <a:buSzPct val="100000"/>
            </a:pPr>
            <a:r>
              <a:rPr lang="en-US" sz="2000" dirty="0">
                <a:latin typeface="Gill Sans" charset="0"/>
              </a:rPr>
              <a:t> </a:t>
            </a:r>
          </a:p>
        </p:txBody>
      </p:sp>
      <p:pic>
        <p:nvPicPr>
          <p:cNvPr id="21" name="Part 4 - Hazzard Icon" descr="Hazzard icon" title="Part 4 ic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995" y="4899683"/>
            <a:ext cx="722053" cy="735017"/>
          </a:xfrm>
          <a:prstGeom prst="rect">
            <a:avLst/>
          </a:prstGeom>
        </p:spPr>
      </p:pic>
      <p:sp>
        <p:nvSpPr>
          <p:cNvPr id="12" name="Part 5 Text"/>
          <p:cNvSpPr/>
          <p:nvPr/>
        </p:nvSpPr>
        <p:spPr>
          <a:xfrm>
            <a:off x="7306198" y="1808862"/>
            <a:ext cx="4851936" cy="707886"/>
          </a:xfrm>
          <a:prstGeom prst="rect">
            <a:avLst/>
          </a:prstGeom>
        </p:spPr>
        <p:txBody>
          <a:bodyPr wrap="square">
            <a:spAutoFit/>
          </a:bodyPr>
          <a:lstStyle/>
          <a:p>
            <a:pPr>
              <a:spcAft>
                <a:spcPts val="3000"/>
              </a:spcAft>
              <a:buClr>
                <a:srgbClr val="FA9D21"/>
              </a:buClr>
              <a:buSzPct val="100000"/>
            </a:pPr>
            <a:r>
              <a:rPr lang="en-US" sz="2000" b="1" cap="all" dirty="0">
                <a:solidFill>
                  <a:srgbClr val="B4CA32"/>
                </a:solidFill>
                <a:latin typeface="Gill Sans" charset="0"/>
              </a:rPr>
              <a:t>Part 5</a:t>
            </a:r>
            <a:r>
              <a:rPr lang="en-US" sz="2000" b="1" dirty="0">
                <a:solidFill>
                  <a:srgbClr val="B4CA32"/>
                </a:solidFill>
                <a:latin typeface="Gill Sans" charset="0"/>
              </a:rPr>
              <a:t>   </a:t>
            </a:r>
            <a:r>
              <a:rPr lang="en-US" sz="2000" dirty="0">
                <a:latin typeface="Gill Sans" charset="0"/>
              </a:rPr>
              <a:t>Advocacy Strengths, </a:t>
            </a:r>
            <a:br>
              <a:rPr lang="en-US" sz="2000" dirty="0">
                <a:latin typeface="Gill Sans" charset="0"/>
              </a:rPr>
            </a:br>
            <a:r>
              <a:rPr lang="en-US" sz="2000" dirty="0">
                <a:latin typeface="Gill Sans" charset="0"/>
              </a:rPr>
              <a:t>	    Limitations and Partnerships</a:t>
            </a:r>
            <a:endParaRPr lang="en-US" sz="2000" dirty="0">
              <a:effectLst/>
              <a:latin typeface="Gill Sans" charset="0"/>
            </a:endParaRPr>
          </a:p>
        </p:txBody>
      </p:sp>
      <p:pic>
        <p:nvPicPr>
          <p:cNvPr id="10" name="Part 5 - Handshake Icon" descr="Handshake icon" title="Part 5 ico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0493" y="1749603"/>
            <a:ext cx="706815" cy="586335"/>
          </a:xfrm>
          <a:prstGeom prst="rect">
            <a:avLst/>
          </a:prstGeom>
        </p:spPr>
      </p:pic>
      <p:sp>
        <p:nvSpPr>
          <p:cNvPr id="32" name="Part 6 Text"/>
          <p:cNvSpPr/>
          <p:nvPr/>
        </p:nvSpPr>
        <p:spPr>
          <a:xfrm>
            <a:off x="7291208" y="2813907"/>
            <a:ext cx="4851936" cy="707886"/>
          </a:xfrm>
          <a:prstGeom prst="rect">
            <a:avLst/>
          </a:prstGeom>
        </p:spPr>
        <p:txBody>
          <a:bodyPr wrap="square">
            <a:spAutoFit/>
          </a:bodyPr>
          <a:lstStyle/>
          <a:p>
            <a:pPr>
              <a:spcAft>
                <a:spcPts val="3000"/>
              </a:spcAft>
              <a:buClr>
                <a:srgbClr val="FA9D21"/>
              </a:buClr>
              <a:buSzPct val="100000"/>
            </a:pPr>
            <a:r>
              <a:rPr lang="en-US" sz="2000" b="1" cap="all" dirty="0">
                <a:solidFill>
                  <a:srgbClr val="FA9D21"/>
                </a:solidFill>
                <a:latin typeface="Gill Sans" charset="0"/>
              </a:rPr>
              <a:t>Part 6</a:t>
            </a:r>
            <a:r>
              <a:rPr lang="en-US" sz="2000" dirty="0">
                <a:solidFill>
                  <a:srgbClr val="FA9D21"/>
                </a:solidFill>
                <a:latin typeface="Gill Sans" charset="0"/>
              </a:rPr>
              <a:t>    </a:t>
            </a:r>
            <a:r>
              <a:rPr lang="en-US" sz="2000" dirty="0">
                <a:latin typeface="Gill Sans" charset="0"/>
              </a:rPr>
              <a:t>Advocacy Approaches </a:t>
            </a:r>
            <a:br>
              <a:rPr lang="en-US" sz="2000" dirty="0">
                <a:latin typeface="Gill Sans" charset="0"/>
              </a:rPr>
            </a:br>
            <a:r>
              <a:rPr lang="en-US" sz="2000" dirty="0">
                <a:latin typeface="Gill Sans" charset="0"/>
              </a:rPr>
              <a:t>	    and Activities</a:t>
            </a:r>
            <a:endParaRPr lang="en-US" sz="2000" dirty="0">
              <a:effectLst/>
              <a:latin typeface="Gill Sans" charset="0"/>
            </a:endParaRPr>
          </a:p>
        </p:txBody>
      </p:sp>
      <p:pic>
        <p:nvPicPr>
          <p:cNvPr id="8" name="Part 6 - Play Movie Icon" descr="Movie film play icon" title="Part 6 ico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1353" y="2732165"/>
            <a:ext cx="684162" cy="535790"/>
          </a:xfrm>
          <a:prstGeom prst="rect">
            <a:avLst/>
          </a:prstGeom>
        </p:spPr>
      </p:pic>
      <p:sp>
        <p:nvSpPr>
          <p:cNvPr id="33" name="Part 7 Text"/>
          <p:cNvSpPr/>
          <p:nvPr/>
        </p:nvSpPr>
        <p:spPr>
          <a:xfrm>
            <a:off x="7282684" y="3814180"/>
            <a:ext cx="4851936" cy="707886"/>
          </a:xfrm>
          <a:prstGeom prst="rect">
            <a:avLst/>
          </a:prstGeom>
        </p:spPr>
        <p:txBody>
          <a:bodyPr wrap="square">
            <a:spAutoFit/>
          </a:bodyPr>
          <a:lstStyle/>
          <a:p>
            <a:pPr>
              <a:spcAft>
                <a:spcPts val="3000"/>
              </a:spcAft>
              <a:buClr>
                <a:srgbClr val="FA9D21"/>
              </a:buClr>
              <a:buSzPct val="100000"/>
            </a:pPr>
            <a:r>
              <a:rPr lang="en-US" sz="2000" b="1" cap="all" dirty="0">
                <a:solidFill>
                  <a:srgbClr val="7094CC"/>
                </a:solidFill>
                <a:latin typeface="Gill Sans" charset="0"/>
              </a:rPr>
              <a:t>Part 7</a:t>
            </a:r>
            <a:r>
              <a:rPr lang="en-US" sz="2000" dirty="0">
                <a:solidFill>
                  <a:srgbClr val="7094CC"/>
                </a:solidFill>
                <a:latin typeface="Gill Sans" charset="0"/>
              </a:rPr>
              <a:t>    </a:t>
            </a:r>
            <a:r>
              <a:rPr lang="en-US" sz="2000" dirty="0">
                <a:latin typeface="Gill Sans" charset="0"/>
              </a:rPr>
              <a:t>Advocacy </a:t>
            </a:r>
            <a:br>
              <a:rPr lang="en-US" sz="2000" dirty="0">
                <a:latin typeface="Gill Sans" charset="0"/>
              </a:rPr>
            </a:br>
            <a:r>
              <a:rPr lang="en-US" sz="2000" dirty="0">
                <a:latin typeface="Gill Sans" charset="0"/>
              </a:rPr>
              <a:t>	    Messages</a:t>
            </a:r>
            <a:endParaRPr lang="en-US" sz="2000" dirty="0">
              <a:effectLst/>
              <a:latin typeface="Gill Sans" charset="0"/>
            </a:endParaRPr>
          </a:p>
        </p:txBody>
      </p:sp>
      <p:pic>
        <p:nvPicPr>
          <p:cNvPr id="3" name="Part 7 - Pencil Paper Icon" descr="Pencil on paper icon" title="Part 7 ico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637" y="3635682"/>
            <a:ext cx="670258" cy="656703"/>
          </a:xfrm>
          <a:prstGeom prst="rect">
            <a:avLst/>
          </a:prstGeom>
        </p:spPr>
      </p:pic>
      <p:sp>
        <p:nvSpPr>
          <p:cNvPr id="31" name="Part 8 Text"/>
          <p:cNvSpPr/>
          <p:nvPr/>
        </p:nvSpPr>
        <p:spPr>
          <a:xfrm>
            <a:off x="7270372" y="4779784"/>
            <a:ext cx="4851936" cy="707886"/>
          </a:xfrm>
          <a:prstGeom prst="rect">
            <a:avLst/>
          </a:prstGeom>
        </p:spPr>
        <p:txBody>
          <a:bodyPr wrap="square">
            <a:spAutoFit/>
          </a:bodyPr>
          <a:lstStyle/>
          <a:p>
            <a:pPr>
              <a:spcAft>
                <a:spcPts val="3000"/>
              </a:spcAft>
              <a:buClr>
                <a:srgbClr val="FA9D21"/>
              </a:buClr>
              <a:buSzPct val="100000"/>
            </a:pPr>
            <a:r>
              <a:rPr lang="en-US" sz="2000" b="1" cap="all">
                <a:solidFill>
                  <a:srgbClr val="B4CA32"/>
                </a:solidFill>
                <a:latin typeface="Gill Sans" charset="0"/>
              </a:rPr>
              <a:t>Part </a:t>
            </a:r>
            <a:r>
              <a:rPr lang="en-US" sz="2000" b="1" cap="all" dirty="0">
                <a:solidFill>
                  <a:srgbClr val="B4CA32"/>
                </a:solidFill>
                <a:latin typeface="Gill Sans" charset="0"/>
              </a:rPr>
              <a:t>8</a:t>
            </a:r>
            <a:r>
              <a:rPr lang="en-US" sz="2000" dirty="0">
                <a:solidFill>
                  <a:srgbClr val="B4CA32"/>
                </a:solidFill>
                <a:latin typeface="Gill Sans" charset="0"/>
              </a:rPr>
              <a:t>    </a:t>
            </a:r>
            <a:r>
              <a:rPr lang="en-US" sz="2000" dirty="0">
                <a:latin typeface="Gill Sans" charset="0"/>
              </a:rPr>
              <a:t>Measuring Progress and </a:t>
            </a:r>
            <a:br>
              <a:rPr lang="en-US" sz="2000" dirty="0">
                <a:latin typeface="Gill Sans" charset="0"/>
              </a:rPr>
            </a:br>
            <a:r>
              <a:rPr lang="en-US" sz="2000" dirty="0">
                <a:latin typeface="Gill Sans" charset="0"/>
              </a:rPr>
              <a:t>	     Adaptive Management</a:t>
            </a:r>
            <a:endParaRPr lang="en-US" sz="2000" dirty="0">
              <a:effectLst/>
              <a:latin typeface="Gill Sans" charset="0"/>
            </a:endParaRPr>
          </a:p>
        </p:txBody>
      </p:sp>
      <p:pic>
        <p:nvPicPr>
          <p:cNvPr id="22" name="Part 8 - Magnifying Glass Gear Icon" descr="Magnifying glass and gear icon" title="Part 8 ico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71097" y="4622635"/>
            <a:ext cx="753456" cy="739494"/>
          </a:xfrm>
          <a:prstGeom prst="rect">
            <a:avLst/>
          </a:prstGeom>
        </p:spPr>
      </p:pic>
      <p:sp>
        <p:nvSpPr>
          <p:cNvPr id="24"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39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lstStyle/>
          <a:p>
            <a:r>
              <a:rPr lang="en-US" dirty="0"/>
              <a:t>Country Context Presentation</a:t>
            </a:r>
          </a:p>
        </p:txBody>
      </p:sp>
      <p:sp>
        <p:nvSpPr>
          <p:cNvPr id="4" name="H1"/>
          <p:cNvSpPr/>
          <p:nvPr/>
        </p:nvSpPr>
        <p:spPr>
          <a:xfrm>
            <a:off x="487068" y="229558"/>
            <a:ext cx="10589437" cy="830997"/>
          </a:xfrm>
          <a:prstGeom prst="rect">
            <a:avLst/>
          </a:prstGeom>
        </p:spPr>
        <p:txBody>
          <a:bodyPr wrap="none">
            <a:spAutoFit/>
          </a:bodyPr>
          <a:lstStyle/>
          <a:p>
            <a:r>
              <a:rPr lang="en-US" sz="4800" cap="all" dirty="0">
                <a:solidFill>
                  <a:srgbClr val="7294CB"/>
                </a:solidFill>
                <a:latin typeface="Gill Sans" charset="0"/>
              </a:rPr>
              <a:t>Country Context Presentation</a:t>
            </a:r>
            <a:endParaRPr lang="en-US" sz="4800" cap="all" dirty="0">
              <a:solidFill>
                <a:srgbClr val="7294CB"/>
              </a:solidFill>
              <a:effectLst/>
              <a:latin typeface="Gill Sans" charset="0"/>
            </a:endParaRPr>
          </a:p>
        </p:txBody>
      </p:sp>
      <p:sp>
        <p:nvSpPr>
          <p:cNvPr id="6" name="H2"/>
          <p:cNvSpPr/>
          <p:nvPr/>
        </p:nvSpPr>
        <p:spPr>
          <a:xfrm>
            <a:off x="3813709" y="2312167"/>
            <a:ext cx="7391566" cy="1200329"/>
          </a:xfrm>
          <a:prstGeom prst="rect">
            <a:avLst/>
          </a:prstGeom>
        </p:spPr>
        <p:txBody>
          <a:bodyPr wrap="square">
            <a:spAutoFit/>
          </a:bodyPr>
          <a:lstStyle/>
          <a:p>
            <a:r>
              <a:rPr lang="en-US" sz="3600" b="1" cap="all" dirty="0">
                <a:solidFill>
                  <a:srgbClr val="B4CB30"/>
                </a:solidFill>
                <a:latin typeface="Gill Sans" charset="0"/>
              </a:rPr>
              <a:t>First Name</a:t>
            </a:r>
          </a:p>
          <a:p>
            <a:r>
              <a:rPr lang="en-US" sz="3600" b="1" cap="all" dirty="0">
                <a:solidFill>
                  <a:srgbClr val="B4CB30"/>
                </a:solidFill>
                <a:latin typeface="Gill Sans" charset="0"/>
              </a:rPr>
              <a:t>Last Name</a:t>
            </a:r>
            <a:endParaRPr lang="en-US" sz="3600" cap="all" dirty="0">
              <a:solidFill>
                <a:srgbClr val="B4CB30"/>
              </a:solidFill>
              <a:effectLst/>
              <a:latin typeface="Gill Sans" charset="0"/>
            </a:endParaRPr>
          </a:p>
        </p:txBody>
      </p:sp>
      <p:sp>
        <p:nvSpPr>
          <p:cNvPr id="7" name="H3"/>
          <p:cNvSpPr/>
          <p:nvPr/>
        </p:nvSpPr>
        <p:spPr>
          <a:xfrm>
            <a:off x="3829207" y="3558990"/>
            <a:ext cx="3661599" cy="528350"/>
          </a:xfrm>
          <a:prstGeom prst="rect">
            <a:avLst/>
          </a:prstGeom>
        </p:spPr>
        <p:txBody>
          <a:bodyPr wrap="square">
            <a:spAutoFit/>
          </a:bodyPr>
          <a:lstStyle/>
          <a:p>
            <a:pPr>
              <a:lnSpc>
                <a:spcPts val="3440"/>
              </a:lnSpc>
            </a:pPr>
            <a:r>
              <a:rPr lang="en-US" sz="3200" i="1">
                <a:solidFill>
                  <a:srgbClr val="F89C20"/>
                </a:solidFill>
                <a:latin typeface="Gill Sans" charset="0"/>
              </a:rPr>
              <a:t>title/affiliation</a:t>
            </a:r>
            <a:endParaRPr lang="en-US" sz="3200" dirty="0">
              <a:solidFill>
                <a:srgbClr val="F89C20"/>
              </a:solidFill>
              <a:effectLst/>
              <a:latin typeface="Gill Sans" charset="0"/>
            </a:endParaRPr>
          </a:p>
        </p:txBody>
      </p:sp>
      <p:sp>
        <p:nvSpPr>
          <p:cNvPr id="8" name="Rectangle 7"/>
          <p:cNvSpPr/>
          <p:nvPr/>
        </p:nvSpPr>
        <p:spPr>
          <a:xfrm>
            <a:off x="3813709" y="4503917"/>
            <a:ext cx="5640257" cy="964367"/>
          </a:xfrm>
          <a:prstGeom prst="rect">
            <a:avLst/>
          </a:prstGeom>
        </p:spPr>
        <p:txBody>
          <a:bodyPr wrap="square">
            <a:spAutoFit/>
          </a:bodyPr>
          <a:lstStyle/>
          <a:p>
            <a:pPr>
              <a:lnSpc>
                <a:spcPts val="3440"/>
              </a:lnSpc>
            </a:pPr>
            <a:r>
              <a:rPr lang="en-US" sz="2400" i="1" dirty="0">
                <a:solidFill>
                  <a:srgbClr val="FF00ED"/>
                </a:solidFill>
                <a:latin typeface="Gill Sans" charset="0"/>
              </a:rPr>
              <a:t>(Insert name(s) and title/affiliation of who will deliver the country context presentation(s).)</a:t>
            </a:r>
            <a:endParaRPr lang="en-US" sz="2400" dirty="0">
              <a:solidFill>
                <a:srgbClr val="FF00ED"/>
              </a:solidFill>
              <a:effectLst/>
              <a:latin typeface="Gill Sans" charset="0"/>
            </a:endParaRPr>
          </a:p>
        </p:txBody>
      </p:sp>
      <p:sp>
        <p:nvSpPr>
          <p:cNvPr id="9"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121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lstStyle/>
          <a:p>
            <a:r>
              <a:rPr lang="en-US" dirty="0"/>
              <a:t>Implementation v. Advocacy</a:t>
            </a:r>
          </a:p>
        </p:txBody>
      </p:sp>
      <p:sp>
        <p:nvSpPr>
          <p:cNvPr id="3" name="H1"/>
          <p:cNvSpPr/>
          <p:nvPr/>
        </p:nvSpPr>
        <p:spPr>
          <a:xfrm>
            <a:off x="487068" y="229558"/>
            <a:ext cx="9423349" cy="830997"/>
          </a:xfrm>
          <a:prstGeom prst="rect">
            <a:avLst/>
          </a:prstGeom>
        </p:spPr>
        <p:txBody>
          <a:bodyPr wrap="none">
            <a:spAutoFit/>
          </a:bodyPr>
          <a:lstStyle/>
          <a:p>
            <a:r>
              <a:rPr lang="en-US" sz="4800" cap="all" dirty="0">
                <a:solidFill>
                  <a:srgbClr val="7294CB"/>
                </a:solidFill>
                <a:latin typeface="Gill Sans" charset="0"/>
              </a:rPr>
              <a:t>Implementation  v.  Advocacy</a:t>
            </a:r>
            <a:endParaRPr lang="en-US" sz="4800" cap="all" dirty="0">
              <a:solidFill>
                <a:srgbClr val="7294CB"/>
              </a:solidFill>
              <a:effectLst/>
              <a:latin typeface="Gill Sans" charset="0"/>
            </a:endParaRPr>
          </a:p>
        </p:txBody>
      </p:sp>
      <p:graphicFrame>
        <p:nvGraphicFramePr>
          <p:cNvPr id="5" name="Implementation v. Advocacy Table" descr="Table: Implementation v. Advocacy" title="Table"/>
          <p:cNvGraphicFramePr>
            <a:graphicFrameLocks noGrp="1"/>
          </p:cNvGraphicFramePr>
          <p:nvPr>
            <p:extLst>
              <p:ext uri="{D42A27DB-BD31-4B8C-83A1-F6EECF244321}">
                <p14:modId xmlns:p14="http://schemas.microsoft.com/office/powerpoint/2010/main" val="2042547678"/>
              </p:ext>
            </p:extLst>
          </p:nvPr>
        </p:nvGraphicFramePr>
        <p:xfrm>
          <a:off x="487068" y="1060555"/>
          <a:ext cx="11310489" cy="4932385"/>
        </p:xfrm>
        <a:graphic>
          <a:graphicData uri="http://schemas.openxmlformats.org/drawingml/2006/table">
            <a:tbl>
              <a:tblPr firstRow="1" bandRow="1">
                <a:tableStyleId>{5C22544A-7EE6-4342-B048-85BDC9FD1C3A}</a:tableStyleId>
              </a:tblPr>
              <a:tblGrid>
                <a:gridCol w="1807900">
                  <a:extLst>
                    <a:ext uri="{9D8B030D-6E8A-4147-A177-3AD203B41FA5}">
                      <a16:colId xmlns:a16="http://schemas.microsoft.com/office/drawing/2014/main" val="20000"/>
                    </a:ext>
                  </a:extLst>
                </a:gridCol>
                <a:gridCol w="4858871">
                  <a:extLst>
                    <a:ext uri="{9D8B030D-6E8A-4147-A177-3AD203B41FA5}">
                      <a16:colId xmlns:a16="http://schemas.microsoft.com/office/drawing/2014/main" val="20001"/>
                    </a:ext>
                  </a:extLst>
                </a:gridCol>
                <a:gridCol w="4643718">
                  <a:extLst>
                    <a:ext uri="{9D8B030D-6E8A-4147-A177-3AD203B41FA5}">
                      <a16:colId xmlns:a16="http://schemas.microsoft.com/office/drawing/2014/main" val="20002"/>
                    </a:ext>
                  </a:extLst>
                </a:gridCol>
              </a:tblGrid>
              <a:tr h="803597">
                <a:tc>
                  <a:txBody>
                    <a:bodyPr/>
                    <a:lstStyle/>
                    <a:p>
                      <a:endParaRPr lang="en-US" b="0" i="0" cap="all" spc="20" baseline="0" dirty="0"/>
                    </a:p>
                  </a:txBody>
                  <a:tcPr>
                    <a:noFill/>
                  </a:tcPr>
                </a:tc>
                <a:tc>
                  <a:txBody>
                    <a:bodyPr/>
                    <a:lstStyle/>
                    <a:p>
                      <a:r>
                        <a:rPr lang="en-US" sz="1800" b="0" i="0" cap="all" spc="20" baseline="0" dirty="0">
                          <a:latin typeface="Gill Sans" charset="0"/>
                        </a:rPr>
                        <a:t>Decision-maker (Target) </a:t>
                      </a:r>
                      <a:br>
                        <a:rPr lang="en-US" sz="1800" b="0" i="0" cap="all" spc="20" baseline="0" dirty="0">
                          <a:latin typeface="Gill Sans" charset="0"/>
                        </a:rPr>
                      </a:br>
                      <a:r>
                        <a:rPr lang="en-US" sz="1800" b="0" i="0" cap="all" spc="20" baseline="0" dirty="0">
                          <a:latin typeface="Gill Sans" charset="0"/>
                        </a:rPr>
                        <a:t>of the message</a:t>
                      </a:r>
                      <a:endParaRPr lang="en-US" b="0" i="0" cap="all" spc="20" baseline="0" dirty="0"/>
                    </a:p>
                  </a:txBody>
                  <a:tcPr>
                    <a:solidFill>
                      <a:srgbClr val="7094CC"/>
                    </a:solidFill>
                  </a:tcPr>
                </a:tc>
                <a:tc>
                  <a:txBody>
                    <a:bodyPr/>
                    <a:lstStyle/>
                    <a:p>
                      <a:r>
                        <a:rPr lang="en-US" sz="1800" b="0" i="0" cap="all" spc="20" baseline="0" dirty="0">
                          <a:latin typeface="Gill Sans" charset="0"/>
                        </a:rPr>
                        <a:t>Associated source of </a:t>
                      </a:r>
                      <a:br>
                        <a:rPr lang="en-US" sz="1800" b="0" i="0" cap="all" spc="20" baseline="0" dirty="0">
                          <a:latin typeface="Gill Sans" charset="0"/>
                        </a:rPr>
                      </a:br>
                      <a:r>
                        <a:rPr lang="en-US" sz="1800" b="0" i="0" cap="all" spc="20" baseline="0" dirty="0">
                          <a:latin typeface="Gill Sans" charset="0"/>
                        </a:rPr>
                        <a:t>the content</a:t>
                      </a:r>
                      <a:endParaRPr lang="en-US" b="0" i="0" cap="all" spc="20" baseline="0" dirty="0"/>
                    </a:p>
                  </a:txBody>
                  <a:tcPr>
                    <a:solidFill>
                      <a:srgbClr val="7094CC"/>
                    </a:solidFill>
                  </a:tcPr>
                </a:tc>
                <a:extLst>
                  <a:ext uri="{0D108BD9-81ED-4DB2-BD59-A6C34878D82A}">
                    <a16:rowId xmlns:a16="http://schemas.microsoft.com/office/drawing/2014/main" val="10000"/>
                  </a:ext>
                </a:extLst>
              </a:tr>
              <a:tr h="803597">
                <a:tc>
                  <a:txBody>
                    <a:bodyPr/>
                    <a:lstStyle/>
                    <a:p>
                      <a:r>
                        <a:rPr lang="en-US" sz="1800" b="0" i="0" cap="all" spc="20" baseline="0" dirty="0">
                          <a:solidFill>
                            <a:schemeClr val="bg1"/>
                          </a:solidFill>
                          <a:latin typeface="Gill Sans" charset="0"/>
                        </a:rPr>
                        <a:t>Design</a:t>
                      </a:r>
                      <a:endParaRPr lang="en-US" dirty="0">
                        <a:solidFill>
                          <a:schemeClr val="bg1"/>
                        </a:solidFill>
                      </a:endParaRPr>
                    </a:p>
                  </a:txBody>
                  <a:tcPr>
                    <a:solidFill>
                      <a:srgbClr val="B4CA32"/>
                    </a:solidFill>
                  </a:tcPr>
                </a:tc>
                <a:tc>
                  <a:txBody>
                    <a:bodyPr/>
                    <a:lstStyle/>
                    <a:p>
                      <a:r>
                        <a:rPr lang="en-US" sz="1800" dirty="0">
                          <a:solidFill>
                            <a:schemeClr val="tx1"/>
                          </a:solidFill>
                          <a:latin typeface="Gill Sans" charset="0"/>
                        </a:rPr>
                        <a:t>Focused on key conservation targets and focus on threat reduction</a:t>
                      </a:r>
                      <a:endParaRPr lang="en-US" dirty="0">
                        <a:solidFill>
                          <a:schemeClr val="tx1"/>
                        </a:solidFill>
                      </a:endParaRPr>
                    </a:p>
                  </a:txBody>
                  <a:tcPr>
                    <a:solidFill>
                      <a:srgbClr val="F5FBE9"/>
                    </a:solidFill>
                  </a:tcPr>
                </a:tc>
                <a:tc>
                  <a:txBody>
                    <a:bodyPr/>
                    <a:lstStyle/>
                    <a:p>
                      <a:r>
                        <a:rPr lang="en-US" sz="1800" dirty="0">
                          <a:solidFill>
                            <a:schemeClr val="tx1"/>
                          </a:solidFill>
                          <a:latin typeface="Gill Sans" charset="0"/>
                        </a:rPr>
                        <a:t>Focused on advocacy issues and focus on addressing root causes </a:t>
                      </a:r>
                      <a:endParaRPr lang="en-US" dirty="0">
                        <a:solidFill>
                          <a:schemeClr val="tx1"/>
                        </a:solidFill>
                      </a:endParaRPr>
                    </a:p>
                  </a:txBody>
                  <a:tcPr>
                    <a:solidFill>
                      <a:srgbClr val="F5FBE9"/>
                    </a:solidFill>
                  </a:tcPr>
                </a:tc>
                <a:extLst>
                  <a:ext uri="{0D108BD9-81ED-4DB2-BD59-A6C34878D82A}">
                    <a16:rowId xmlns:a16="http://schemas.microsoft.com/office/drawing/2014/main" val="10001"/>
                  </a:ext>
                </a:extLst>
              </a:tr>
              <a:tr h="803597">
                <a:tc>
                  <a:txBody>
                    <a:bodyPr/>
                    <a:lstStyle/>
                    <a:p>
                      <a:r>
                        <a:rPr lang="en-US" sz="1800" b="0" i="0" cap="all" spc="20" baseline="0" dirty="0">
                          <a:solidFill>
                            <a:schemeClr val="bg1"/>
                          </a:solidFill>
                          <a:latin typeface="Gill Sans" charset="0"/>
                        </a:rPr>
                        <a:t>Goals</a:t>
                      </a:r>
                      <a:endParaRPr lang="en-US" dirty="0"/>
                    </a:p>
                  </a:txBody>
                  <a:tcPr>
                    <a:solidFill>
                      <a:srgbClr val="B4CA32"/>
                    </a:solidFill>
                  </a:tcPr>
                </a:tc>
                <a:tc>
                  <a:txBody>
                    <a:bodyPr/>
                    <a:lstStyle/>
                    <a:p>
                      <a:r>
                        <a:rPr lang="en-US" sz="1800" dirty="0">
                          <a:solidFill>
                            <a:schemeClr val="tx1"/>
                          </a:solidFill>
                          <a:latin typeface="Gill Sans" charset="0"/>
                        </a:rPr>
                        <a:t>Tied to conservation targets</a:t>
                      </a:r>
                      <a:endParaRPr lang="en-US" dirty="0">
                        <a:solidFill>
                          <a:schemeClr val="tx1"/>
                        </a:solidFill>
                      </a:endParaRPr>
                    </a:p>
                  </a:txBody>
                  <a:tcPr>
                    <a:solidFill>
                      <a:srgbClr val="E4EBBE"/>
                    </a:solidFill>
                  </a:tcPr>
                </a:tc>
                <a:tc>
                  <a:txBody>
                    <a:bodyPr/>
                    <a:lstStyle/>
                    <a:p>
                      <a:r>
                        <a:rPr lang="en-US" sz="1800" dirty="0">
                          <a:solidFill>
                            <a:schemeClr val="tx1"/>
                          </a:solidFill>
                          <a:latin typeface="Gill Sans" charset="0"/>
                        </a:rPr>
                        <a:t>Tied to advocacy issues and root cause</a:t>
                      </a:r>
                      <a:endParaRPr lang="en-US" dirty="0">
                        <a:solidFill>
                          <a:schemeClr val="tx1"/>
                        </a:solidFill>
                      </a:endParaRPr>
                    </a:p>
                  </a:txBody>
                  <a:tcPr>
                    <a:solidFill>
                      <a:srgbClr val="E4EBBE"/>
                    </a:solidFill>
                  </a:tcPr>
                </a:tc>
                <a:extLst>
                  <a:ext uri="{0D108BD9-81ED-4DB2-BD59-A6C34878D82A}">
                    <a16:rowId xmlns:a16="http://schemas.microsoft.com/office/drawing/2014/main" val="10002"/>
                  </a:ext>
                </a:extLst>
              </a:tr>
              <a:tr h="803597">
                <a:tc>
                  <a:txBody>
                    <a:bodyPr/>
                    <a:lstStyle/>
                    <a:p>
                      <a:r>
                        <a:rPr lang="en-US" sz="1800" b="0" i="0" cap="all" spc="20" baseline="0" dirty="0">
                          <a:solidFill>
                            <a:schemeClr val="bg1"/>
                          </a:solidFill>
                          <a:latin typeface="Gill Sans" charset="0"/>
                        </a:rPr>
                        <a:t>Objectives</a:t>
                      </a:r>
                      <a:endParaRPr lang="en-US" dirty="0"/>
                    </a:p>
                  </a:txBody>
                  <a:tcPr>
                    <a:solidFill>
                      <a:srgbClr val="B4CA32"/>
                    </a:solidFill>
                  </a:tcPr>
                </a:tc>
                <a:tc>
                  <a:txBody>
                    <a:bodyPr/>
                    <a:lstStyle/>
                    <a:p>
                      <a:r>
                        <a:rPr lang="en-US" sz="1800" dirty="0">
                          <a:solidFill>
                            <a:schemeClr val="tx1"/>
                          </a:solidFill>
                          <a:latin typeface="Gill Sans" charset="0"/>
                        </a:rPr>
                        <a:t>SMART – Specific, Measurable, Attainable, Realistic, and Timely</a:t>
                      </a:r>
                      <a:endParaRPr lang="en-US" dirty="0">
                        <a:solidFill>
                          <a:schemeClr val="tx1"/>
                        </a:solidFill>
                      </a:endParaRPr>
                    </a:p>
                  </a:txBody>
                  <a:tcPr>
                    <a:solidFill>
                      <a:srgbClr val="F5FBE9"/>
                    </a:solidFill>
                  </a:tcPr>
                </a:tc>
                <a:tc>
                  <a:txBody>
                    <a:bodyPr/>
                    <a:lstStyle/>
                    <a:p>
                      <a:r>
                        <a:rPr lang="en-US" sz="1800" dirty="0">
                          <a:solidFill>
                            <a:schemeClr val="tx1"/>
                          </a:solidFill>
                          <a:latin typeface="Gill Sans" charset="0"/>
                        </a:rPr>
                        <a:t>Designed around Who? What? How? When?</a:t>
                      </a:r>
                      <a:endParaRPr lang="en-US" dirty="0">
                        <a:solidFill>
                          <a:schemeClr val="tx1"/>
                        </a:solidFill>
                      </a:endParaRPr>
                    </a:p>
                  </a:txBody>
                  <a:tcPr>
                    <a:solidFill>
                      <a:srgbClr val="F5FBE9"/>
                    </a:solidFill>
                  </a:tcPr>
                </a:tc>
                <a:extLst>
                  <a:ext uri="{0D108BD9-81ED-4DB2-BD59-A6C34878D82A}">
                    <a16:rowId xmlns:a16="http://schemas.microsoft.com/office/drawing/2014/main" val="10003"/>
                  </a:ext>
                </a:extLst>
              </a:tr>
              <a:tr h="803597">
                <a:tc>
                  <a:txBody>
                    <a:bodyPr/>
                    <a:lstStyle/>
                    <a:p>
                      <a:r>
                        <a:rPr lang="en-US" sz="1800" b="0" i="0" cap="all" spc="20" baseline="0" dirty="0">
                          <a:solidFill>
                            <a:schemeClr val="bg1"/>
                          </a:solidFill>
                          <a:latin typeface="Gill Sans" charset="0"/>
                        </a:rPr>
                        <a:t>Activities</a:t>
                      </a:r>
                      <a:endParaRPr lang="en-US" dirty="0"/>
                    </a:p>
                  </a:txBody>
                  <a:tcPr>
                    <a:solidFill>
                      <a:srgbClr val="B4CA32"/>
                    </a:solidFill>
                  </a:tcPr>
                </a:tc>
                <a:tc>
                  <a:txBody>
                    <a:bodyPr/>
                    <a:lstStyle/>
                    <a:p>
                      <a:r>
                        <a:rPr lang="en-US" sz="1800" dirty="0">
                          <a:solidFill>
                            <a:schemeClr val="tx1"/>
                          </a:solidFill>
                          <a:latin typeface="Gill Sans" charset="0"/>
                        </a:rPr>
                        <a:t>Developed with the focus on addressing threats and achieving set objectives/intermediate results reflected in the activity’s Theory of Change</a:t>
                      </a:r>
                      <a:endParaRPr lang="en-US" dirty="0">
                        <a:solidFill>
                          <a:schemeClr val="tx1"/>
                        </a:solidFill>
                      </a:endParaRPr>
                    </a:p>
                  </a:txBody>
                  <a:tcPr>
                    <a:solidFill>
                      <a:srgbClr val="E4EBBE"/>
                    </a:solidFill>
                  </a:tcPr>
                </a:tc>
                <a:tc>
                  <a:txBody>
                    <a:bodyPr/>
                    <a:lstStyle/>
                    <a:p>
                      <a:r>
                        <a:rPr lang="en-US" sz="1800" dirty="0">
                          <a:solidFill>
                            <a:schemeClr val="tx1"/>
                          </a:solidFill>
                          <a:latin typeface="Gill Sans" charset="0"/>
                        </a:rPr>
                        <a:t>Developed with the focus on influencing target decision-maker</a:t>
                      </a:r>
                      <a:endParaRPr lang="en-US" dirty="0">
                        <a:solidFill>
                          <a:schemeClr val="tx1"/>
                        </a:solidFill>
                      </a:endParaRPr>
                    </a:p>
                  </a:txBody>
                  <a:tcPr>
                    <a:solidFill>
                      <a:srgbClr val="E4EBBE"/>
                    </a:solidFill>
                  </a:tcPr>
                </a:tc>
                <a:extLst>
                  <a:ext uri="{0D108BD9-81ED-4DB2-BD59-A6C34878D82A}">
                    <a16:rowId xmlns:a16="http://schemas.microsoft.com/office/drawing/2014/main" val="10004"/>
                  </a:ext>
                </a:extLst>
              </a:tr>
              <a:tr h="803597">
                <a:tc>
                  <a:txBody>
                    <a:bodyPr/>
                    <a:lstStyle/>
                    <a:p>
                      <a:r>
                        <a:rPr lang="en-US" sz="1800" b="0" i="0" cap="all" spc="20" baseline="0" dirty="0">
                          <a:solidFill>
                            <a:schemeClr val="bg1"/>
                          </a:solidFill>
                          <a:latin typeface="Gill Sans" charset="0"/>
                        </a:rPr>
                        <a:t>M&amp;E</a:t>
                      </a:r>
                      <a:endParaRPr lang="en-US" dirty="0"/>
                    </a:p>
                  </a:txBody>
                  <a:tcPr>
                    <a:solidFill>
                      <a:srgbClr val="B4CA32"/>
                    </a:solidFill>
                  </a:tcPr>
                </a:tc>
                <a:tc>
                  <a:txBody>
                    <a:bodyPr/>
                    <a:lstStyle/>
                    <a:p>
                      <a:r>
                        <a:rPr lang="en-US" sz="1800" dirty="0">
                          <a:solidFill>
                            <a:schemeClr val="tx1"/>
                          </a:solidFill>
                          <a:latin typeface="Gill Sans" charset="0"/>
                        </a:rPr>
                        <a:t>Aimed at measuring the progress toward expected change </a:t>
                      </a:r>
                      <a:endParaRPr lang="en-US" dirty="0">
                        <a:solidFill>
                          <a:schemeClr val="tx1"/>
                        </a:solidFill>
                      </a:endParaRPr>
                    </a:p>
                  </a:txBody>
                  <a:tcPr>
                    <a:solidFill>
                      <a:srgbClr val="F5FBE9"/>
                    </a:solidFill>
                  </a:tcPr>
                </a:tc>
                <a:tc>
                  <a:txBody>
                    <a:bodyPr/>
                    <a:lstStyle/>
                    <a:p>
                      <a:r>
                        <a:rPr lang="en-US" sz="1800" dirty="0">
                          <a:solidFill>
                            <a:schemeClr val="tx1"/>
                          </a:solidFill>
                          <a:latin typeface="Gill Sans" charset="0"/>
                        </a:rPr>
                        <a:t>Aimed at measuring the process and incremental changes along the way </a:t>
                      </a:r>
                      <a:endParaRPr lang="en-US" dirty="0">
                        <a:solidFill>
                          <a:schemeClr val="tx1"/>
                        </a:solidFill>
                      </a:endParaRPr>
                    </a:p>
                  </a:txBody>
                  <a:tcPr>
                    <a:solidFill>
                      <a:srgbClr val="F5FBE9"/>
                    </a:solidFill>
                  </a:tcPr>
                </a:tc>
                <a:extLst>
                  <a:ext uri="{0D108BD9-81ED-4DB2-BD59-A6C34878D82A}">
                    <a16:rowId xmlns:a16="http://schemas.microsoft.com/office/drawing/2014/main" val="10005"/>
                  </a:ext>
                </a:extLst>
              </a:tr>
            </a:tbl>
          </a:graphicData>
        </a:graphic>
      </p:graphicFrame>
      <p:cxnSp>
        <p:nvCxnSpPr>
          <p:cNvPr id="8" name="Straight Connector 7" descr="green line" title="Decorative artifact"/>
          <p:cNvCxnSpPr/>
          <p:nvPr/>
        </p:nvCxnSpPr>
        <p:spPr>
          <a:xfrm>
            <a:off x="7151404" y="1864659"/>
            <a:ext cx="0" cy="4128281"/>
          </a:xfrm>
          <a:prstGeom prst="line">
            <a:avLst/>
          </a:prstGeom>
          <a:ln w="15875">
            <a:solidFill>
              <a:srgbClr val="B4CA3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descr="green line" title="Decorative artifact"/>
          <p:cNvCxnSpPr/>
          <p:nvPr/>
        </p:nvCxnSpPr>
        <p:spPr>
          <a:xfrm>
            <a:off x="2284333" y="2668438"/>
            <a:ext cx="9502592" cy="0"/>
          </a:xfrm>
          <a:prstGeom prst="line">
            <a:avLst/>
          </a:prstGeom>
          <a:ln w="15875">
            <a:solidFill>
              <a:srgbClr val="B4CA3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descr="green line" title="Decorative artifact"/>
          <p:cNvCxnSpPr/>
          <p:nvPr/>
        </p:nvCxnSpPr>
        <p:spPr>
          <a:xfrm>
            <a:off x="2284333" y="3463963"/>
            <a:ext cx="9502592" cy="0"/>
          </a:xfrm>
          <a:prstGeom prst="line">
            <a:avLst/>
          </a:prstGeom>
          <a:ln w="15875">
            <a:solidFill>
              <a:srgbClr val="B4CA3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descr="green line" title="Decorative artifact"/>
          <p:cNvCxnSpPr/>
          <p:nvPr/>
        </p:nvCxnSpPr>
        <p:spPr>
          <a:xfrm>
            <a:off x="2284787" y="4274822"/>
            <a:ext cx="9502592" cy="0"/>
          </a:xfrm>
          <a:prstGeom prst="line">
            <a:avLst/>
          </a:prstGeom>
          <a:ln w="15875">
            <a:solidFill>
              <a:srgbClr val="B4CA3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descr="green line" title="Decorative artifact"/>
          <p:cNvCxnSpPr/>
          <p:nvPr/>
        </p:nvCxnSpPr>
        <p:spPr>
          <a:xfrm>
            <a:off x="2279471" y="5190184"/>
            <a:ext cx="9502592" cy="0"/>
          </a:xfrm>
          <a:prstGeom prst="line">
            <a:avLst/>
          </a:prstGeom>
          <a:ln w="14604">
            <a:solidFill>
              <a:srgbClr val="B4CA32"/>
            </a:solidFill>
          </a:ln>
        </p:spPr>
        <p:style>
          <a:lnRef idx="1">
            <a:schemeClr val="accent1"/>
          </a:lnRef>
          <a:fillRef idx="0">
            <a:schemeClr val="accent1"/>
          </a:fillRef>
          <a:effectRef idx="0">
            <a:schemeClr val="accent1"/>
          </a:effectRef>
          <a:fontRef idx="minor">
            <a:schemeClr val="tx1"/>
          </a:fontRef>
        </p:style>
      </p:cxnSp>
      <p:sp>
        <p:nvSpPr>
          <p:cNvPr id="15"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635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title"/>
          </p:nvPr>
        </p:nvSpPr>
        <p:spPr/>
        <p:txBody>
          <a:bodyPr/>
          <a:lstStyle/>
          <a:p>
            <a:r>
              <a:rPr lang="en-US" dirty="0"/>
              <a:t>Advocacy Issues and Root Causes (1)</a:t>
            </a:r>
          </a:p>
        </p:txBody>
      </p:sp>
      <p:sp>
        <p:nvSpPr>
          <p:cNvPr id="3" name="H1"/>
          <p:cNvSpPr/>
          <p:nvPr/>
        </p:nvSpPr>
        <p:spPr>
          <a:xfrm>
            <a:off x="518064" y="229558"/>
            <a:ext cx="11083803" cy="830997"/>
          </a:xfrm>
          <a:prstGeom prst="rect">
            <a:avLst/>
          </a:prstGeom>
        </p:spPr>
        <p:txBody>
          <a:bodyPr wrap="none">
            <a:spAutoFit/>
          </a:bodyPr>
          <a:lstStyle/>
          <a:p>
            <a:r>
              <a:rPr lang="en-US" sz="4800" cap="all" dirty="0">
                <a:solidFill>
                  <a:srgbClr val="7294CB"/>
                </a:solidFill>
                <a:latin typeface="Gill Sans" charset="0"/>
              </a:rPr>
              <a:t>Advocacy Issues and Root Causes</a:t>
            </a:r>
            <a:endParaRPr lang="en-US" sz="4800" cap="all" dirty="0">
              <a:solidFill>
                <a:srgbClr val="7294CB"/>
              </a:solidFill>
              <a:effectLst/>
              <a:latin typeface="Gill Sans" charset="0"/>
            </a:endParaRPr>
          </a:p>
        </p:txBody>
      </p:sp>
      <p:sp>
        <p:nvSpPr>
          <p:cNvPr id="5" name="H2"/>
          <p:cNvSpPr/>
          <p:nvPr/>
        </p:nvSpPr>
        <p:spPr>
          <a:xfrm>
            <a:off x="512570" y="1632779"/>
            <a:ext cx="4682886" cy="830997"/>
          </a:xfrm>
          <a:prstGeom prst="rect">
            <a:avLst/>
          </a:prstGeom>
        </p:spPr>
        <p:txBody>
          <a:bodyPr wrap="square">
            <a:spAutoFit/>
          </a:bodyPr>
          <a:lstStyle/>
          <a:p>
            <a:r>
              <a:rPr lang="en-US" sz="2400" b="1" cap="all" dirty="0">
                <a:solidFill>
                  <a:srgbClr val="B4CB30"/>
                </a:solidFill>
                <a:latin typeface="Gill Sans" charset="0"/>
              </a:rPr>
              <a:t>A good issue for advocacy is… </a:t>
            </a:r>
            <a:endParaRPr lang="en-US" sz="2400" cap="all" dirty="0">
              <a:solidFill>
                <a:srgbClr val="B4CB30"/>
              </a:solidFill>
              <a:effectLst/>
              <a:latin typeface="Gill Sans" charset="0"/>
            </a:endParaRPr>
          </a:p>
        </p:txBody>
      </p:sp>
      <p:sp>
        <p:nvSpPr>
          <p:cNvPr id="6" name="P"/>
          <p:cNvSpPr/>
          <p:nvPr/>
        </p:nvSpPr>
        <p:spPr>
          <a:xfrm>
            <a:off x="483070" y="2484731"/>
            <a:ext cx="5576767" cy="3170099"/>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latin typeface="Gill Sans" charset="0"/>
              </a:rPr>
              <a:t>A current objective or focus area </a:t>
            </a:r>
            <a:br>
              <a:rPr lang="en-US" sz="2000" dirty="0">
                <a:latin typeface="Gill Sans" charset="0"/>
              </a:rPr>
            </a:br>
            <a:r>
              <a:rPr lang="en-US" sz="2000" dirty="0">
                <a:latin typeface="Gill Sans" charset="0"/>
              </a:rPr>
              <a:t>of your program’s work</a:t>
            </a:r>
          </a:p>
          <a:p>
            <a:pPr marL="342900" indent="-342900">
              <a:spcAft>
                <a:spcPts val="1200"/>
              </a:spcAft>
              <a:buClr>
                <a:srgbClr val="FA9D21"/>
              </a:buClr>
              <a:buSzPct val="100000"/>
              <a:buFont typeface=".AppleSDGothicNeoI-Regular" charset="-127"/>
              <a:buChar char="◼︎"/>
            </a:pPr>
            <a:r>
              <a:rPr lang="en-US" sz="2000" dirty="0">
                <a:latin typeface="Gill Sans" charset="0"/>
              </a:rPr>
              <a:t>Based in evidence</a:t>
            </a:r>
          </a:p>
          <a:p>
            <a:pPr marL="342900" indent="-342900">
              <a:spcAft>
                <a:spcPts val="1200"/>
              </a:spcAft>
              <a:buClr>
                <a:srgbClr val="FA9D21"/>
              </a:buClr>
              <a:buSzPct val="100000"/>
              <a:buFont typeface=".AppleSDGothicNeoI-Regular" charset="-127"/>
              <a:buChar char="◼︎"/>
            </a:pPr>
            <a:r>
              <a:rPr lang="en-US" sz="2000" dirty="0">
                <a:latin typeface="Gill Sans" charset="0"/>
              </a:rPr>
              <a:t>Can be improved with advocacy </a:t>
            </a:r>
            <a:br>
              <a:rPr lang="en-US" sz="2000" dirty="0">
                <a:latin typeface="Gill Sans" charset="0"/>
              </a:rPr>
            </a:br>
            <a:r>
              <a:rPr lang="en-US" sz="2000" dirty="0">
                <a:latin typeface="Gill Sans" charset="0"/>
              </a:rPr>
              <a:t>(a change in policy, implementation of </a:t>
            </a:r>
            <a:br>
              <a:rPr lang="en-US" sz="2000" dirty="0">
                <a:latin typeface="Gill Sans" charset="0"/>
              </a:rPr>
            </a:br>
            <a:r>
              <a:rPr lang="en-US" sz="2000" dirty="0">
                <a:latin typeface="Gill Sans" charset="0"/>
              </a:rPr>
              <a:t>an existing policy, change in budget, etc.)  </a:t>
            </a:r>
          </a:p>
          <a:p>
            <a:pPr marL="342900" indent="-342900">
              <a:spcAft>
                <a:spcPts val="1200"/>
              </a:spcAft>
              <a:buClr>
                <a:srgbClr val="FA9D21"/>
              </a:buClr>
              <a:buSzPct val="100000"/>
              <a:buFont typeface=".AppleSDGothicNeoI-Regular" charset="-127"/>
              <a:buChar char="◼︎"/>
            </a:pPr>
            <a:r>
              <a:rPr lang="en-US" sz="2000" dirty="0">
                <a:latin typeface="Gill Sans" charset="0"/>
              </a:rPr>
              <a:t>Possible to do in 3 – 5 years</a:t>
            </a:r>
          </a:p>
          <a:p>
            <a:pPr marL="342900" indent="-342900">
              <a:spcAft>
                <a:spcPts val="1200"/>
              </a:spcAft>
              <a:buClr>
                <a:srgbClr val="FA9D21"/>
              </a:buClr>
              <a:buSzPct val="100000"/>
              <a:buFont typeface=".AppleSDGothicNeoI-Regular" charset="-127"/>
              <a:buChar char="◼︎"/>
            </a:pPr>
            <a:r>
              <a:rPr lang="en-US" sz="2000" dirty="0">
                <a:latin typeface="Gill Sans" charset="0"/>
              </a:rPr>
              <a:t>Specific and clear </a:t>
            </a:r>
            <a:endParaRPr lang="en-US" sz="2000" dirty="0">
              <a:effectLst/>
              <a:latin typeface="Gill Sans" charset="0"/>
            </a:endParaRPr>
          </a:p>
        </p:txBody>
      </p:sp>
      <p:pic>
        <p:nvPicPr>
          <p:cNvPr id="7" name="Picture 6" descr="A closeup of water running out of a pipe, onto a hand near a recently replenished well in Tyiweni, Eastern Cape." title="Running Wa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6168" y="1282203"/>
            <a:ext cx="6275832" cy="4992624"/>
          </a:xfrm>
          <a:prstGeom prst="rect">
            <a:avLst/>
          </a:prstGeom>
        </p:spPr>
      </p:pic>
      <p:sp>
        <p:nvSpPr>
          <p:cNvPr id="8" name="credit"/>
          <p:cNvSpPr/>
          <p:nvPr/>
        </p:nvSpPr>
        <p:spPr>
          <a:xfrm rot="16200000">
            <a:off x="4969563" y="5273445"/>
            <a:ext cx="1600823" cy="292388"/>
          </a:xfrm>
          <a:prstGeom prst="rect">
            <a:avLst/>
          </a:prstGeom>
        </p:spPr>
        <p:txBody>
          <a:bodyPr wrap="none">
            <a:spAutoFit/>
          </a:bodyPr>
          <a:lstStyle/>
          <a:p>
            <a:r>
              <a:rPr lang="en-US" sz="1300" cap="all" spc="50" dirty="0">
                <a:solidFill>
                  <a:schemeClr val="tx1">
                    <a:lumMod val="75000"/>
                    <a:lumOff val="25000"/>
                  </a:schemeClr>
                </a:solidFill>
                <a:latin typeface="Gill Sans Light" charset="0"/>
              </a:rPr>
              <a:t>©</a:t>
            </a:r>
            <a:r>
              <a:rPr lang="en-US" sz="1300" cap="all" spc="50" dirty="0" err="1">
                <a:solidFill>
                  <a:schemeClr val="tx1">
                    <a:lumMod val="75000"/>
                    <a:lumOff val="25000"/>
                  </a:schemeClr>
                </a:solidFill>
                <a:latin typeface="Gill Sans Light" charset="0"/>
              </a:rPr>
              <a:t>Trond</a:t>
            </a:r>
            <a:r>
              <a:rPr lang="en-US" sz="1300" cap="all" spc="50" dirty="0">
                <a:solidFill>
                  <a:schemeClr val="tx1">
                    <a:lumMod val="75000"/>
                    <a:lumOff val="25000"/>
                  </a:schemeClr>
                </a:solidFill>
                <a:latin typeface="Gill Sans Light" charset="0"/>
              </a:rPr>
              <a:t> Larsen</a:t>
            </a:r>
            <a:endParaRPr lang="en-US" sz="1300" cap="all" spc="50" dirty="0">
              <a:solidFill>
                <a:schemeClr val="tx1">
                  <a:lumMod val="75000"/>
                  <a:lumOff val="25000"/>
                </a:schemeClr>
              </a:solidFill>
              <a:effectLst/>
              <a:latin typeface="Gill Sans Light" charset="0"/>
            </a:endParaRPr>
          </a:p>
        </p:txBody>
      </p:sp>
      <p:sp>
        <p:nvSpPr>
          <p:cNvPr id="10"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6129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title"/>
          </p:nvPr>
        </p:nvSpPr>
        <p:spPr/>
        <p:txBody>
          <a:bodyPr/>
          <a:lstStyle/>
          <a:p>
            <a:r>
              <a:rPr lang="en-US" dirty="0"/>
              <a:t>Advocacy Issues and Root Causes (2)</a:t>
            </a:r>
          </a:p>
        </p:txBody>
      </p:sp>
      <p:sp>
        <p:nvSpPr>
          <p:cNvPr id="3" name="H1"/>
          <p:cNvSpPr/>
          <p:nvPr/>
        </p:nvSpPr>
        <p:spPr>
          <a:xfrm>
            <a:off x="518064" y="229558"/>
            <a:ext cx="11083803" cy="830997"/>
          </a:xfrm>
          <a:prstGeom prst="rect">
            <a:avLst/>
          </a:prstGeom>
        </p:spPr>
        <p:txBody>
          <a:bodyPr wrap="none">
            <a:spAutoFit/>
          </a:bodyPr>
          <a:lstStyle/>
          <a:p>
            <a:r>
              <a:rPr lang="en-US" sz="4800" cap="all" dirty="0">
                <a:solidFill>
                  <a:srgbClr val="7294CB"/>
                </a:solidFill>
                <a:latin typeface="Gill Sans" charset="0"/>
              </a:rPr>
              <a:t>Advocacy Issues and Root Causes</a:t>
            </a:r>
            <a:endParaRPr lang="en-US" sz="4800" cap="all" dirty="0">
              <a:solidFill>
                <a:srgbClr val="7294CB"/>
              </a:solidFill>
              <a:effectLst/>
              <a:latin typeface="Gill Sans" charset="0"/>
            </a:endParaRPr>
          </a:p>
        </p:txBody>
      </p:sp>
      <p:sp>
        <p:nvSpPr>
          <p:cNvPr id="5" name="H2"/>
          <p:cNvSpPr/>
          <p:nvPr/>
        </p:nvSpPr>
        <p:spPr>
          <a:xfrm>
            <a:off x="512570" y="1632779"/>
            <a:ext cx="4682886" cy="830997"/>
          </a:xfrm>
          <a:prstGeom prst="rect">
            <a:avLst/>
          </a:prstGeom>
        </p:spPr>
        <p:txBody>
          <a:bodyPr wrap="square">
            <a:spAutoFit/>
          </a:bodyPr>
          <a:lstStyle/>
          <a:p>
            <a:r>
              <a:rPr lang="en-US" sz="2400" b="1" cap="all" dirty="0">
                <a:solidFill>
                  <a:srgbClr val="B4CB30"/>
                </a:solidFill>
                <a:latin typeface="Gill Sans" charset="0"/>
              </a:rPr>
              <a:t>Questions about </a:t>
            </a:r>
            <a:br>
              <a:rPr lang="en-US" sz="2400" b="1" cap="all" dirty="0">
                <a:solidFill>
                  <a:srgbClr val="B4CB30"/>
                </a:solidFill>
                <a:latin typeface="Gill Sans" charset="0"/>
              </a:rPr>
            </a:br>
            <a:r>
              <a:rPr lang="en-US" sz="2400" b="1" cap="all" dirty="0">
                <a:solidFill>
                  <a:srgbClr val="B4CB30"/>
                </a:solidFill>
                <a:latin typeface="Gill Sans" charset="0"/>
              </a:rPr>
              <a:t>root causes</a:t>
            </a:r>
            <a:endParaRPr lang="en-US" sz="2400" cap="all" dirty="0">
              <a:solidFill>
                <a:srgbClr val="B4CB30"/>
              </a:solidFill>
              <a:effectLst/>
              <a:latin typeface="Gill Sans" charset="0"/>
            </a:endParaRPr>
          </a:p>
        </p:txBody>
      </p:sp>
      <p:sp>
        <p:nvSpPr>
          <p:cNvPr id="6" name="P"/>
          <p:cNvSpPr/>
          <p:nvPr/>
        </p:nvSpPr>
        <p:spPr>
          <a:xfrm>
            <a:off x="483070" y="2484731"/>
            <a:ext cx="5576767" cy="3323987"/>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latin typeface="Gill Sans" charset="0"/>
              </a:rPr>
              <a:t>Can a policy change or implementation </a:t>
            </a:r>
            <a:br>
              <a:rPr lang="en-US" sz="2000" dirty="0">
                <a:latin typeface="Gill Sans" charset="0"/>
              </a:rPr>
            </a:br>
            <a:r>
              <a:rPr lang="en-US" sz="2000" dirty="0">
                <a:latin typeface="Gill Sans" charset="0"/>
              </a:rPr>
              <a:t>of an existing policy help improve </a:t>
            </a:r>
            <a:br>
              <a:rPr lang="en-US" sz="2000" dirty="0">
                <a:latin typeface="Gill Sans" charset="0"/>
              </a:rPr>
            </a:br>
            <a:r>
              <a:rPr lang="en-US" sz="2000" dirty="0">
                <a:latin typeface="Gill Sans" charset="0"/>
              </a:rPr>
              <a:t>the root cause?</a:t>
            </a:r>
          </a:p>
          <a:p>
            <a:pPr marL="342900" indent="-342900">
              <a:spcAft>
                <a:spcPts val="1200"/>
              </a:spcAft>
              <a:buClr>
                <a:srgbClr val="FA9D21"/>
              </a:buClr>
              <a:buSzPct val="100000"/>
              <a:buFont typeface=".AppleSDGothicNeoI-Regular" charset="-127"/>
              <a:buChar char="◼︎"/>
            </a:pPr>
            <a:r>
              <a:rPr lang="en-US" sz="2000" dirty="0">
                <a:latin typeface="Gill Sans" charset="0"/>
              </a:rPr>
              <a:t>Does your organization have programmatic experience with this root cause?</a:t>
            </a:r>
          </a:p>
          <a:p>
            <a:pPr marL="342900" indent="-342900">
              <a:spcAft>
                <a:spcPts val="1200"/>
              </a:spcAft>
              <a:buClr>
                <a:srgbClr val="FA9D21"/>
              </a:buClr>
              <a:buSzPct val="100000"/>
              <a:buFont typeface=".AppleSDGothicNeoI-Regular" charset="-127"/>
              <a:buChar char="◼︎"/>
            </a:pPr>
            <a:r>
              <a:rPr lang="en-US" sz="2000" dirty="0">
                <a:latin typeface="Gill Sans" charset="0"/>
              </a:rPr>
              <a:t>Do you have any evidence that this is </a:t>
            </a:r>
            <a:br>
              <a:rPr lang="en-US" sz="2000" dirty="0">
                <a:latin typeface="Gill Sans" charset="0"/>
              </a:rPr>
            </a:br>
            <a:r>
              <a:rPr lang="en-US" sz="2000" dirty="0">
                <a:latin typeface="Gill Sans" charset="0"/>
              </a:rPr>
              <a:t>a root cause?</a:t>
            </a:r>
          </a:p>
          <a:p>
            <a:pPr marL="342900" indent="-342900">
              <a:spcAft>
                <a:spcPts val="1200"/>
              </a:spcAft>
              <a:buClr>
                <a:srgbClr val="FA9D21"/>
              </a:buClr>
              <a:buSzPct val="100000"/>
              <a:buFont typeface=".AppleSDGothicNeoI-Regular" charset="-127"/>
              <a:buChar char="◼︎"/>
            </a:pPr>
            <a:r>
              <a:rPr lang="en-US" sz="2000" dirty="0">
                <a:latin typeface="Gill Sans" charset="0"/>
              </a:rPr>
              <a:t>Can the problem be addressed </a:t>
            </a:r>
            <a:br>
              <a:rPr lang="en-US" sz="2000" dirty="0">
                <a:latin typeface="Gill Sans" charset="0"/>
              </a:rPr>
            </a:br>
            <a:r>
              <a:rPr lang="en-US" sz="2000" dirty="0">
                <a:latin typeface="Gill Sans" charset="0"/>
              </a:rPr>
              <a:t>in 3-5 years?</a:t>
            </a:r>
            <a:endParaRPr lang="en-US" sz="2000" dirty="0">
              <a:effectLst/>
              <a:latin typeface="Gill Sans" charset="0"/>
            </a:endParaRPr>
          </a:p>
        </p:txBody>
      </p:sp>
      <p:pic>
        <p:nvPicPr>
          <p:cNvPr id="7" name="Picture 6" descr="Four men dig for gold illegally near a body of water in Ghana." title="Illegal Gold Min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1552" y="1243698"/>
            <a:ext cx="5870448" cy="5059680"/>
          </a:xfrm>
          <a:prstGeom prst="rect">
            <a:avLst/>
          </a:prstGeom>
        </p:spPr>
      </p:pic>
      <p:sp>
        <p:nvSpPr>
          <p:cNvPr id="8" name="credit"/>
          <p:cNvSpPr/>
          <p:nvPr/>
        </p:nvSpPr>
        <p:spPr>
          <a:xfrm rot="16200000">
            <a:off x="5009189" y="4916984"/>
            <a:ext cx="2316019" cy="292388"/>
          </a:xfrm>
          <a:prstGeom prst="rect">
            <a:avLst/>
          </a:prstGeom>
        </p:spPr>
        <p:txBody>
          <a:bodyPr wrap="none">
            <a:spAutoFit/>
          </a:bodyPr>
          <a:lstStyle/>
          <a:p>
            <a:r>
              <a:rPr lang="en-US" sz="1300" cap="all" spc="50" dirty="0">
                <a:solidFill>
                  <a:schemeClr val="tx1">
                    <a:lumMod val="75000"/>
                    <a:lumOff val="25000"/>
                  </a:schemeClr>
                </a:solidFill>
                <a:effectLst/>
                <a:latin typeface="Gill Sans Light" charset="0"/>
              </a:rPr>
              <a:t>©Benjamin Drummond </a:t>
            </a:r>
          </a:p>
        </p:txBody>
      </p:sp>
      <p:sp>
        <p:nvSpPr>
          <p:cNvPr id="10"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0519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title"/>
          </p:nvPr>
        </p:nvSpPr>
        <p:spPr/>
        <p:txBody>
          <a:bodyPr/>
          <a:lstStyle/>
          <a:p>
            <a:r>
              <a:rPr lang="en-US" dirty="0"/>
              <a:t>Advocacy Issues and Root Causes (3)</a:t>
            </a:r>
          </a:p>
        </p:txBody>
      </p:sp>
      <p:sp>
        <p:nvSpPr>
          <p:cNvPr id="3" name="H1"/>
          <p:cNvSpPr/>
          <p:nvPr/>
        </p:nvSpPr>
        <p:spPr>
          <a:xfrm>
            <a:off x="518064" y="229558"/>
            <a:ext cx="11083803" cy="830997"/>
          </a:xfrm>
          <a:prstGeom prst="rect">
            <a:avLst/>
          </a:prstGeom>
        </p:spPr>
        <p:txBody>
          <a:bodyPr wrap="none">
            <a:spAutoFit/>
          </a:bodyPr>
          <a:lstStyle/>
          <a:p>
            <a:r>
              <a:rPr lang="en-US" sz="4800" cap="all" dirty="0">
                <a:solidFill>
                  <a:srgbClr val="7294CB"/>
                </a:solidFill>
                <a:latin typeface="Gill Sans" charset="0"/>
              </a:rPr>
              <a:t>Advocacy Issues and Root Causes</a:t>
            </a:r>
            <a:endParaRPr lang="en-US" sz="4800" cap="all" dirty="0">
              <a:solidFill>
                <a:srgbClr val="7294CB"/>
              </a:solidFill>
              <a:effectLst/>
              <a:latin typeface="Gill Sans" charset="0"/>
            </a:endParaRPr>
          </a:p>
        </p:txBody>
      </p:sp>
      <p:sp>
        <p:nvSpPr>
          <p:cNvPr id="5" name="H2"/>
          <p:cNvSpPr/>
          <p:nvPr/>
        </p:nvSpPr>
        <p:spPr>
          <a:xfrm>
            <a:off x="512569" y="1632779"/>
            <a:ext cx="11089297" cy="461665"/>
          </a:xfrm>
          <a:prstGeom prst="rect">
            <a:avLst/>
          </a:prstGeom>
        </p:spPr>
        <p:txBody>
          <a:bodyPr wrap="square">
            <a:spAutoFit/>
          </a:bodyPr>
          <a:lstStyle/>
          <a:p>
            <a:r>
              <a:rPr lang="en-US" sz="2400" b="1" cap="all">
                <a:solidFill>
                  <a:srgbClr val="B4CB30"/>
                </a:solidFill>
                <a:latin typeface="Gill Sans" charset="0"/>
              </a:rPr>
              <a:t>Criteria for prioritizing an advocacy issue</a:t>
            </a:r>
            <a:endParaRPr lang="en-US" sz="2400" b="1" cap="all" dirty="0">
              <a:solidFill>
                <a:srgbClr val="B4CB30"/>
              </a:solidFill>
              <a:latin typeface="Gill Sans" charset="0"/>
            </a:endParaRPr>
          </a:p>
        </p:txBody>
      </p:sp>
      <p:sp>
        <p:nvSpPr>
          <p:cNvPr id="6" name="P1"/>
          <p:cNvSpPr/>
          <p:nvPr/>
        </p:nvSpPr>
        <p:spPr>
          <a:xfrm>
            <a:off x="483071" y="2221259"/>
            <a:ext cx="5142814" cy="3170099"/>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latin typeface="Gill Sans" charset="0"/>
              </a:rPr>
              <a:t>Specificity and clarity</a:t>
            </a:r>
          </a:p>
          <a:p>
            <a:pPr marL="342900" indent="-342900">
              <a:spcAft>
                <a:spcPts val="1200"/>
              </a:spcAft>
              <a:buClr>
                <a:srgbClr val="FA9D21"/>
              </a:buClr>
              <a:buSzPct val="100000"/>
              <a:buFont typeface=".AppleSDGothicNeoI-Regular" charset="-127"/>
              <a:buChar char="◼︎"/>
            </a:pPr>
            <a:r>
              <a:rPr lang="en-US" sz="2000" dirty="0">
                <a:latin typeface="Gill Sans" charset="0"/>
              </a:rPr>
              <a:t>Amount of evidence to prove the problem</a:t>
            </a:r>
          </a:p>
          <a:p>
            <a:pPr marL="342900" indent="-342900">
              <a:spcAft>
                <a:spcPts val="1200"/>
              </a:spcAft>
              <a:buClr>
                <a:srgbClr val="FA9D21"/>
              </a:buClr>
              <a:buSzPct val="100000"/>
              <a:buFont typeface=".AppleSDGothicNeoI-Regular" charset="-127"/>
              <a:buChar char="◼︎"/>
            </a:pPr>
            <a:r>
              <a:rPr lang="en-US" sz="2000" dirty="0">
                <a:latin typeface="Gill Sans" charset="0"/>
              </a:rPr>
              <a:t>Potential for partnership to address </a:t>
            </a:r>
            <a:br>
              <a:rPr lang="en-US" sz="2000" dirty="0">
                <a:latin typeface="Gill Sans" charset="0"/>
              </a:rPr>
            </a:br>
            <a:r>
              <a:rPr lang="en-US" sz="2000" dirty="0">
                <a:latin typeface="Gill Sans" charset="0"/>
              </a:rPr>
              <a:t>the issue </a:t>
            </a:r>
          </a:p>
          <a:p>
            <a:pPr marL="342900" indent="-342900">
              <a:spcAft>
                <a:spcPts val="1200"/>
              </a:spcAft>
              <a:buClr>
                <a:srgbClr val="FA9D21"/>
              </a:buClr>
              <a:buSzPct val="100000"/>
              <a:buFont typeface=".AppleSDGothicNeoI-Regular" charset="-127"/>
              <a:buChar char="◼︎"/>
            </a:pPr>
            <a:r>
              <a:rPr lang="en-US" sz="2000" dirty="0">
                <a:latin typeface="Gill Sans" charset="0"/>
              </a:rPr>
              <a:t>Amount of political will to address the issue</a:t>
            </a:r>
          </a:p>
          <a:p>
            <a:pPr marL="342900" indent="-342900">
              <a:spcAft>
                <a:spcPts val="1200"/>
              </a:spcAft>
              <a:buClr>
                <a:srgbClr val="FA9D21"/>
              </a:buClr>
              <a:buSzPct val="100000"/>
              <a:buFont typeface=".AppleSDGothicNeoI-Regular" charset="-127"/>
              <a:buChar char="◼︎"/>
            </a:pPr>
            <a:r>
              <a:rPr lang="en-US" sz="2000" dirty="0">
                <a:latin typeface="Gill Sans" charset="0"/>
              </a:rPr>
              <a:t>Organization has unique experience and expertise to contribute to addressing </a:t>
            </a:r>
            <a:br>
              <a:rPr lang="en-US" sz="2000" dirty="0">
                <a:latin typeface="Gill Sans" charset="0"/>
              </a:rPr>
            </a:br>
            <a:r>
              <a:rPr lang="en-US" sz="2000" dirty="0">
                <a:latin typeface="Gill Sans" charset="0"/>
              </a:rPr>
              <a:t>the issue</a:t>
            </a:r>
            <a:endParaRPr lang="en-US" sz="2000" dirty="0">
              <a:effectLst/>
              <a:latin typeface="Gill Sans" charset="0"/>
            </a:endParaRPr>
          </a:p>
        </p:txBody>
      </p:sp>
      <p:sp>
        <p:nvSpPr>
          <p:cNvPr id="7" name="P2"/>
          <p:cNvSpPr/>
          <p:nvPr/>
        </p:nvSpPr>
        <p:spPr>
          <a:xfrm>
            <a:off x="5966850" y="2221259"/>
            <a:ext cx="5142814" cy="2708434"/>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latin typeface="Gill Sans" charset="0"/>
              </a:rPr>
              <a:t>Availability of resources (time, money, </a:t>
            </a:r>
            <a:br>
              <a:rPr lang="en-US" sz="2000" dirty="0">
                <a:latin typeface="Gill Sans" charset="0"/>
              </a:rPr>
            </a:br>
            <a:r>
              <a:rPr lang="en-US" sz="2000" dirty="0">
                <a:latin typeface="Gill Sans" charset="0"/>
              </a:rPr>
              <a:t>and influence) to address the issue </a:t>
            </a:r>
          </a:p>
          <a:p>
            <a:pPr marL="342900" indent="-342900">
              <a:spcAft>
                <a:spcPts val="1200"/>
              </a:spcAft>
              <a:buClr>
                <a:srgbClr val="FA9D21"/>
              </a:buClr>
              <a:buSzPct val="100000"/>
              <a:buFont typeface=".AppleSDGothicNeoI-Regular" charset="-127"/>
              <a:buChar char="◼︎"/>
            </a:pPr>
            <a:r>
              <a:rPr lang="en-US" sz="2000" dirty="0">
                <a:latin typeface="Gill Sans" charset="0"/>
              </a:rPr>
              <a:t>Risk to your organization to address </a:t>
            </a:r>
            <a:br>
              <a:rPr lang="en-US" sz="2000" dirty="0">
                <a:latin typeface="Gill Sans" charset="0"/>
              </a:rPr>
            </a:br>
            <a:r>
              <a:rPr lang="en-US" sz="2000" dirty="0">
                <a:latin typeface="Gill Sans" charset="0"/>
              </a:rPr>
              <a:t>the issue </a:t>
            </a:r>
          </a:p>
          <a:p>
            <a:pPr marL="342900" indent="-342900">
              <a:spcAft>
                <a:spcPts val="1200"/>
              </a:spcAft>
              <a:buClr>
                <a:srgbClr val="FA9D21"/>
              </a:buClr>
              <a:buSzPct val="100000"/>
              <a:buFont typeface=".AppleSDGothicNeoI-Regular" charset="-127"/>
              <a:buChar char="◼︎"/>
            </a:pPr>
            <a:r>
              <a:rPr lang="en-US" sz="2000" dirty="0">
                <a:latin typeface="Gill Sans" charset="0"/>
              </a:rPr>
              <a:t>Likelihood the policy change or action </a:t>
            </a:r>
            <a:br>
              <a:rPr lang="en-US" sz="2000" dirty="0">
                <a:latin typeface="Gill Sans" charset="0"/>
              </a:rPr>
            </a:br>
            <a:r>
              <a:rPr lang="en-US" sz="2000" dirty="0">
                <a:latin typeface="Gill Sans" charset="0"/>
              </a:rPr>
              <a:t>will significantly impact the problem</a:t>
            </a:r>
          </a:p>
          <a:p>
            <a:pPr marL="342900" indent="-342900">
              <a:spcAft>
                <a:spcPts val="1200"/>
              </a:spcAft>
              <a:buClr>
                <a:srgbClr val="FA9D21"/>
              </a:buClr>
              <a:buSzPct val="100000"/>
              <a:buFont typeface=".AppleSDGothicNeoI-Regular" charset="-127"/>
              <a:buChar char="◼︎"/>
            </a:pPr>
            <a:r>
              <a:rPr lang="en-US" sz="2000" dirty="0">
                <a:latin typeface="Gill Sans" charset="0"/>
              </a:rPr>
              <a:t>Feasibility of success in 3-5 years</a:t>
            </a:r>
            <a:endParaRPr lang="en-US" sz="2000" dirty="0">
              <a:effectLst/>
              <a:latin typeface="Gill Sans" charset="0"/>
            </a:endParaRPr>
          </a:p>
        </p:txBody>
      </p:sp>
      <p:sp>
        <p:nvSpPr>
          <p:cNvPr id="9"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4748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title"/>
          </p:nvPr>
        </p:nvSpPr>
        <p:spPr/>
        <p:txBody>
          <a:bodyPr/>
          <a:lstStyle/>
          <a:p>
            <a:r>
              <a:rPr lang="en-US" dirty="0"/>
              <a:t>Issue</a:t>
            </a:r>
          </a:p>
        </p:txBody>
      </p:sp>
      <p:sp>
        <p:nvSpPr>
          <p:cNvPr id="3" name="H1"/>
          <p:cNvSpPr/>
          <p:nvPr/>
        </p:nvSpPr>
        <p:spPr>
          <a:xfrm>
            <a:off x="518064" y="229558"/>
            <a:ext cx="1646605" cy="830997"/>
          </a:xfrm>
          <a:prstGeom prst="rect">
            <a:avLst/>
          </a:prstGeom>
        </p:spPr>
        <p:txBody>
          <a:bodyPr wrap="none">
            <a:spAutoFit/>
          </a:bodyPr>
          <a:lstStyle/>
          <a:p>
            <a:r>
              <a:rPr lang="en-US" sz="4800" cap="all" dirty="0">
                <a:solidFill>
                  <a:srgbClr val="7294CB"/>
                </a:solidFill>
                <a:latin typeface="Gill Sans" charset="0"/>
              </a:rPr>
              <a:t>Issue</a:t>
            </a:r>
            <a:endParaRPr lang="en-US" sz="4800" cap="all" dirty="0">
              <a:solidFill>
                <a:srgbClr val="7294CB"/>
              </a:solidFill>
              <a:effectLst/>
              <a:latin typeface="Gill Sans" charset="0"/>
            </a:endParaRPr>
          </a:p>
        </p:txBody>
      </p:sp>
      <p:pic>
        <p:nvPicPr>
          <p:cNvPr id="8" name="Book Icon" descr="Book icon" title="Part 1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8255" y="317511"/>
            <a:ext cx="1240972" cy="997210"/>
          </a:xfrm>
          <a:prstGeom prst="rect">
            <a:avLst/>
          </a:prstGeom>
        </p:spPr>
      </p:pic>
      <p:sp>
        <p:nvSpPr>
          <p:cNvPr id="5" name="Rectangle 4"/>
          <p:cNvSpPr/>
          <p:nvPr/>
        </p:nvSpPr>
        <p:spPr>
          <a:xfrm>
            <a:off x="3813709" y="2796652"/>
            <a:ext cx="5640257" cy="2237985"/>
          </a:xfrm>
          <a:prstGeom prst="rect">
            <a:avLst/>
          </a:prstGeom>
        </p:spPr>
        <p:txBody>
          <a:bodyPr wrap="square">
            <a:spAutoFit/>
          </a:bodyPr>
          <a:lstStyle/>
          <a:p>
            <a:pPr>
              <a:lnSpc>
                <a:spcPts val="3440"/>
              </a:lnSpc>
            </a:pPr>
            <a:r>
              <a:rPr lang="en-US" sz="2400" i="1" dirty="0">
                <a:solidFill>
                  <a:srgbClr val="FF00ED"/>
                </a:solidFill>
                <a:latin typeface="Gill Sans" charset="0"/>
              </a:rPr>
              <a:t>Use this slide to document participant brainstorm of potential advocacy issues to be addressed via the strategy drafted in this workshop – or – use flipchart paper to document brainstorm and delete this slide.</a:t>
            </a:r>
          </a:p>
        </p:txBody>
      </p:sp>
      <p:sp>
        <p:nvSpPr>
          <p:cNvPr id="9"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6272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title"/>
          </p:nvPr>
        </p:nvSpPr>
        <p:spPr/>
        <p:txBody>
          <a:bodyPr/>
          <a:lstStyle/>
          <a:p>
            <a:r>
              <a:rPr lang="en-US" dirty="0"/>
              <a:t>Evidence Base</a:t>
            </a:r>
          </a:p>
        </p:txBody>
      </p:sp>
      <p:sp>
        <p:nvSpPr>
          <p:cNvPr id="3" name="H1"/>
          <p:cNvSpPr/>
          <p:nvPr/>
        </p:nvSpPr>
        <p:spPr>
          <a:xfrm>
            <a:off x="518064" y="229558"/>
            <a:ext cx="4714239" cy="830997"/>
          </a:xfrm>
          <a:prstGeom prst="rect">
            <a:avLst/>
          </a:prstGeom>
        </p:spPr>
        <p:txBody>
          <a:bodyPr wrap="none">
            <a:spAutoFit/>
          </a:bodyPr>
          <a:lstStyle/>
          <a:p>
            <a:r>
              <a:rPr lang="en-US" sz="4800" cap="all" dirty="0">
                <a:solidFill>
                  <a:srgbClr val="7294CB"/>
                </a:solidFill>
                <a:latin typeface="Gill Sans" charset="0"/>
              </a:rPr>
              <a:t>Evidence Base </a:t>
            </a:r>
            <a:endParaRPr lang="en-US" sz="4800" cap="all" dirty="0">
              <a:solidFill>
                <a:srgbClr val="7294CB"/>
              </a:solidFill>
              <a:effectLst/>
              <a:latin typeface="Gill Sans" charset="0"/>
            </a:endParaRPr>
          </a:p>
        </p:txBody>
      </p:sp>
      <p:sp>
        <p:nvSpPr>
          <p:cNvPr id="6" name="H2"/>
          <p:cNvSpPr/>
          <p:nvPr/>
        </p:nvSpPr>
        <p:spPr>
          <a:xfrm>
            <a:off x="471606" y="1649671"/>
            <a:ext cx="11601123" cy="964367"/>
          </a:xfrm>
          <a:prstGeom prst="rect">
            <a:avLst/>
          </a:prstGeom>
        </p:spPr>
        <p:txBody>
          <a:bodyPr wrap="square">
            <a:spAutoFit/>
          </a:bodyPr>
          <a:lstStyle/>
          <a:p>
            <a:pPr>
              <a:lnSpc>
                <a:spcPts val="3440"/>
              </a:lnSpc>
            </a:pPr>
            <a:r>
              <a:rPr lang="en-US" sz="3200" i="1" dirty="0">
                <a:solidFill>
                  <a:srgbClr val="F89C20"/>
                </a:solidFill>
                <a:latin typeface="Gill Sans" charset="0"/>
              </a:rPr>
              <a:t>Critical programmatic or technical documents or research </a:t>
            </a:r>
            <a:br>
              <a:rPr lang="en-US" sz="3200" i="1" dirty="0">
                <a:solidFill>
                  <a:srgbClr val="F89C20"/>
                </a:solidFill>
                <a:latin typeface="Gill Sans" charset="0"/>
              </a:rPr>
            </a:br>
            <a:r>
              <a:rPr lang="en-US" sz="3200" i="1" dirty="0">
                <a:solidFill>
                  <a:srgbClr val="F89C20"/>
                </a:solidFill>
                <a:latin typeface="Gill Sans" charset="0"/>
              </a:rPr>
              <a:t>that could support your position on the issue</a:t>
            </a:r>
          </a:p>
        </p:txBody>
      </p:sp>
      <p:graphicFrame>
        <p:nvGraphicFramePr>
          <p:cNvPr id="7" name="Evidence Base Table" descr="Table: Evidence Base" title="Table"/>
          <p:cNvGraphicFramePr>
            <a:graphicFrameLocks noGrp="1"/>
          </p:cNvGraphicFramePr>
          <p:nvPr>
            <p:extLst>
              <p:ext uri="{D42A27DB-BD31-4B8C-83A1-F6EECF244321}">
                <p14:modId xmlns:p14="http://schemas.microsoft.com/office/powerpoint/2010/main" val="1988751986"/>
              </p:ext>
            </p:extLst>
          </p:nvPr>
        </p:nvGraphicFramePr>
        <p:xfrm>
          <a:off x="608236" y="2822086"/>
          <a:ext cx="11045880" cy="3040832"/>
        </p:xfrm>
        <a:graphic>
          <a:graphicData uri="http://schemas.openxmlformats.org/drawingml/2006/table">
            <a:tbl>
              <a:tblPr firstRow="1" bandRow="1">
                <a:tableStyleId>{5C22544A-7EE6-4342-B048-85BDC9FD1C3A}</a:tableStyleId>
              </a:tblPr>
              <a:tblGrid>
                <a:gridCol w="5522940">
                  <a:extLst>
                    <a:ext uri="{9D8B030D-6E8A-4147-A177-3AD203B41FA5}">
                      <a16:colId xmlns:a16="http://schemas.microsoft.com/office/drawing/2014/main" val="20000"/>
                    </a:ext>
                  </a:extLst>
                </a:gridCol>
                <a:gridCol w="5522940">
                  <a:extLst>
                    <a:ext uri="{9D8B030D-6E8A-4147-A177-3AD203B41FA5}">
                      <a16:colId xmlns:a16="http://schemas.microsoft.com/office/drawing/2014/main" val="20001"/>
                    </a:ext>
                  </a:extLst>
                </a:gridCol>
              </a:tblGrid>
              <a:tr h="502214">
                <a:tc>
                  <a:txBody>
                    <a:bodyPr/>
                    <a:lstStyle/>
                    <a:p>
                      <a:r>
                        <a:rPr lang="en-US" sz="1800" b="0" i="0" cap="all" spc="20" baseline="0" dirty="0">
                          <a:latin typeface="Gill Sans" charset="0"/>
                        </a:rPr>
                        <a:t>Type of document or evidence</a:t>
                      </a:r>
                      <a:endParaRPr lang="en-US" b="0" i="0" cap="all" spc="20" baseline="0" dirty="0"/>
                    </a:p>
                  </a:txBody>
                  <a:tcPr>
                    <a:solidFill>
                      <a:srgbClr val="7094CC"/>
                    </a:solidFill>
                  </a:tcPr>
                </a:tc>
                <a:tc>
                  <a:txBody>
                    <a:bodyPr/>
                    <a:lstStyle/>
                    <a:p>
                      <a:r>
                        <a:rPr lang="en-US" sz="1800" b="0" i="0" cap="all" spc="20" baseline="0" dirty="0">
                          <a:latin typeface="Gill Sans" charset="0"/>
                        </a:rPr>
                        <a:t>Source</a:t>
                      </a:r>
                      <a:endParaRPr lang="en-US" b="0" i="0" cap="all" spc="20" baseline="0" dirty="0"/>
                    </a:p>
                  </a:txBody>
                  <a:tcPr>
                    <a:solidFill>
                      <a:srgbClr val="7094CC"/>
                    </a:solidFill>
                  </a:tcPr>
                </a:tc>
                <a:extLst>
                  <a:ext uri="{0D108BD9-81ED-4DB2-BD59-A6C34878D82A}">
                    <a16:rowId xmlns:a16="http://schemas.microsoft.com/office/drawing/2014/main" val="10000"/>
                  </a:ext>
                </a:extLst>
              </a:tr>
              <a:tr h="8462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8462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8462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pic>
        <p:nvPicPr>
          <p:cNvPr id="11" name="Book Icon" descr="Book icon" title="Part 1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8255" y="317511"/>
            <a:ext cx="1240972" cy="997210"/>
          </a:xfrm>
          <a:prstGeom prst="rect">
            <a:avLst/>
          </a:prstGeom>
        </p:spPr>
      </p:pic>
      <p:sp>
        <p:nvSpPr>
          <p:cNvPr id="9"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896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Day 2: Advocacy Goals and Objectives and Stakeholder Mapping</a:t>
            </a:r>
          </a:p>
        </p:txBody>
      </p:sp>
      <p:sp>
        <p:nvSpPr>
          <p:cNvPr id="3" name="Background Color" descr="Purple background color" title="Background Color"/>
          <p:cNvSpPr/>
          <p:nvPr/>
        </p:nvSpPr>
        <p:spPr>
          <a:xfrm>
            <a:off x="0" y="0"/>
            <a:ext cx="12192000" cy="6858000"/>
          </a:xfrm>
          <a:prstGeom prst="rect">
            <a:avLst/>
          </a:prstGeom>
          <a:solidFill>
            <a:srgbClr val="709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1"/>
          <p:cNvSpPr/>
          <p:nvPr/>
        </p:nvSpPr>
        <p:spPr>
          <a:xfrm>
            <a:off x="5694498" y="663510"/>
            <a:ext cx="2617255" cy="1200329"/>
          </a:xfrm>
          <a:prstGeom prst="rect">
            <a:avLst/>
          </a:prstGeom>
        </p:spPr>
        <p:txBody>
          <a:bodyPr wrap="none">
            <a:spAutoFit/>
          </a:bodyPr>
          <a:lstStyle/>
          <a:p>
            <a:r>
              <a:rPr lang="en-US" sz="7200" cap="all" dirty="0">
                <a:solidFill>
                  <a:schemeClr val="bg1"/>
                </a:solidFill>
                <a:latin typeface="Gill Sans" charset="0"/>
              </a:rPr>
              <a:t>Day 2</a:t>
            </a:r>
            <a:endParaRPr lang="en-US" sz="7200" cap="all" dirty="0">
              <a:solidFill>
                <a:schemeClr val="bg1"/>
              </a:solidFill>
              <a:effectLst/>
              <a:latin typeface="Gill Sans" charset="0"/>
            </a:endParaRPr>
          </a:p>
        </p:txBody>
      </p:sp>
      <p:sp>
        <p:nvSpPr>
          <p:cNvPr id="8" name="H2"/>
          <p:cNvSpPr/>
          <p:nvPr/>
        </p:nvSpPr>
        <p:spPr>
          <a:xfrm>
            <a:off x="5756088" y="2592983"/>
            <a:ext cx="5845362" cy="2131353"/>
          </a:xfrm>
          <a:prstGeom prst="rect">
            <a:avLst/>
          </a:prstGeom>
        </p:spPr>
        <p:txBody>
          <a:bodyPr wrap="square">
            <a:spAutoFit/>
          </a:bodyPr>
          <a:lstStyle/>
          <a:p>
            <a:pPr>
              <a:lnSpc>
                <a:spcPts val="5340"/>
              </a:lnSpc>
            </a:pPr>
            <a:r>
              <a:rPr lang="en-US" sz="4800" i="1" dirty="0">
                <a:solidFill>
                  <a:schemeClr val="bg1"/>
                </a:solidFill>
                <a:latin typeface="Gill Sans" charset="0"/>
              </a:rPr>
              <a:t>Advocacy goals and objectives and stakeholder mapping </a:t>
            </a:r>
          </a:p>
        </p:txBody>
      </p:sp>
      <p:pic>
        <p:nvPicPr>
          <p:cNvPr id="10" name="Picture 9" descr="Sanje Falls in Tanzania" title="Waterfal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047488" cy="6858000"/>
          </a:xfrm>
          <a:prstGeom prst="rect">
            <a:avLst/>
          </a:prstGeom>
        </p:spPr>
      </p:pic>
      <p:sp>
        <p:nvSpPr>
          <p:cNvPr id="9" name="credit"/>
          <p:cNvSpPr/>
          <p:nvPr/>
        </p:nvSpPr>
        <p:spPr>
          <a:xfrm rot="16200000">
            <a:off x="4050393" y="5539508"/>
            <a:ext cx="2316019" cy="292388"/>
          </a:xfrm>
          <a:prstGeom prst="rect">
            <a:avLst/>
          </a:prstGeom>
        </p:spPr>
        <p:txBody>
          <a:bodyPr wrap="none">
            <a:spAutoFit/>
          </a:bodyPr>
          <a:lstStyle/>
          <a:p>
            <a:r>
              <a:rPr lang="en-US" sz="1300" cap="all" spc="50" dirty="0">
                <a:solidFill>
                  <a:schemeClr val="tx1">
                    <a:lumMod val="75000"/>
                    <a:lumOff val="25000"/>
                  </a:schemeClr>
                </a:solidFill>
                <a:effectLst/>
                <a:latin typeface="Gill Sans Light" charset="0"/>
              </a:rPr>
              <a:t>©Benjamin Drummond </a:t>
            </a:r>
          </a:p>
        </p:txBody>
      </p:sp>
      <p:sp>
        <p:nvSpPr>
          <p:cNvPr id="7" name="decorative orange line" descr="orange rectangle" title="Decorative artifact"/>
          <p:cNvSpPr/>
          <p:nvPr/>
        </p:nvSpPr>
        <p:spPr>
          <a:xfrm>
            <a:off x="5813238" y="1985664"/>
            <a:ext cx="1747777" cy="114778"/>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6515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hidden="1"/>
          <p:cNvSpPr>
            <a:spLocks noGrp="1"/>
          </p:cNvSpPr>
          <p:nvPr>
            <p:ph type="ctrTitle"/>
          </p:nvPr>
        </p:nvSpPr>
        <p:spPr/>
        <p:txBody>
          <a:bodyPr/>
          <a:lstStyle/>
          <a:p>
            <a:r>
              <a:rPr lang="en-US" dirty="0"/>
              <a:t>Workshop Objectives</a:t>
            </a:r>
          </a:p>
        </p:txBody>
      </p:sp>
      <p:sp>
        <p:nvSpPr>
          <p:cNvPr id="7" name="Header"/>
          <p:cNvSpPr/>
          <p:nvPr/>
        </p:nvSpPr>
        <p:spPr>
          <a:xfrm>
            <a:off x="413941" y="246491"/>
            <a:ext cx="7044942" cy="830997"/>
          </a:xfrm>
          <a:prstGeom prst="rect">
            <a:avLst/>
          </a:prstGeom>
        </p:spPr>
        <p:txBody>
          <a:bodyPr wrap="none">
            <a:spAutoFit/>
          </a:bodyPr>
          <a:lstStyle/>
          <a:p>
            <a:r>
              <a:rPr lang="en-US" sz="4800" cap="all" dirty="0">
                <a:solidFill>
                  <a:srgbClr val="7294CB"/>
                </a:solidFill>
                <a:effectLst/>
                <a:latin typeface="Gill Sans" charset="0"/>
              </a:rPr>
              <a:t>Workshop Objectives</a:t>
            </a:r>
          </a:p>
        </p:txBody>
      </p:sp>
      <p:sp>
        <p:nvSpPr>
          <p:cNvPr id="9" name="Body Text"/>
          <p:cNvSpPr/>
          <p:nvPr/>
        </p:nvSpPr>
        <p:spPr>
          <a:xfrm>
            <a:off x="467911" y="1586114"/>
            <a:ext cx="6916737" cy="3939540"/>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effectLst/>
                <a:latin typeface="Gill Sans" charset="0"/>
              </a:rPr>
              <a:t>Introduce advocacy and create a foundation of knowledge and understanding of advocacy concepts and approaches.</a:t>
            </a:r>
          </a:p>
          <a:p>
            <a:pPr marL="342900" indent="-342900">
              <a:spcAft>
                <a:spcPts val="1200"/>
              </a:spcAft>
              <a:buClr>
                <a:srgbClr val="FA9D21"/>
              </a:buClr>
              <a:buSzPct val="100000"/>
              <a:buFont typeface=".AppleSDGothicNeoI-Regular" charset="-127"/>
              <a:buChar char="◼︎"/>
            </a:pPr>
            <a:r>
              <a:rPr lang="en-US" sz="2000" dirty="0">
                <a:effectLst/>
                <a:latin typeface="Gill Sans" charset="0"/>
              </a:rPr>
              <a:t>Understand current advocacy priorities for your organization’s integrated Freshwater/WASH portfolio. </a:t>
            </a:r>
          </a:p>
          <a:p>
            <a:pPr marL="342900" indent="-342900">
              <a:spcAft>
                <a:spcPts val="1200"/>
              </a:spcAft>
              <a:buClr>
                <a:srgbClr val="FA9D21"/>
              </a:buClr>
              <a:buSzPct val="100000"/>
              <a:buFont typeface=".AppleSDGothicNeoI-Regular" charset="-127"/>
              <a:buChar char="◼︎"/>
            </a:pPr>
            <a:r>
              <a:rPr lang="en-US" sz="2000" dirty="0">
                <a:effectLst/>
                <a:latin typeface="Gill Sans" charset="0"/>
              </a:rPr>
              <a:t>Understand and apply the key elements of advocacy strategy design — specifically identifying the advocacy issue, goal </a:t>
            </a:r>
            <a:br>
              <a:rPr lang="en-US" sz="2000" dirty="0">
                <a:effectLst/>
                <a:latin typeface="Gill Sans" charset="0"/>
              </a:rPr>
            </a:br>
            <a:r>
              <a:rPr lang="en-US" sz="2000" dirty="0">
                <a:effectLst/>
                <a:latin typeface="Gill Sans" charset="0"/>
              </a:rPr>
              <a:t>and objectives; decision-maker and influencer identification; and message design and execution — tailoring messages to target audiences.  </a:t>
            </a:r>
          </a:p>
          <a:p>
            <a:pPr marL="342900" indent="-342900">
              <a:spcAft>
                <a:spcPts val="1200"/>
              </a:spcAft>
              <a:buClr>
                <a:srgbClr val="FA9D21"/>
              </a:buClr>
              <a:buSzPct val="100000"/>
              <a:buFont typeface=".AppleSDGothicNeoI-Regular" charset="-127"/>
              <a:buChar char="◼︎"/>
            </a:pPr>
            <a:r>
              <a:rPr lang="en-US" sz="2000" dirty="0">
                <a:effectLst/>
                <a:latin typeface="Gill Sans" charset="0"/>
              </a:rPr>
              <a:t>Build upon and learn from existing advocacy and influencing experiences and expertise.</a:t>
            </a:r>
          </a:p>
        </p:txBody>
      </p:sp>
      <p:sp>
        <p:nvSpPr>
          <p:cNvPr id="14"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rows of crops on a farm in Tanzania." title="Agricul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1248" y="0"/>
            <a:ext cx="3730752" cy="6858000"/>
          </a:xfrm>
          <a:prstGeom prst="rect">
            <a:avLst/>
          </a:prstGeom>
        </p:spPr>
      </p:pic>
      <p:sp>
        <p:nvSpPr>
          <p:cNvPr id="6" name="Photo credit"/>
          <p:cNvSpPr/>
          <p:nvPr/>
        </p:nvSpPr>
        <p:spPr>
          <a:xfrm rot="16200000">
            <a:off x="7140245" y="4908246"/>
            <a:ext cx="2316019" cy="292388"/>
          </a:xfrm>
          <a:prstGeom prst="rect">
            <a:avLst/>
          </a:prstGeom>
        </p:spPr>
        <p:txBody>
          <a:bodyPr wrap="none">
            <a:spAutoFit/>
          </a:bodyPr>
          <a:lstStyle/>
          <a:p>
            <a:r>
              <a:rPr lang="en-US" sz="1300" cap="all" spc="50" dirty="0">
                <a:solidFill>
                  <a:schemeClr val="tx1">
                    <a:lumMod val="75000"/>
                    <a:lumOff val="25000"/>
                  </a:schemeClr>
                </a:solidFill>
                <a:effectLst/>
                <a:latin typeface="Gill Sans Light" charset="0"/>
              </a:rPr>
              <a:t>©Benjamin Drummond </a:t>
            </a:r>
          </a:p>
        </p:txBody>
      </p:sp>
      <p:sp>
        <p:nvSpPr>
          <p:cNvPr id="10"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9565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lstStyle/>
          <a:p>
            <a:r>
              <a:rPr lang="en-US" dirty="0"/>
              <a:t>Goal and Objectives (1)</a:t>
            </a:r>
          </a:p>
        </p:txBody>
      </p:sp>
      <p:sp>
        <p:nvSpPr>
          <p:cNvPr id="3" name="H1"/>
          <p:cNvSpPr/>
          <p:nvPr/>
        </p:nvSpPr>
        <p:spPr>
          <a:xfrm>
            <a:off x="518064" y="229558"/>
            <a:ext cx="6877588" cy="830997"/>
          </a:xfrm>
          <a:prstGeom prst="rect">
            <a:avLst/>
          </a:prstGeom>
        </p:spPr>
        <p:txBody>
          <a:bodyPr wrap="none">
            <a:spAutoFit/>
          </a:bodyPr>
          <a:lstStyle/>
          <a:p>
            <a:r>
              <a:rPr lang="en-US" sz="4800" cap="all" dirty="0">
                <a:solidFill>
                  <a:srgbClr val="7294CB"/>
                </a:solidFill>
                <a:latin typeface="Gill Sans" charset="0"/>
              </a:rPr>
              <a:t>Goal and Objectives </a:t>
            </a:r>
            <a:endParaRPr lang="en-US" sz="4800" cap="all" dirty="0">
              <a:solidFill>
                <a:srgbClr val="7294CB"/>
              </a:solidFill>
              <a:effectLst/>
              <a:latin typeface="Gill Sans" charset="0"/>
            </a:endParaRPr>
          </a:p>
        </p:txBody>
      </p:sp>
      <p:sp>
        <p:nvSpPr>
          <p:cNvPr id="8" name="P1"/>
          <p:cNvSpPr/>
          <p:nvPr/>
        </p:nvSpPr>
        <p:spPr>
          <a:xfrm>
            <a:off x="475199" y="1624247"/>
            <a:ext cx="6425663" cy="1323439"/>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latin typeface="Gill Sans" charset="0"/>
              </a:rPr>
              <a:t>Goal (Long-term, higher level)</a:t>
            </a:r>
          </a:p>
          <a:p>
            <a:pPr marL="342900" indent="-342900">
              <a:spcAft>
                <a:spcPts val="1200"/>
              </a:spcAft>
              <a:buClr>
                <a:srgbClr val="FA9D21"/>
              </a:buClr>
              <a:buSzPct val="100000"/>
              <a:buFont typeface=".AppleSDGothicNeoI-Regular" charset="-127"/>
              <a:buChar char="◼︎"/>
            </a:pPr>
            <a:r>
              <a:rPr lang="en-US" sz="2000" dirty="0">
                <a:latin typeface="Gill Sans" charset="0"/>
              </a:rPr>
              <a:t>Objective (Shorter-term, steps to achieve goal)</a:t>
            </a:r>
          </a:p>
          <a:p>
            <a:pPr marL="342900" indent="-342900">
              <a:spcAft>
                <a:spcPts val="1200"/>
              </a:spcAft>
              <a:buClr>
                <a:srgbClr val="FA9D21"/>
              </a:buClr>
              <a:buSzPct val="100000"/>
              <a:buFont typeface=".AppleSDGothicNeoI-Regular" charset="-127"/>
              <a:buChar char="◼︎"/>
            </a:pPr>
            <a:r>
              <a:rPr lang="en-US" sz="2000" dirty="0">
                <a:latin typeface="Gill Sans" charset="0"/>
              </a:rPr>
              <a:t>Components</a:t>
            </a:r>
            <a:endParaRPr lang="en-US" sz="2000" dirty="0">
              <a:effectLst/>
              <a:latin typeface="Gill Sans" charset="0"/>
            </a:endParaRPr>
          </a:p>
        </p:txBody>
      </p:sp>
      <p:sp>
        <p:nvSpPr>
          <p:cNvPr id="9" name="P2"/>
          <p:cNvSpPr/>
          <p:nvPr/>
        </p:nvSpPr>
        <p:spPr>
          <a:xfrm>
            <a:off x="1209676" y="3034984"/>
            <a:ext cx="9048750" cy="2708434"/>
          </a:xfrm>
          <a:prstGeom prst="rect">
            <a:avLst/>
          </a:prstGeom>
        </p:spPr>
        <p:txBody>
          <a:bodyPr wrap="square">
            <a:spAutoFit/>
          </a:bodyPr>
          <a:lstStyle/>
          <a:p>
            <a:pPr marL="342900" indent="-342900">
              <a:spcAft>
                <a:spcPts val="1200"/>
              </a:spcAft>
              <a:buClr>
                <a:srgbClr val="B4CA32"/>
              </a:buClr>
              <a:buSzPct val="80000"/>
              <a:buFont typeface=".AppleSystemUIFont" charset="-120"/>
              <a:buChar char="●"/>
            </a:pPr>
            <a:r>
              <a:rPr lang="en-US" sz="2000" b="1" dirty="0">
                <a:latin typeface="Gill Sans" charset="0"/>
              </a:rPr>
              <a:t>WHO: </a:t>
            </a:r>
            <a:r>
              <a:rPr lang="en-US" sz="2000" dirty="0">
                <a:latin typeface="Gill Sans" charset="0"/>
              </a:rPr>
              <a:t>the decision-making institution with the power to take action </a:t>
            </a:r>
            <a:br>
              <a:rPr lang="en-US" sz="2000" dirty="0">
                <a:latin typeface="Gill Sans" charset="0"/>
              </a:rPr>
            </a:br>
            <a:r>
              <a:rPr lang="en-US" sz="2000" dirty="0">
                <a:latin typeface="Gill Sans" charset="0"/>
              </a:rPr>
              <a:t>on your advocacy issue.</a:t>
            </a:r>
          </a:p>
          <a:p>
            <a:pPr marL="342900" indent="-342900">
              <a:spcAft>
                <a:spcPts val="1200"/>
              </a:spcAft>
              <a:buClr>
                <a:srgbClr val="B4CA32"/>
              </a:buClr>
              <a:buSzPct val="80000"/>
              <a:buFont typeface=".AppleSystemUIFont" charset="-120"/>
              <a:buChar char="●"/>
            </a:pPr>
            <a:r>
              <a:rPr lang="en-US" sz="2000" b="1" dirty="0">
                <a:latin typeface="Gill Sans" charset="0"/>
              </a:rPr>
              <a:t>WHAT: </a:t>
            </a:r>
            <a:r>
              <a:rPr lang="en-US" sz="2000" dirty="0">
                <a:latin typeface="Gill Sans" charset="0"/>
              </a:rPr>
              <a:t>the change you would like to see relative to your advocacy issue.</a:t>
            </a:r>
          </a:p>
          <a:p>
            <a:pPr marL="342900" indent="-342900">
              <a:spcAft>
                <a:spcPts val="1200"/>
              </a:spcAft>
              <a:buClr>
                <a:srgbClr val="B4CA32"/>
              </a:buClr>
              <a:buSzPct val="80000"/>
              <a:buFont typeface=".AppleSystemUIFont" charset="-120"/>
              <a:buChar char="●"/>
            </a:pPr>
            <a:r>
              <a:rPr lang="en-US" sz="2000" b="1" dirty="0">
                <a:latin typeface="Gill Sans" charset="0"/>
              </a:rPr>
              <a:t>HOW: </a:t>
            </a:r>
            <a:r>
              <a:rPr lang="en-US" sz="2000" dirty="0">
                <a:latin typeface="Gill Sans" charset="0"/>
              </a:rPr>
              <a:t>the specific action the decision-making institution can take </a:t>
            </a:r>
            <a:br>
              <a:rPr lang="en-US" sz="2000" dirty="0">
                <a:latin typeface="Gill Sans" charset="0"/>
              </a:rPr>
            </a:br>
            <a:r>
              <a:rPr lang="en-US" sz="2000" dirty="0">
                <a:latin typeface="Gill Sans" charset="0"/>
              </a:rPr>
              <a:t>to accomplish the change.</a:t>
            </a:r>
          </a:p>
          <a:p>
            <a:pPr marL="342900" indent="-342900">
              <a:spcAft>
                <a:spcPts val="1200"/>
              </a:spcAft>
              <a:buClr>
                <a:srgbClr val="B4CA32"/>
              </a:buClr>
              <a:buSzPct val="80000"/>
              <a:buFont typeface=".AppleSystemUIFont" charset="-120"/>
              <a:buChar char="●"/>
            </a:pPr>
            <a:r>
              <a:rPr lang="en-US" sz="2000" b="1" dirty="0">
                <a:latin typeface="Gill Sans" charset="0"/>
              </a:rPr>
              <a:t>WHEN: </a:t>
            </a:r>
            <a:r>
              <a:rPr lang="en-US" sz="2000" dirty="0">
                <a:latin typeface="Gill Sans" charset="0"/>
              </a:rPr>
              <a:t>a time frame for the action to occur (often between six months </a:t>
            </a:r>
            <a:br>
              <a:rPr lang="en-US" sz="2000" dirty="0">
                <a:latin typeface="Gill Sans" charset="0"/>
              </a:rPr>
            </a:br>
            <a:r>
              <a:rPr lang="en-US" sz="2000" dirty="0">
                <a:latin typeface="Gill Sans" charset="0"/>
              </a:rPr>
              <a:t>and three to five years depending on the particular advocacy effort). </a:t>
            </a:r>
            <a:endParaRPr lang="en-US" sz="2000" dirty="0">
              <a:effectLst/>
              <a:latin typeface="Gill Sans" charset="0"/>
            </a:endParaRPr>
          </a:p>
        </p:txBody>
      </p:sp>
      <p:pic>
        <p:nvPicPr>
          <p:cNvPr id="12" name="Target Icon" descr="Target and arrow icon" title="Part 2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0175" y="269800"/>
            <a:ext cx="1026192" cy="1060559"/>
          </a:xfrm>
          <a:prstGeom prst="rect">
            <a:avLst/>
          </a:prstGeom>
        </p:spPr>
      </p:pic>
      <p:sp>
        <p:nvSpPr>
          <p:cNvPr id="10"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6919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hidden="1"/>
          <p:cNvSpPr>
            <a:spLocks noGrp="1"/>
          </p:cNvSpPr>
          <p:nvPr>
            <p:ph type="title"/>
          </p:nvPr>
        </p:nvSpPr>
        <p:spPr/>
        <p:txBody>
          <a:bodyPr/>
          <a:lstStyle/>
          <a:p>
            <a:r>
              <a:rPr lang="en-US" dirty="0"/>
              <a:t>Goal and Objectives (2)</a:t>
            </a:r>
          </a:p>
        </p:txBody>
      </p:sp>
      <p:sp>
        <p:nvSpPr>
          <p:cNvPr id="3" name="H1"/>
          <p:cNvSpPr/>
          <p:nvPr/>
        </p:nvSpPr>
        <p:spPr>
          <a:xfrm>
            <a:off x="518064" y="229558"/>
            <a:ext cx="6877588" cy="830997"/>
          </a:xfrm>
          <a:prstGeom prst="rect">
            <a:avLst/>
          </a:prstGeom>
        </p:spPr>
        <p:txBody>
          <a:bodyPr wrap="none">
            <a:spAutoFit/>
          </a:bodyPr>
          <a:lstStyle/>
          <a:p>
            <a:r>
              <a:rPr lang="en-US" sz="4800" cap="all" dirty="0">
                <a:solidFill>
                  <a:srgbClr val="7294CB"/>
                </a:solidFill>
                <a:latin typeface="Gill Sans" charset="0"/>
              </a:rPr>
              <a:t>Goal and Objectives </a:t>
            </a:r>
            <a:endParaRPr lang="en-US" sz="4800" cap="all" dirty="0">
              <a:solidFill>
                <a:srgbClr val="7294CB"/>
              </a:solidFill>
              <a:effectLst/>
              <a:latin typeface="Gill Sans" charset="0"/>
            </a:endParaRPr>
          </a:p>
        </p:txBody>
      </p:sp>
      <p:sp>
        <p:nvSpPr>
          <p:cNvPr id="6" name="H2"/>
          <p:cNvSpPr/>
          <p:nvPr/>
        </p:nvSpPr>
        <p:spPr>
          <a:xfrm>
            <a:off x="512570" y="1932818"/>
            <a:ext cx="3302194" cy="830997"/>
          </a:xfrm>
          <a:prstGeom prst="rect">
            <a:avLst/>
          </a:prstGeom>
        </p:spPr>
        <p:txBody>
          <a:bodyPr wrap="square">
            <a:spAutoFit/>
          </a:bodyPr>
          <a:lstStyle/>
          <a:p>
            <a:r>
              <a:rPr lang="en-US" sz="2400" b="1" cap="all" dirty="0">
                <a:solidFill>
                  <a:srgbClr val="7094CC"/>
                </a:solidFill>
                <a:latin typeface="Gill Sans" charset="0"/>
              </a:rPr>
              <a:t>SMART</a:t>
            </a:r>
            <a:r>
              <a:rPr lang="en-US" sz="2400" b="1" cap="all" dirty="0">
                <a:solidFill>
                  <a:srgbClr val="B4CB30"/>
                </a:solidFill>
                <a:latin typeface="Gill Sans" charset="0"/>
              </a:rPr>
              <a:t> </a:t>
            </a:r>
            <a:r>
              <a:rPr lang="en-US" sz="2400" b="1" cap="all">
                <a:solidFill>
                  <a:srgbClr val="B4CB30"/>
                </a:solidFill>
                <a:latin typeface="Gill Sans" charset="0"/>
              </a:rPr>
              <a:t>goals </a:t>
            </a:r>
            <a:br>
              <a:rPr lang="en-US" sz="2400" b="1" cap="all">
                <a:solidFill>
                  <a:srgbClr val="B4CB30"/>
                </a:solidFill>
                <a:latin typeface="Gill Sans" charset="0"/>
              </a:rPr>
            </a:br>
            <a:r>
              <a:rPr lang="en-US" sz="2400" b="1" cap="all">
                <a:solidFill>
                  <a:srgbClr val="B4CB30"/>
                </a:solidFill>
                <a:latin typeface="Gill Sans" charset="0"/>
              </a:rPr>
              <a:t>and </a:t>
            </a:r>
            <a:r>
              <a:rPr lang="en-US" sz="2400" b="1" cap="all" dirty="0">
                <a:solidFill>
                  <a:srgbClr val="B4CB30"/>
                </a:solidFill>
                <a:latin typeface="Gill Sans" charset="0"/>
              </a:rPr>
              <a:t>objectives</a:t>
            </a:r>
          </a:p>
        </p:txBody>
      </p:sp>
      <p:sp>
        <p:nvSpPr>
          <p:cNvPr id="7" name="P"/>
          <p:cNvSpPr/>
          <p:nvPr/>
        </p:nvSpPr>
        <p:spPr>
          <a:xfrm>
            <a:off x="475199" y="2874340"/>
            <a:ext cx="6425663" cy="2246769"/>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b="1" dirty="0">
                <a:solidFill>
                  <a:srgbClr val="7094CC"/>
                </a:solidFill>
                <a:latin typeface="Gill Sans" charset="0"/>
              </a:rPr>
              <a:t>S</a:t>
            </a:r>
            <a:r>
              <a:rPr lang="en-US" sz="2000" dirty="0">
                <a:latin typeface="Gill Sans" charset="0"/>
              </a:rPr>
              <a:t>pecific</a:t>
            </a:r>
          </a:p>
          <a:p>
            <a:pPr marL="342900" indent="-342900">
              <a:spcAft>
                <a:spcPts val="1200"/>
              </a:spcAft>
              <a:buClr>
                <a:srgbClr val="FA9D21"/>
              </a:buClr>
              <a:buSzPct val="100000"/>
              <a:buFont typeface=".AppleSDGothicNeoI-Regular" charset="-127"/>
              <a:buChar char="◼︎"/>
            </a:pPr>
            <a:r>
              <a:rPr lang="en-US" sz="2000" b="1" dirty="0">
                <a:solidFill>
                  <a:srgbClr val="7094CC"/>
                </a:solidFill>
                <a:latin typeface="Gill Sans" charset="0"/>
              </a:rPr>
              <a:t>M</a:t>
            </a:r>
            <a:r>
              <a:rPr lang="en-US" sz="2000" dirty="0">
                <a:latin typeface="Gill Sans" charset="0"/>
              </a:rPr>
              <a:t>easurable</a:t>
            </a:r>
          </a:p>
          <a:p>
            <a:pPr marL="342900" indent="-342900">
              <a:spcAft>
                <a:spcPts val="1200"/>
              </a:spcAft>
              <a:buClr>
                <a:srgbClr val="FA9D21"/>
              </a:buClr>
              <a:buSzPct val="100000"/>
              <a:buFont typeface=".AppleSDGothicNeoI-Regular" charset="-127"/>
              <a:buChar char="◼︎"/>
            </a:pPr>
            <a:r>
              <a:rPr lang="en-US" sz="2000" b="1" dirty="0">
                <a:solidFill>
                  <a:srgbClr val="7094CC"/>
                </a:solidFill>
                <a:latin typeface="Gill Sans" charset="0"/>
              </a:rPr>
              <a:t>A</a:t>
            </a:r>
            <a:r>
              <a:rPr lang="en-US" sz="2000" dirty="0">
                <a:latin typeface="Gill Sans" charset="0"/>
              </a:rPr>
              <a:t>chievable</a:t>
            </a:r>
          </a:p>
          <a:p>
            <a:pPr marL="342900" indent="-342900">
              <a:spcAft>
                <a:spcPts val="1200"/>
              </a:spcAft>
              <a:buClr>
                <a:srgbClr val="FA9D21"/>
              </a:buClr>
              <a:buSzPct val="100000"/>
              <a:buFont typeface=".AppleSDGothicNeoI-Regular" charset="-127"/>
              <a:buChar char="◼︎"/>
            </a:pPr>
            <a:r>
              <a:rPr lang="en-US" sz="2000" b="1" dirty="0">
                <a:solidFill>
                  <a:srgbClr val="7094CC"/>
                </a:solidFill>
                <a:latin typeface="Gill Sans" charset="0"/>
              </a:rPr>
              <a:t>R</a:t>
            </a:r>
            <a:r>
              <a:rPr lang="en-US" sz="2000" dirty="0">
                <a:latin typeface="Gill Sans" charset="0"/>
              </a:rPr>
              <a:t>elevant</a:t>
            </a:r>
          </a:p>
          <a:p>
            <a:pPr marL="342900" indent="-342900">
              <a:spcAft>
                <a:spcPts val="1200"/>
              </a:spcAft>
              <a:buClr>
                <a:srgbClr val="FA9D21"/>
              </a:buClr>
              <a:buSzPct val="100000"/>
              <a:buFont typeface=".AppleSDGothicNeoI-Regular" charset="-127"/>
              <a:buChar char="◼︎"/>
            </a:pPr>
            <a:r>
              <a:rPr lang="en-US" sz="2000" b="1" dirty="0">
                <a:solidFill>
                  <a:srgbClr val="7094CC"/>
                </a:solidFill>
                <a:latin typeface="Gill Sans" charset="0"/>
              </a:rPr>
              <a:t>T</a:t>
            </a:r>
            <a:r>
              <a:rPr lang="en-US" sz="2000" dirty="0">
                <a:latin typeface="Gill Sans" charset="0"/>
              </a:rPr>
              <a:t>ime-based</a:t>
            </a:r>
            <a:endParaRPr lang="en-US" sz="2000" dirty="0">
              <a:effectLst/>
              <a:latin typeface="Gill Sans" charset="0"/>
            </a:endParaRPr>
          </a:p>
        </p:txBody>
      </p:sp>
      <p:pic>
        <p:nvPicPr>
          <p:cNvPr id="13" name="Target Icon" descr="Target and arrow icon" title="Part 2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0175" y="269800"/>
            <a:ext cx="1026192" cy="1060559"/>
          </a:xfrm>
          <a:prstGeom prst="rect">
            <a:avLst/>
          </a:prstGeom>
        </p:spPr>
      </p:pic>
      <p:sp>
        <p:nvSpPr>
          <p:cNvPr id="11"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man water crops in Tanzania." title="Agricul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1938" y="1542795"/>
            <a:ext cx="8120062" cy="5306084"/>
          </a:xfrm>
          <a:prstGeom prst="rect">
            <a:avLst/>
          </a:prstGeom>
        </p:spPr>
      </p:pic>
      <p:sp>
        <p:nvSpPr>
          <p:cNvPr id="9" name="credit"/>
          <p:cNvSpPr/>
          <p:nvPr/>
        </p:nvSpPr>
        <p:spPr>
          <a:xfrm rot="16200000">
            <a:off x="2760086" y="4929797"/>
            <a:ext cx="2316019" cy="292388"/>
          </a:xfrm>
          <a:prstGeom prst="rect">
            <a:avLst/>
          </a:prstGeom>
        </p:spPr>
        <p:txBody>
          <a:bodyPr wrap="none">
            <a:spAutoFit/>
          </a:bodyPr>
          <a:lstStyle/>
          <a:p>
            <a:r>
              <a:rPr lang="en-US" sz="1300" cap="all" spc="50" dirty="0">
                <a:solidFill>
                  <a:schemeClr val="tx1">
                    <a:lumMod val="75000"/>
                    <a:lumOff val="25000"/>
                  </a:schemeClr>
                </a:solidFill>
                <a:effectLst/>
                <a:latin typeface="Gill Sans Light" charset="0"/>
              </a:rPr>
              <a:t>©Benjamin Drummond </a:t>
            </a:r>
          </a:p>
        </p:txBody>
      </p:sp>
      <p:sp>
        <p:nvSpPr>
          <p:cNvPr id="12"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395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hidden="1"/>
          <p:cNvSpPr>
            <a:spLocks noGrp="1"/>
          </p:cNvSpPr>
          <p:nvPr>
            <p:ph type="title"/>
          </p:nvPr>
        </p:nvSpPr>
        <p:spPr/>
        <p:txBody>
          <a:bodyPr/>
          <a:lstStyle/>
          <a:p>
            <a:r>
              <a:rPr lang="en-US" dirty="0"/>
              <a:t>Examples of Objectives</a:t>
            </a:r>
          </a:p>
        </p:txBody>
      </p:sp>
      <p:sp>
        <p:nvSpPr>
          <p:cNvPr id="3" name="H1"/>
          <p:cNvSpPr/>
          <p:nvPr/>
        </p:nvSpPr>
        <p:spPr>
          <a:xfrm>
            <a:off x="518064" y="229558"/>
            <a:ext cx="7401385" cy="830997"/>
          </a:xfrm>
          <a:prstGeom prst="rect">
            <a:avLst/>
          </a:prstGeom>
        </p:spPr>
        <p:txBody>
          <a:bodyPr wrap="none">
            <a:spAutoFit/>
          </a:bodyPr>
          <a:lstStyle/>
          <a:p>
            <a:r>
              <a:rPr lang="en-US" sz="4800" cap="all" dirty="0">
                <a:solidFill>
                  <a:srgbClr val="7294CB"/>
                </a:solidFill>
                <a:latin typeface="Gill Sans" charset="0"/>
              </a:rPr>
              <a:t>Examples of Objectives</a:t>
            </a:r>
            <a:endParaRPr lang="en-US" sz="4800" cap="all" dirty="0">
              <a:solidFill>
                <a:srgbClr val="7294CB"/>
              </a:solidFill>
              <a:effectLst/>
              <a:latin typeface="Gill Sans" charset="0"/>
            </a:endParaRPr>
          </a:p>
        </p:txBody>
      </p:sp>
      <p:sp>
        <p:nvSpPr>
          <p:cNvPr id="6" name="H2"/>
          <p:cNvSpPr/>
          <p:nvPr/>
        </p:nvSpPr>
        <p:spPr>
          <a:xfrm>
            <a:off x="512570" y="1661352"/>
            <a:ext cx="3302194" cy="461665"/>
          </a:xfrm>
          <a:prstGeom prst="rect">
            <a:avLst/>
          </a:prstGeom>
        </p:spPr>
        <p:txBody>
          <a:bodyPr wrap="square">
            <a:spAutoFit/>
          </a:bodyPr>
          <a:lstStyle/>
          <a:p>
            <a:r>
              <a:rPr lang="en-US" sz="2400" b="1" cap="all" dirty="0">
                <a:solidFill>
                  <a:srgbClr val="B4CB30"/>
                </a:solidFill>
                <a:latin typeface="Gill Sans" charset="0"/>
              </a:rPr>
              <a:t>Example 1</a:t>
            </a:r>
          </a:p>
        </p:txBody>
      </p:sp>
      <p:sp>
        <p:nvSpPr>
          <p:cNvPr id="7" name="P1"/>
          <p:cNvSpPr/>
          <p:nvPr/>
        </p:nvSpPr>
        <p:spPr>
          <a:xfrm>
            <a:off x="475199" y="2165881"/>
            <a:ext cx="10911939" cy="1477328"/>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b="1" dirty="0">
                <a:latin typeface="Gill Sans" charset="0"/>
              </a:rPr>
              <a:t>Non-SMART Objective: </a:t>
            </a:r>
            <a:r>
              <a:rPr lang="en-US" sz="2000" dirty="0">
                <a:latin typeface="Gill Sans" charset="0"/>
              </a:rPr>
              <a:t>Conduct a pilot project on the importance of freshwater ecosystems. </a:t>
            </a:r>
          </a:p>
          <a:p>
            <a:pPr marL="342900" indent="-342900">
              <a:spcAft>
                <a:spcPts val="1200"/>
              </a:spcAft>
              <a:buClr>
                <a:srgbClr val="FA9D21"/>
              </a:buClr>
              <a:buSzPct val="100000"/>
              <a:buFont typeface=".AppleSDGothicNeoI-Regular" charset="-127"/>
              <a:buChar char="◼︎"/>
            </a:pPr>
            <a:r>
              <a:rPr lang="en-US" sz="2000" b="1" dirty="0">
                <a:latin typeface="Gill Sans" charset="0"/>
              </a:rPr>
              <a:t>Example SMART Objective: </a:t>
            </a:r>
            <a:r>
              <a:rPr lang="en-US" sz="2000" dirty="0">
                <a:latin typeface="Gill Sans" charset="0"/>
              </a:rPr>
              <a:t>The Ministry of the Environment conducts a pilot project that will train community health workers to educate 80 villages about the relationship between healthy, freshwater ecosystems and healthy people by January 2021.</a:t>
            </a:r>
            <a:endParaRPr lang="en-US" sz="2000" dirty="0">
              <a:effectLst/>
              <a:latin typeface="Gill Sans" charset="0"/>
            </a:endParaRPr>
          </a:p>
        </p:txBody>
      </p:sp>
      <p:sp>
        <p:nvSpPr>
          <p:cNvPr id="8" name="H2"/>
          <p:cNvSpPr/>
          <p:nvPr/>
        </p:nvSpPr>
        <p:spPr>
          <a:xfrm>
            <a:off x="507807" y="3856869"/>
            <a:ext cx="3302194" cy="461665"/>
          </a:xfrm>
          <a:prstGeom prst="rect">
            <a:avLst/>
          </a:prstGeom>
        </p:spPr>
        <p:txBody>
          <a:bodyPr wrap="square">
            <a:spAutoFit/>
          </a:bodyPr>
          <a:lstStyle/>
          <a:p>
            <a:r>
              <a:rPr lang="en-US" sz="2400" b="1" cap="all" dirty="0">
                <a:solidFill>
                  <a:srgbClr val="B4CB30"/>
                </a:solidFill>
                <a:latin typeface="Gill Sans" charset="0"/>
              </a:rPr>
              <a:t>Example 2</a:t>
            </a:r>
          </a:p>
        </p:txBody>
      </p:sp>
      <p:sp>
        <p:nvSpPr>
          <p:cNvPr id="9" name="P2"/>
          <p:cNvSpPr/>
          <p:nvPr/>
        </p:nvSpPr>
        <p:spPr>
          <a:xfrm>
            <a:off x="470435" y="4361400"/>
            <a:ext cx="10911939" cy="1477328"/>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b="1" dirty="0">
                <a:latin typeface="Gill Sans" charset="0"/>
              </a:rPr>
              <a:t>Non-SMART Objective: </a:t>
            </a:r>
            <a:r>
              <a:rPr lang="en-US" sz="2000" dirty="0">
                <a:latin typeface="Gill Sans" charset="0"/>
              </a:rPr>
              <a:t>Get media coverage highlighting habitat restoration.   </a:t>
            </a:r>
          </a:p>
          <a:p>
            <a:pPr marL="342900" indent="-342900">
              <a:spcAft>
                <a:spcPts val="1200"/>
              </a:spcAft>
              <a:buClr>
                <a:srgbClr val="FA9D21"/>
              </a:buClr>
              <a:buSzPct val="100000"/>
              <a:buFont typeface=".AppleSDGothicNeoI-Regular" charset="-127"/>
              <a:buChar char="◼︎"/>
            </a:pPr>
            <a:r>
              <a:rPr lang="en-US" sz="2000" b="1" dirty="0">
                <a:latin typeface="Gill Sans" charset="0"/>
              </a:rPr>
              <a:t>Example SMART Objective: </a:t>
            </a:r>
            <a:r>
              <a:rPr lang="en-US" sz="2000" dirty="0">
                <a:latin typeface="Gill Sans" charset="0"/>
              </a:rPr>
              <a:t>A major national newspaper runs a series of articles about the importance of restoring riverine habitat along the </a:t>
            </a:r>
            <a:r>
              <a:rPr lang="en-US" sz="2000" dirty="0" err="1">
                <a:latin typeface="Gill Sans" charset="0"/>
              </a:rPr>
              <a:t>Umzimvubu</a:t>
            </a:r>
            <a:r>
              <a:rPr lang="en-US" sz="2000" dirty="0">
                <a:latin typeface="Gill Sans" charset="0"/>
              </a:rPr>
              <a:t> to protect human, livestock and ecosystem health by November 2020.</a:t>
            </a:r>
            <a:endParaRPr lang="en-US" sz="2000" dirty="0">
              <a:effectLst/>
              <a:latin typeface="Gill Sans" charset="0"/>
            </a:endParaRPr>
          </a:p>
        </p:txBody>
      </p:sp>
      <p:pic>
        <p:nvPicPr>
          <p:cNvPr id="13" name="Target Icon" descr="Target and arrow icon" title="Part 2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0175" y="269800"/>
            <a:ext cx="1026192" cy="1060559"/>
          </a:xfrm>
          <a:prstGeom prst="rect">
            <a:avLst/>
          </a:prstGeom>
        </p:spPr>
      </p:pic>
      <p:sp>
        <p:nvSpPr>
          <p:cNvPr id="11"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996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lstStyle/>
          <a:p>
            <a:r>
              <a:rPr lang="en-US" dirty="0"/>
              <a:t>Goal and Objectives (3)</a:t>
            </a:r>
          </a:p>
        </p:txBody>
      </p:sp>
      <p:sp>
        <p:nvSpPr>
          <p:cNvPr id="3" name="H1"/>
          <p:cNvSpPr/>
          <p:nvPr/>
        </p:nvSpPr>
        <p:spPr>
          <a:xfrm>
            <a:off x="518064" y="229558"/>
            <a:ext cx="6877588" cy="830997"/>
          </a:xfrm>
          <a:prstGeom prst="rect">
            <a:avLst/>
          </a:prstGeom>
        </p:spPr>
        <p:txBody>
          <a:bodyPr wrap="none">
            <a:spAutoFit/>
          </a:bodyPr>
          <a:lstStyle/>
          <a:p>
            <a:r>
              <a:rPr lang="en-US" sz="4800" cap="all" dirty="0">
                <a:solidFill>
                  <a:srgbClr val="7294CB"/>
                </a:solidFill>
                <a:latin typeface="Gill Sans" charset="0"/>
              </a:rPr>
              <a:t>Goal and Objectives </a:t>
            </a:r>
            <a:endParaRPr lang="en-US" sz="4800" cap="all" dirty="0">
              <a:solidFill>
                <a:srgbClr val="7294CB"/>
              </a:solidFill>
              <a:effectLst/>
              <a:latin typeface="Gill Sans" charset="0"/>
            </a:endParaRPr>
          </a:p>
        </p:txBody>
      </p:sp>
      <p:sp>
        <p:nvSpPr>
          <p:cNvPr id="7" name="Purple rectangle" descr="purple rectangle" title="Decorative artifact"/>
          <p:cNvSpPr/>
          <p:nvPr/>
        </p:nvSpPr>
        <p:spPr>
          <a:xfrm>
            <a:off x="0" y="2390652"/>
            <a:ext cx="5710237" cy="500062"/>
          </a:xfrm>
          <a:prstGeom prst="rect">
            <a:avLst/>
          </a:prstGeom>
          <a:solidFill>
            <a:srgbClr val="709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al text"/>
          <p:cNvSpPr/>
          <p:nvPr/>
        </p:nvSpPr>
        <p:spPr>
          <a:xfrm>
            <a:off x="-5923069" y="2363690"/>
            <a:ext cx="11601123" cy="506357"/>
          </a:xfrm>
          <a:prstGeom prst="rect">
            <a:avLst/>
          </a:prstGeom>
        </p:spPr>
        <p:txBody>
          <a:bodyPr wrap="square">
            <a:spAutoFit/>
          </a:bodyPr>
          <a:lstStyle/>
          <a:p>
            <a:pPr algn="r">
              <a:lnSpc>
                <a:spcPts val="3440"/>
              </a:lnSpc>
            </a:pPr>
            <a:r>
              <a:rPr lang="en-US" sz="2800" i="1" dirty="0">
                <a:solidFill>
                  <a:schemeClr val="bg1"/>
                </a:solidFill>
                <a:latin typeface="Gill Sans" charset="0"/>
              </a:rPr>
              <a:t>Goal group brainstorming activity</a:t>
            </a:r>
          </a:p>
        </p:txBody>
      </p:sp>
      <p:pic>
        <p:nvPicPr>
          <p:cNvPr id="14" name="Book Icon" descr="Book icon" title="Part 1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8514" y="1951225"/>
            <a:ext cx="1391967" cy="1118545"/>
          </a:xfrm>
          <a:prstGeom prst="rect">
            <a:avLst/>
          </a:prstGeom>
        </p:spPr>
      </p:pic>
      <p:sp>
        <p:nvSpPr>
          <p:cNvPr id="6" name="Green rectangle" descr="green rectangle" title="Decorative artifact"/>
          <p:cNvSpPr/>
          <p:nvPr/>
        </p:nvSpPr>
        <p:spPr>
          <a:xfrm>
            <a:off x="0" y="4100514"/>
            <a:ext cx="7743825" cy="500062"/>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all group text"/>
          <p:cNvSpPr/>
          <p:nvPr/>
        </p:nvSpPr>
        <p:spPr>
          <a:xfrm>
            <a:off x="-3857298" y="4068683"/>
            <a:ext cx="11601123" cy="506357"/>
          </a:xfrm>
          <a:prstGeom prst="rect">
            <a:avLst/>
          </a:prstGeom>
        </p:spPr>
        <p:txBody>
          <a:bodyPr wrap="square">
            <a:spAutoFit/>
          </a:bodyPr>
          <a:lstStyle/>
          <a:p>
            <a:pPr algn="r">
              <a:lnSpc>
                <a:spcPts val="3440"/>
              </a:lnSpc>
            </a:pPr>
            <a:r>
              <a:rPr lang="en-US" sz="2800" i="1" dirty="0">
                <a:solidFill>
                  <a:schemeClr val="bg1"/>
                </a:solidFill>
                <a:latin typeface="Gill Sans" charset="0"/>
              </a:rPr>
              <a:t>Small group objective work</a:t>
            </a:r>
          </a:p>
        </p:txBody>
      </p:sp>
      <p:pic>
        <p:nvPicPr>
          <p:cNvPr id="15" name="Target Icon" descr="Target and arrow icon" title="Part 2 ic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9704" y="3582416"/>
            <a:ext cx="1341881" cy="1386821"/>
          </a:xfrm>
          <a:prstGeom prst="rect">
            <a:avLst/>
          </a:prstGeom>
        </p:spPr>
      </p:pic>
      <p:sp>
        <p:nvSpPr>
          <p:cNvPr id="12"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1144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Decision-makers and Influencers (1)</a:t>
            </a:r>
          </a:p>
        </p:txBody>
      </p:sp>
      <p:sp>
        <p:nvSpPr>
          <p:cNvPr id="4" name="H1"/>
          <p:cNvSpPr/>
          <p:nvPr/>
        </p:nvSpPr>
        <p:spPr>
          <a:xfrm>
            <a:off x="518064" y="400374"/>
            <a:ext cx="7057701" cy="1349087"/>
          </a:xfrm>
          <a:prstGeom prst="rect">
            <a:avLst/>
          </a:prstGeom>
        </p:spPr>
        <p:txBody>
          <a:bodyPr wrap="none">
            <a:spAutoFit/>
          </a:bodyPr>
          <a:lstStyle/>
          <a:p>
            <a:pPr>
              <a:lnSpc>
                <a:spcPts val="4860"/>
              </a:lnSpc>
            </a:pPr>
            <a:r>
              <a:rPr lang="en-US" sz="4800" cap="all" dirty="0">
                <a:solidFill>
                  <a:srgbClr val="7294CB"/>
                </a:solidFill>
                <a:latin typeface="Gill Sans" charset="0"/>
              </a:rPr>
              <a:t>Decision-makers and </a:t>
            </a:r>
            <a:br>
              <a:rPr lang="en-US" sz="4800" cap="all" dirty="0">
                <a:solidFill>
                  <a:srgbClr val="7294CB"/>
                </a:solidFill>
                <a:latin typeface="Gill Sans" charset="0"/>
              </a:rPr>
            </a:br>
            <a:r>
              <a:rPr lang="en-US" sz="4800" cap="all" dirty="0">
                <a:solidFill>
                  <a:srgbClr val="7294CB"/>
                </a:solidFill>
                <a:latin typeface="Gill Sans" charset="0"/>
              </a:rPr>
              <a:t>Influencers</a:t>
            </a:r>
          </a:p>
        </p:txBody>
      </p:sp>
      <p:sp>
        <p:nvSpPr>
          <p:cNvPr id="6" name="H2"/>
          <p:cNvSpPr/>
          <p:nvPr/>
        </p:nvSpPr>
        <p:spPr>
          <a:xfrm>
            <a:off x="475199" y="2237321"/>
            <a:ext cx="10911939" cy="461665"/>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400" b="1" cap="all" dirty="0">
                <a:solidFill>
                  <a:srgbClr val="B4CB30"/>
                </a:solidFill>
                <a:latin typeface="Gill Sans" charset="0"/>
              </a:rPr>
              <a:t>Definitions</a:t>
            </a:r>
          </a:p>
        </p:txBody>
      </p:sp>
      <p:sp>
        <p:nvSpPr>
          <p:cNvPr id="9" name="P"/>
          <p:cNvSpPr/>
          <p:nvPr/>
        </p:nvSpPr>
        <p:spPr>
          <a:xfrm>
            <a:off x="503776" y="2791508"/>
            <a:ext cx="11601123" cy="2067233"/>
          </a:xfrm>
          <a:prstGeom prst="rect">
            <a:avLst/>
          </a:prstGeom>
        </p:spPr>
        <p:txBody>
          <a:bodyPr wrap="square">
            <a:spAutoFit/>
          </a:bodyPr>
          <a:lstStyle/>
          <a:p>
            <a:pPr>
              <a:lnSpc>
                <a:spcPts val="3440"/>
              </a:lnSpc>
              <a:spcAft>
                <a:spcPts val="1800"/>
              </a:spcAft>
            </a:pPr>
            <a:r>
              <a:rPr lang="en-US" sz="3200" b="1" i="1" dirty="0">
                <a:solidFill>
                  <a:srgbClr val="7294CB"/>
                </a:solidFill>
                <a:latin typeface="Gill Sans" charset="0"/>
              </a:rPr>
              <a:t>Decision-makers: </a:t>
            </a:r>
            <a:r>
              <a:rPr lang="en-US" sz="3200" i="1" dirty="0">
                <a:solidFill>
                  <a:srgbClr val="F89C20"/>
                </a:solidFill>
                <a:latin typeface="Gill Sans" charset="0"/>
              </a:rPr>
              <a:t>People with the formal power or authority to take the desired policy action and/or their key advisors or staff. </a:t>
            </a:r>
          </a:p>
          <a:p>
            <a:pPr>
              <a:lnSpc>
                <a:spcPts val="3440"/>
              </a:lnSpc>
              <a:spcAft>
                <a:spcPts val="1800"/>
              </a:spcAft>
            </a:pPr>
            <a:r>
              <a:rPr lang="en-US" sz="3200" b="1" i="1" dirty="0">
                <a:solidFill>
                  <a:srgbClr val="7294CB"/>
                </a:solidFill>
                <a:latin typeface="Gill Sans" charset="0"/>
              </a:rPr>
              <a:t>Influencer: </a:t>
            </a:r>
            <a:r>
              <a:rPr lang="en-US" sz="3200" i="1" dirty="0">
                <a:solidFill>
                  <a:srgbClr val="F89C20"/>
                </a:solidFill>
                <a:latin typeface="Gill Sans" charset="0"/>
              </a:rPr>
              <a:t>People or groups who can have a compelling force on the actions, opinions, or behavior of decision-makers.</a:t>
            </a:r>
          </a:p>
        </p:txBody>
      </p:sp>
      <p:sp>
        <p:nvSpPr>
          <p:cNvPr id="8" name="H2"/>
          <p:cNvSpPr/>
          <p:nvPr/>
        </p:nvSpPr>
        <p:spPr>
          <a:xfrm>
            <a:off x="484722" y="5132930"/>
            <a:ext cx="10911939" cy="461665"/>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400" b="1" cap="all" dirty="0">
                <a:solidFill>
                  <a:srgbClr val="B4CB30"/>
                </a:solidFill>
                <a:latin typeface="Gill Sans" charset="0"/>
              </a:rPr>
              <a:t>Alignment, Interest and Influence Matrix (AIIM)</a:t>
            </a:r>
          </a:p>
        </p:txBody>
      </p:sp>
      <p:pic>
        <p:nvPicPr>
          <p:cNvPr id="13" name="People Icon" descr="Three people icon" title="Part 3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8456" y="355675"/>
            <a:ext cx="1503251" cy="959967"/>
          </a:xfrm>
          <a:prstGeom prst="rect">
            <a:avLst/>
          </a:prstGeom>
        </p:spPr>
      </p:pic>
      <p:sp>
        <p:nvSpPr>
          <p:cNvPr id="10"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ecorative Green Line" descr="green rectangle" title="Decorative artifact"/>
          <p:cNvSpPr/>
          <p:nvPr/>
        </p:nvSpPr>
        <p:spPr>
          <a:xfrm>
            <a:off x="590309" y="1850619"/>
            <a:ext cx="1747777" cy="64349"/>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6659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hidden="1"/>
          <p:cNvSpPr>
            <a:spLocks noGrp="1"/>
          </p:cNvSpPr>
          <p:nvPr>
            <p:ph type="title"/>
          </p:nvPr>
        </p:nvSpPr>
        <p:spPr/>
        <p:txBody>
          <a:bodyPr/>
          <a:lstStyle/>
          <a:p>
            <a:r>
              <a:rPr lang="en-US" dirty="0"/>
              <a:t>Decision-makers and Influencers (2)</a:t>
            </a:r>
          </a:p>
        </p:txBody>
      </p:sp>
      <p:sp>
        <p:nvSpPr>
          <p:cNvPr id="3" name="H1"/>
          <p:cNvSpPr/>
          <p:nvPr/>
        </p:nvSpPr>
        <p:spPr>
          <a:xfrm>
            <a:off x="518064" y="400374"/>
            <a:ext cx="7057701" cy="1349087"/>
          </a:xfrm>
          <a:prstGeom prst="rect">
            <a:avLst/>
          </a:prstGeom>
        </p:spPr>
        <p:txBody>
          <a:bodyPr wrap="none">
            <a:spAutoFit/>
          </a:bodyPr>
          <a:lstStyle/>
          <a:p>
            <a:pPr>
              <a:lnSpc>
                <a:spcPts val="4860"/>
              </a:lnSpc>
            </a:pPr>
            <a:r>
              <a:rPr lang="en-US" sz="4800" cap="all" dirty="0">
                <a:solidFill>
                  <a:srgbClr val="7294CB"/>
                </a:solidFill>
                <a:latin typeface="Gill Sans" charset="0"/>
              </a:rPr>
              <a:t>Decision-makers and </a:t>
            </a:r>
            <a:br>
              <a:rPr lang="en-US" sz="4800" cap="all" dirty="0">
                <a:solidFill>
                  <a:srgbClr val="7294CB"/>
                </a:solidFill>
                <a:latin typeface="Gill Sans" charset="0"/>
              </a:rPr>
            </a:br>
            <a:r>
              <a:rPr lang="en-US" sz="4800" cap="all" dirty="0">
                <a:solidFill>
                  <a:srgbClr val="7294CB"/>
                </a:solidFill>
                <a:latin typeface="Gill Sans" charset="0"/>
              </a:rPr>
              <a:t>Influencers</a:t>
            </a:r>
          </a:p>
        </p:txBody>
      </p:sp>
      <p:sp>
        <p:nvSpPr>
          <p:cNvPr id="6" name="H2"/>
          <p:cNvSpPr/>
          <p:nvPr/>
        </p:nvSpPr>
        <p:spPr>
          <a:xfrm>
            <a:off x="518064" y="2187138"/>
            <a:ext cx="3302194" cy="461665"/>
          </a:xfrm>
          <a:prstGeom prst="rect">
            <a:avLst/>
          </a:prstGeom>
        </p:spPr>
        <p:txBody>
          <a:bodyPr wrap="square">
            <a:spAutoFit/>
          </a:bodyPr>
          <a:lstStyle/>
          <a:p>
            <a:r>
              <a:rPr lang="en-US" sz="2400" b="1" cap="all" dirty="0">
                <a:solidFill>
                  <a:srgbClr val="B4CB30"/>
                </a:solidFill>
                <a:latin typeface="Gill Sans" charset="0"/>
              </a:rPr>
              <a:t>Key questions</a:t>
            </a:r>
          </a:p>
        </p:txBody>
      </p:sp>
      <p:sp>
        <p:nvSpPr>
          <p:cNvPr id="7" name="P"/>
          <p:cNvSpPr/>
          <p:nvPr/>
        </p:nvSpPr>
        <p:spPr>
          <a:xfrm>
            <a:off x="480693" y="2691667"/>
            <a:ext cx="4448495" cy="2554545"/>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latin typeface="Gill Sans" charset="0"/>
              </a:rPr>
              <a:t>What are their priorities? </a:t>
            </a:r>
          </a:p>
          <a:p>
            <a:pPr marL="342900" indent="-342900">
              <a:spcAft>
                <a:spcPts val="1200"/>
              </a:spcAft>
              <a:buClr>
                <a:srgbClr val="FA9D21"/>
              </a:buClr>
              <a:buSzPct val="100000"/>
              <a:buFont typeface=".AppleSDGothicNeoI-Regular" charset="-127"/>
              <a:buChar char="◼︎"/>
            </a:pPr>
            <a:r>
              <a:rPr lang="en-US" sz="2000" dirty="0">
                <a:latin typeface="Gill Sans" charset="0"/>
              </a:rPr>
              <a:t>What motivates them? </a:t>
            </a:r>
          </a:p>
          <a:p>
            <a:pPr marL="342900" indent="-342900">
              <a:spcAft>
                <a:spcPts val="1200"/>
              </a:spcAft>
              <a:buClr>
                <a:srgbClr val="FA9D21"/>
              </a:buClr>
              <a:buSzPct val="100000"/>
              <a:buFont typeface=".AppleSDGothicNeoI-Regular" charset="-127"/>
              <a:buChar char="◼︎"/>
            </a:pPr>
            <a:r>
              <a:rPr lang="en-US" sz="2000" dirty="0">
                <a:latin typeface="Gill Sans" charset="0"/>
              </a:rPr>
              <a:t>What is their background?</a:t>
            </a:r>
          </a:p>
          <a:p>
            <a:pPr marL="342900" indent="-342900">
              <a:spcAft>
                <a:spcPts val="1200"/>
              </a:spcAft>
              <a:buClr>
                <a:srgbClr val="FA9D21"/>
              </a:buClr>
              <a:buSzPct val="100000"/>
              <a:buFont typeface=".AppleSDGothicNeoI-Regular" charset="-127"/>
              <a:buChar char="◼︎"/>
            </a:pPr>
            <a:r>
              <a:rPr lang="en-US" sz="2000" dirty="0">
                <a:latin typeface="Gill Sans" charset="0"/>
              </a:rPr>
              <a:t>How supportive are they </a:t>
            </a:r>
            <a:br>
              <a:rPr lang="en-US" sz="2000" dirty="0">
                <a:latin typeface="Gill Sans" charset="0"/>
              </a:rPr>
            </a:br>
            <a:r>
              <a:rPr lang="en-US" sz="2000" dirty="0">
                <a:latin typeface="Gill Sans" charset="0"/>
              </a:rPr>
              <a:t>of your issue?</a:t>
            </a:r>
          </a:p>
          <a:p>
            <a:pPr marL="342900" indent="-342900">
              <a:spcAft>
                <a:spcPts val="1200"/>
              </a:spcAft>
              <a:buClr>
                <a:srgbClr val="FA9D21"/>
              </a:buClr>
              <a:buSzPct val="100000"/>
              <a:buFont typeface=".AppleSDGothicNeoI-Regular" charset="-127"/>
              <a:buChar char="◼︎"/>
            </a:pPr>
            <a:r>
              <a:rPr lang="en-US" sz="2000" dirty="0">
                <a:latin typeface="Gill Sans" charset="0"/>
              </a:rPr>
              <a:t>How aware are they of your issue? </a:t>
            </a:r>
            <a:endParaRPr lang="en-US" sz="2000" dirty="0">
              <a:effectLst/>
              <a:latin typeface="Gill Sans" charset="0"/>
            </a:endParaRPr>
          </a:p>
        </p:txBody>
      </p:sp>
      <p:pic>
        <p:nvPicPr>
          <p:cNvPr id="13" name="People Icon" descr="Three people icon" title="Part 3 ic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8456" y="355675"/>
            <a:ext cx="1503251" cy="959967"/>
          </a:xfrm>
          <a:prstGeom prst="rect">
            <a:avLst/>
          </a:prstGeom>
        </p:spPr>
      </p:pic>
      <p:pic>
        <p:nvPicPr>
          <p:cNvPr id="8" name="Picture 7" descr="Men sitting in a circle outside at a community engagement meeting in Bahnlah." title="Community Engagement Meeting - Bahnlah"/>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7092" y="1574266"/>
            <a:ext cx="6559296" cy="4767072"/>
          </a:xfrm>
          <a:prstGeom prst="rect">
            <a:avLst/>
          </a:prstGeom>
        </p:spPr>
      </p:pic>
      <p:sp>
        <p:nvSpPr>
          <p:cNvPr id="9" name="credit"/>
          <p:cNvSpPr/>
          <p:nvPr/>
        </p:nvSpPr>
        <p:spPr>
          <a:xfrm rot="16200000">
            <a:off x="3096775" y="3717987"/>
            <a:ext cx="4725974" cy="276999"/>
          </a:xfrm>
          <a:prstGeom prst="rect">
            <a:avLst/>
          </a:prstGeom>
        </p:spPr>
        <p:txBody>
          <a:bodyPr wrap="none">
            <a:spAutoFit/>
          </a:bodyPr>
          <a:lstStyle/>
          <a:p>
            <a:r>
              <a:rPr lang="en-US" sz="1200" cap="all" spc="50" dirty="0">
                <a:solidFill>
                  <a:schemeClr val="tx1">
                    <a:lumMod val="75000"/>
                    <a:lumOff val="25000"/>
                  </a:schemeClr>
                </a:solidFill>
                <a:latin typeface="Gill Sans Light" charset="0"/>
              </a:rPr>
              <a:t>©Conservation International/photo by Bailey Evans</a:t>
            </a:r>
            <a:r>
              <a:rPr lang="en-US" sz="1200" cap="all" spc="50" dirty="0">
                <a:solidFill>
                  <a:schemeClr val="tx1">
                    <a:lumMod val="75000"/>
                    <a:lumOff val="25000"/>
                  </a:schemeClr>
                </a:solidFill>
                <a:effectLst/>
                <a:latin typeface="Gill Sans Light" charset="0"/>
              </a:rPr>
              <a:t> </a:t>
            </a:r>
          </a:p>
        </p:txBody>
      </p:sp>
      <p:sp>
        <p:nvSpPr>
          <p:cNvPr id="11"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ecorative Green Line" descr="green rectangle" title="Decorative artifact"/>
          <p:cNvSpPr/>
          <p:nvPr/>
        </p:nvSpPr>
        <p:spPr>
          <a:xfrm>
            <a:off x="590309" y="1850619"/>
            <a:ext cx="1747777" cy="64349"/>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317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title"/>
          </p:nvPr>
        </p:nvSpPr>
        <p:spPr/>
        <p:txBody>
          <a:bodyPr/>
          <a:lstStyle/>
          <a:p>
            <a:r>
              <a:rPr lang="en-US" dirty="0"/>
              <a:t>Opposition and Obstacles</a:t>
            </a:r>
          </a:p>
        </p:txBody>
      </p:sp>
      <p:sp>
        <p:nvSpPr>
          <p:cNvPr id="3" name="H1"/>
          <p:cNvSpPr/>
          <p:nvPr/>
        </p:nvSpPr>
        <p:spPr>
          <a:xfrm>
            <a:off x="518064" y="229558"/>
            <a:ext cx="8739637" cy="830997"/>
          </a:xfrm>
          <a:prstGeom prst="rect">
            <a:avLst/>
          </a:prstGeom>
        </p:spPr>
        <p:txBody>
          <a:bodyPr wrap="none">
            <a:spAutoFit/>
          </a:bodyPr>
          <a:lstStyle/>
          <a:p>
            <a:r>
              <a:rPr lang="en-US" sz="4800" cap="all" dirty="0">
                <a:solidFill>
                  <a:srgbClr val="7294CB"/>
                </a:solidFill>
                <a:latin typeface="Gill Sans" charset="0"/>
              </a:rPr>
              <a:t>Opposition and Obstacles </a:t>
            </a:r>
            <a:endParaRPr lang="en-US" sz="4800" cap="all" dirty="0">
              <a:solidFill>
                <a:srgbClr val="7294CB"/>
              </a:solidFill>
              <a:effectLst/>
              <a:latin typeface="Gill Sans" charset="0"/>
            </a:endParaRPr>
          </a:p>
        </p:txBody>
      </p:sp>
      <p:sp>
        <p:nvSpPr>
          <p:cNvPr id="5" name="H2"/>
          <p:cNvSpPr/>
          <p:nvPr/>
        </p:nvSpPr>
        <p:spPr>
          <a:xfrm>
            <a:off x="518063" y="1651244"/>
            <a:ext cx="4954049" cy="461665"/>
          </a:xfrm>
          <a:prstGeom prst="rect">
            <a:avLst/>
          </a:prstGeom>
        </p:spPr>
        <p:txBody>
          <a:bodyPr wrap="square">
            <a:spAutoFit/>
          </a:bodyPr>
          <a:lstStyle/>
          <a:p>
            <a:r>
              <a:rPr lang="en-US" sz="2400" b="1" cap="all">
                <a:solidFill>
                  <a:srgbClr val="B4CB30"/>
                </a:solidFill>
                <a:latin typeface="Gill Sans" charset="0"/>
              </a:rPr>
              <a:t>Key terminology</a:t>
            </a:r>
            <a:endParaRPr lang="en-US" sz="2400" b="1" cap="all" dirty="0">
              <a:solidFill>
                <a:srgbClr val="B4CB30"/>
              </a:solidFill>
              <a:latin typeface="Gill Sans" charset="0"/>
            </a:endParaRPr>
          </a:p>
        </p:txBody>
      </p:sp>
      <p:sp>
        <p:nvSpPr>
          <p:cNvPr id="6" name="P"/>
          <p:cNvSpPr/>
          <p:nvPr/>
        </p:nvSpPr>
        <p:spPr>
          <a:xfrm>
            <a:off x="480693" y="2155773"/>
            <a:ext cx="11177907" cy="2862322"/>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b="1" dirty="0">
                <a:latin typeface="Gill Sans" charset="0"/>
              </a:rPr>
              <a:t>Opposition: </a:t>
            </a:r>
            <a:r>
              <a:rPr lang="en-US" sz="2000" dirty="0">
                <a:latin typeface="Gill Sans" charset="0"/>
              </a:rPr>
              <a:t>a group of adversaries or competitors, especially a rival political party</a:t>
            </a:r>
          </a:p>
          <a:p>
            <a:pPr marL="342900" indent="-342900">
              <a:spcAft>
                <a:spcPts val="1200"/>
              </a:spcAft>
              <a:buClr>
                <a:srgbClr val="FA9D21"/>
              </a:buClr>
              <a:buSzPct val="100000"/>
              <a:buFont typeface=".AppleSDGothicNeoI-Regular" charset="-127"/>
              <a:buChar char="◼︎"/>
            </a:pPr>
            <a:r>
              <a:rPr lang="en-US" sz="2000" b="1" dirty="0">
                <a:latin typeface="Gill Sans" charset="0"/>
              </a:rPr>
              <a:t>Obstacle: </a:t>
            </a:r>
            <a:r>
              <a:rPr lang="en-US" sz="2000" dirty="0">
                <a:latin typeface="Gill Sans" charset="0"/>
              </a:rPr>
              <a:t>Something that blocks one’s way or prevents or hinders progress</a:t>
            </a:r>
          </a:p>
          <a:p>
            <a:pPr marL="342900" indent="-342900">
              <a:spcAft>
                <a:spcPts val="1200"/>
              </a:spcAft>
              <a:buClr>
                <a:srgbClr val="FA9D21"/>
              </a:buClr>
              <a:buSzPct val="100000"/>
              <a:buFont typeface=".AppleSDGothicNeoI-Regular" charset="-127"/>
              <a:buChar char="◼︎"/>
            </a:pPr>
            <a:r>
              <a:rPr lang="en-US" sz="2000" b="1" dirty="0">
                <a:latin typeface="Gill Sans" charset="0"/>
              </a:rPr>
              <a:t>Resistance: </a:t>
            </a:r>
            <a:r>
              <a:rPr lang="en-US" sz="2000" dirty="0">
                <a:latin typeface="Gill Sans" charset="0"/>
              </a:rPr>
              <a:t>the refusal to accept or comply with something; the attempt to prevent </a:t>
            </a:r>
            <a:br>
              <a:rPr lang="en-US" sz="2000" dirty="0">
                <a:latin typeface="Gill Sans" charset="0"/>
              </a:rPr>
            </a:br>
            <a:r>
              <a:rPr lang="en-US" sz="2000" dirty="0">
                <a:latin typeface="Gill Sans" charset="0"/>
              </a:rPr>
              <a:t>something by action or argument</a:t>
            </a:r>
          </a:p>
          <a:p>
            <a:pPr marL="342900" indent="-342900">
              <a:spcAft>
                <a:spcPts val="1200"/>
              </a:spcAft>
              <a:buClr>
                <a:srgbClr val="FA9D21"/>
              </a:buClr>
              <a:buSzPct val="100000"/>
              <a:buFont typeface=".AppleSDGothicNeoI-Regular" charset="-127"/>
              <a:buChar char="◼︎"/>
            </a:pPr>
            <a:r>
              <a:rPr lang="en-US" sz="2000" b="1" dirty="0">
                <a:latin typeface="Gill Sans" charset="0"/>
              </a:rPr>
              <a:t>Influence: </a:t>
            </a:r>
            <a:r>
              <a:rPr lang="en-US" sz="2000" dirty="0">
                <a:latin typeface="Gill Sans" charset="0"/>
              </a:rPr>
              <a:t>the capacity to have an effect on the character, development, or behavior of </a:t>
            </a:r>
            <a:br>
              <a:rPr lang="en-US" sz="2000" dirty="0">
                <a:latin typeface="Gill Sans" charset="0"/>
              </a:rPr>
            </a:br>
            <a:r>
              <a:rPr lang="en-US" sz="2000" dirty="0">
                <a:latin typeface="Gill Sans" charset="0"/>
              </a:rPr>
              <a:t>someone or something, or the effect itself</a:t>
            </a:r>
          </a:p>
          <a:p>
            <a:pPr marL="342900" indent="-342900">
              <a:spcAft>
                <a:spcPts val="1200"/>
              </a:spcAft>
              <a:buClr>
                <a:srgbClr val="FA9D21"/>
              </a:buClr>
              <a:buSzPct val="100000"/>
              <a:buFont typeface=".AppleSDGothicNeoI-Regular" charset="-127"/>
              <a:buChar char="◼︎"/>
            </a:pPr>
            <a:r>
              <a:rPr lang="en-US" sz="2000" b="1" dirty="0">
                <a:latin typeface="Gill Sans" charset="0"/>
              </a:rPr>
              <a:t>Mitigation: </a:t>
            </a:r>
            <a:r>
              <a:rPr lang="en-US" sz="2000" dirty="0">
                <a:latin typeface="Gill Sans" charset="0"/>
              </a:rPr>
              <a:t>Reducing the severity of the problem, issue and/or obstacles </a:t>
            </a:r>
            <a:endParaRPr lang="en-US" sz="2000" dirty="0">
              <a:effectLst/>
              <a:latin typeface="Gill Sans" charset="0"/>
            </a:endParaRPr>
          </a:p>
        </p:txBody>
      </p:sp>
      <p:pic>
        <p:nvPicPr>
          <p:cNvPr id="11" name="Hazzard Icon" descr="Hazzard icon" title="Part 4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3317" y="270095"/>
            <a:ext cx="1038933" cy="1057586"/>
          </a:xfrm>
          <a:prstGeom prst="rect">
            <a:avLst/>
          </a:prstGeom>
        </p:spPr>
      </p:pic>
      <p:sp>
        <p:nvSpPr>
          <p:cNvPr id="9"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26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a:t>Day 3: Advocacy Strengths, Limitations and Partnerships, Advocacy Work Planning, </a:t>
            </a:r>
            <a:r>
              <a:rPr lang="en-US" dirty="0" err="1"/>
              <a:t>Messagung</a:t>
            </a:r>
            <a:endParaRPr lang="en-US" dirty="0"/>
          </a:p>
        </p:txBody>
      </p:sp>
      <p:sp>
        <p:nvSpPr>
          <p:cNvPr id="9" name="Background Color" descr="Purple Background Color" title="Background Color"/>
          <p:cNvSpPr/>
          <p:nvPr/>
        </p:nvSpPr>
        <p:spPr>
          <a:xfrm>
            <a:off x="0" y="0"/>
            <a:ext cx="12192000" cy="6858000"/>
          </a:xfrm>
          <a:prstGeom prst="rect">
            <a:avLst/>
          </a:prstGeom>
          <a:solidFill>
            <a:srgbClr val="709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1"/>
          <p:cNvSpPr/>
          <p:nvPr/>
        </p:nvSpPr>
        <p:spPr>
          <a:xfrm>
            <a:off x="5694498" y="663510"/>
            <a:ext cx="2617255" cy="1200329"/>
          </a:xfrm>
          <a:prstGeom prst="rect">
            <a:avLst/>
          </a:prstGeom>
        </p:spPr>
        <p:txBody>
          <a:bodyPr wrap="none">
            <a:spAutoFit/>
          </a:bodyPr>
          <a:lstStyle/>
          <a:p>
            <a:r>
              <a:rPr lang="en-US" sz="7200" cap="all" dirty="0">
                <a:solidFill>
                  <a:schemeClr val="bg1"/>
                </a:solidFill>
                <a:latin typeface="Gill Sans" charset="0"/>
              </a:rPr>
              <a:t>Day 3</a:t>
            </a:r>
            <a:endParaRPr lang="en-US" sz="7200" cap="all" dirty="0">
              <a:solidFill>
                <a:schemeClr val="bg1"/>
              </a:solidFill>
              <a:effectLst/>
              <a:latin typeface="Gill Sans" charset="0"/>
            </a:endParaRPr>
          </a:p>
        </p:txBody>
      </p:sp>
      <p:sp>
        <p:nvSpPr>
          <p:cNvPr id="6" name="H2"/>
          <p:cNvSpPr/>
          <p:nvPr/>
        </p:nvSpPr>
        <p:spPr>
          <a:xfrm>
            <a:off x="5756088" y="2592983"/>
            <a:ext cx="5845362" cy="3490699"/>
          </a:xfrm>
          <a:prstGeom prst="rect">
            <a:avLst/>
          </a:prstGeom>
        </p:spPr>
        <p:txBody>
          <a:bodyPr wrap="square">
            <a:spAutoFit/>
          </a:bodyPr>
          <a:lstStyle/>
          <a:p>
            <a:pPr>
              <a:lnSpc>
                <a:spcPts val="5340"/>
              </a:lnSpc>
            </a:pPr>
            <a:r>
              <a:rPr lang="en-US" sz="4800" i="1" dirty="0">
                <a:solidFill>
                  <a:schemeClr val="bg1"/>
                </a:solidFill>
                <a:latin typeface="Gill Sans" charset="0"/>
              </a:rPr>
              <a:t>Advocacy strengths, limitations and partnerships, advocacy work planning, messaging</a:t>
            </a:r>
          </a:p>
        </p:txBody>
      </p:sp>
      <p:pic>
        <p:nvPicPr>
          <p:cNvPr id="8" name="Picture 7" descr="Liberian woman holding up community engagement poster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56048" cy="6858000"/>
          </a:xfrm>
          <a:prstGeom prst="rect">
            <a:avLst/>
          </a:prstGeom>
        </p:spPr>
      </p:pic>
      <p:sp>
        <p:nvSpPr>
          <p:cNvPr id="7" name="credit"/>
          <p:cNvSpPr/>
          <p:nvPr/>
        </p:nvSpPr>
        <p:spPr>
          <a:xfrm rot="16200000">
            <a:off x="2579953" y="4143474"/>
            <a:ext cx="5136663" cy="292388"/>
          </a:xfrm>
          <a:prstGeom prst="rect">
            <a:avLst/>
          </a:prstGeom>
        </p:spPr>
        <p:txBody>
          <a:bodyPr wrap="none">
            <a:spAutoFit/>
          </a:bodyPr>
          <a:lstStyle/>
          <a:p>
            <a:r>
              <a:rPr lang="en-US" sz="1300" cap="all" spc="50">
                <a:solidFill>
                  <a:schemeClr val="tx1">
                    <a:lumMod val="75000"/>
                    <a:lumOff val="25000"/>
                  </a:schemeClr>
                </a:solidFill>
                <a:latin typeface="Gill Sans Light" charset="0"/>
              </a:rPr>
              <a:t>© Conservation International/photo by Bailey Evans</a:t>
            </a:r>
            <a:r>
              <a:rPr lang="en-US" sz="1300" cap="all" spc="50" dirty="0">
                <a:solidFill>
                  <a:schemeClr val="tx1">
                    <a:lumMod val="75000"/>
                    <a:lumOff val="25000"/>
                  </a:schemeClr>
                </a:solidFill>
                <a:effectLst/>
                <a:latin typeface="Gill Sans Light" charset="0"/>
              </a:rPr>
              <a:t> </a:t>
            </a:r>
          </a:p>
        </p:txBody>
      </p:sp>
      <p:sp>
        <p:nvSpPr>
          <p:cNvPr id="10" name="decorative orange line" descr="orange rectangle" title="Decorative artifact"/>
          <p:cNvSpPr/>
          <p:nvPr/>
        </p:nvSpPr>
        <p:spPr>
          <a:xfrm>
            <a:off x="5813238" y="1985664"/>
            <a:ext cx="1747777" cy="114778"/>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8904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title"/>
          </p:nvPr>
        </p:nvSpPr>
        <p:spPr/>
        <p:txBody>
          <a:bodyPr/>
          <a:lstStyle/>
          <a:p>
            <a:r>
              <a:rPr lang="en-US" dirty="0" err="1"/>
              <a:t>Staheholders</a:t>
            </a:r>
            <a:r>
              <a:rPr lang="en-US" dirty="0"/>
              <a:t>, Limitations and Partnerships</a:t>
            </a:r>
          </a:p>
        </p:txBody>
      </p:sp>
      <p:sp>
        <p:nvSpPr>
          <p:cNvPr id="3" name="H1"/>
          <p:cNvSpPr/>
          <p:nvPr/>
        </p:nvSpPr>
        <p:spPr>
          <a:xfrm>
            <a:off x="518064" y="400374"/>
            <a:ext cx="8540158" cy="1349087"/>
          </a:xfrm>
          <a:prstGeom prst="rect">
            <a:avLst/>
          </a:prstGeom>
        </p:spPr>
        <p:txBody>
          <a:bodyPr wrap="none">
            <a:spAutoFit/>
          </a:bodyPr>
          <a:lstStyle/>
          <a:p>
            <a:pPr>
              <a:lnSpc>
                <a:spcPts val="4860"/>
              </a:lnSpc>
            </a:pPr>
            <a:r>
              <a:rPr lang="en-US" sz="4800" cap="all" dirty="0">
                <a:solidFill>
                  <a:srgbClr val="7294CB"/>
                </a:solidFill>
                <a:latin typeface="Gill Sans" charset="0"/>
              </a:rPr>
              <a:t>Stakeholders, Limitations </a:t>
            </a:r>
            <a:br>
              <a:rPr lang="en-US" sz="4800" cap="all" dirty="0">
                <a:solidFill>
                  <a:srgbClr val="7294CB"/>
                </a:solidFill>
                <a:latin typeface="Gill Sans" charset="0"/>
              </a:rPr>
            </a:br>
            <a:r>
              <a:rPr lang="en-US" sz="4800" cap="all" dirty="0">
                <a:solidFill>
                  <a:srgbClr val="7294CB"/>
                </a:solidFill>
                <a:latin typeface="Gill Sans" charset="0"/>
              </a:rPr>
              <a:t>and Partnerships</a:t>
            </a:r>
          </a:p>
        </p:txBody>
      </p:sp>
      <p:sp>
        <p:nvSpPr>
          <p:cNvPr id="5" name="H2"/>
          <p:cNvSpPr/>
          <p:nvPr/>
        </p:nvSpPr>
        <p:spPr>
          <a:xfrm>
            <a:off x="512569" y="2107609"/>
            <a:ext cx="11089297" cy="461665"/>
          </a:xfrm>
          <a:prstGeom prst="rect">
            <a:avLst/>
          </a:prstGeom>
        </p:spPr>
        <p:txBody>
          <a:bodyPr wrap="square">
            <a:spAutoFit/>
          </a:bodyPr>
          <a:lstStyle/>
          <a:p>
            <a:r>
              <a:rPr lang="en-US" sz="2400" b="1" cap="all" dirty="0">
                <a:solidFill>
                  <a:srgbClr val="B4CB30"/>
                </a:solidFill>
                <a:latin typeface="Gill Sans" charset="0"/>
              </a:rPr>
              <a:t>Key Advocacy Skills</a:t>
            </a:r>
          </a:p>
        </p:txBody>
      </p:sp>
      <p:sp>
        <p:nvSpPr>
          <p:cNvPr id="6" name="P1"/>
          <p:cNvSpPr/>
          <p:nvPr/>
        </p:nvSpPr>
        <p:spPr>
          <a:xfrm>
            <a:off x="483071" y="2653225"/>
            <a:ext cx="5142814" cy="3170099"/>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latin typeface="Gill Sans" charset="0"/>
              </a:rPr>
              <a:t>Passion, commitment</a:t>
            </a:r>
          </a:p>
          <a:p>
            <a:pPr marL="342900" indent="-342900">
              <a:spcAft>
                <a:spcPts val="1200"/>
              </a:spcAft>
              <a:buClr>
                <a:srgbClr val="FA9D21"/>
              </a:buClr>
              <a:buSzPct val="100000"/>
              <a:buFont typeface=".AppleSDGothicNeoI-Regular" charset="-127"/>
              <a:buChar char="◼︎"/>
            </a:pPr>
            <a:r>
              <a:rPr lang="en-US" sz="2000" dirty="0">
                <a:latin typeface="Gill Sans" charset="0"/>
              </a:rPr>
              <a:t>Ability to communicate </a:t>
            </a:r>
            <a:br>
              <a:rPr lang="en-US" sz="2000" dirty="0">
                <a:latin typeface="Gill Sans" charset="0"/>
              </a:rPr>
            </a:br>
            <a:r>
              <a:rPr lang="en-US" sz="2000" dirty="0">
                <a:latin typeface="Gill Sans" charset="0"/>
              </a:rPr>
              <a:t>verbally and written (articulate) </a:t>
            </a:r>
          </a:p>
          <a:p>
            <a:pPr marL="342900" indent="-342900">
              <a:spcAft>
                <a:spcPts val="1200"/>
              </a:spcAft>
              <a:buClr>
                <a:srgbClr val="FA9D21"/>
              </a:buClr>
              <a:buSzPct val="100000"/>
              <a:buFont typeface=".AppleSDGothicNeoI-Regular" charset="-127"/>
              <a:buChar char="◼︎"/>
            </a:pPr>
            <a:r>
              <a:rPr lang="en-US" sz="2000" dirty="0">
                <a:latin typeface="Gill Sans" charset="0"/>
              </a:rPr>
              <a:t>Ability to work in a team </a:t>
            </a:r>
          </a:p>
          <a:p>
            <a:pPr marL="342900" indent="-342900">
              <a:spcAft>
                <a:spcPts val="1200"/>
              </a:spcAft>
              <a:buClr>
                <a:srgbClr val="FA9D21"/>
              </a:buClr>
              <a:buSzPct val="100000"/>
              <a:buFont typeface=".AppleSDGothicNeoI-Regular" charset="-127"/>
              <a:buChar char="◼︎"/>
            </a:pPr>
            <a:r>
              <a:rPr lang="en-US" sz="2000" dirty="0">
                <a:latin typeface="Gill Sans" charset="0"/>
              </a:rPr>
              <a:t>Likeable</a:t>
            </a:r>
          </a:p>
          <a:p>
            <a:pPr marL="342900" indent="-342900">
              <a:spcAft>
                <a:spcPts val="1200"/>
              </a:spcAft>
              <a:buClr>
                <a:srgbClr val="FA9D21"/>
              </a:buClr>
              <a:buSzPct val="100000"/>
              <a:buFont typeface=".AppleSDGothicNeoI-Regular" charset="-127"/>
              <a:buChar char="◼︎"/>
            </a:pPr>
            <a:r>
              <a:rPr lang="en-US" sz="2000" dirty="0">
                <a:latin typeface="Gill Sans" charset="0"/>
              </a:rPr>
              <a:t>Understand protocols/</a:t>
            </a:r>
            <a:br>
              <a:rPr lang="en-US" sz="2000" dirty="0">
                <a:latin typeface="Gill Sans" charset="0"/>
              </a:rPr>
            </a:br>
            <a:r>
              <a:rPr lang="en-US" sz="2000" dirty="0">
                <a:latin typeface="Gill Sans" charset="0"/>
              </a:rPr>
              <a:t>context and behave </a:t>
            </a:r>
            <a:br>
              <a:rPr lang="en-US" sz="2000" dirty="0">
                <a:latin typeface="Gill Sans" charset="0"/>
              </a:rPr>
            </a:br>
            <a:r>
              <a:rPr lang="en-US" sz="2000" dirty="0">
                <a:latin typeface="Gill Sans" charset="0"/>
              </a:rPr>
              <a:t>appropriately within them</a:t>
            </a:r>
            <a:endParaRPr lang="en-US" sz="2000" dirty="0">
              <a:effectLst/>
              <a:latin typeface="Gill Sans" charset="0"/>
            </a:endParaRPr>
          </a:p>
        </p:txBody>
      </p:sp>
      <p:sp>
        <p:nvSpPr>
          <p:cNvPr id="7" name="P2"/>
          <p:cNvSpPr/>
          <p:nvPr/>
        </p:nvSpPr>
        <p:spPr>
          <a:xfrm>
            <a:off x="4366652" y="2653225"/>
            <a:ext cx="5142814" cy="3323987"/>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latin typeface="Gill Sans" charset="0"/>
              </a:rPr>
              <a:t>Respectful</a:t>
            </a:r>
          </a:p>
          <a:p>
            <a:pPr marL="342900" indent="-342900">
              <a:spcAft>
                <a:spcPts val="1200"/>
              </a:spcAft>
              <a:buClr>
                <a:srgbClr val="FA9D21"/>
              </a:buClr>
              <a:buSzPct val="100000"/>
              <a:buFont typeface=".AppleSDGothicNeoI-Regular" charset="-127"/>
              <a:buChar char="◼︎"/>
            </a:pPr>
            <a:r>
              <a:rPr lang="en-US" sz="2000" dirty="0">
                <a:latin typeface="Gill Sans" charset="0"/>
              </a:rPr>
              <a:t>Persistent </a:t>
            </a:r>
          </a:p>
          <a:p>
            <a:pPr marL="342900" indent="-342900">
              <a:spcAft>
                <a:spcPts val="1200"/>
              </a:spcAft>
              <a:buClr>
                <a:srgbClr val="FA9D21"/>
              </a:buClr>
              <a:buSzPct val="100000"/>
              <a:buFont typeface=".AppleSDGothicNeoI-Regular" charset="-127"/>
              <a:buChar char="◼︎"/>
            </a:pPr>
            <a:r>
              <a:rPr lang="en-US" sz="2000" dirty="0">
                <a:latin typeface="Gill Sans" charset="0"/>
              </a:rPr>
              <a:t>Good at research and </a:t>
            </a:r>
            <a:br>
              <a:rPr lang="en-US" sz="2000" dirty="0">
                <a:latin typeface="Gill Sans" charset="0"/>
              </a:rPr>
            </a:br>
            <a:r>
              <a:rPr lang="en-US" sz="2000" dirty="0">
                <a:latin typeface="Gill Sans" charset="0"/>
              </a:rPr>
              <a:t>evidence creation</a:t>
            </a:r>
          </a:p>
          <a:p>
            <a:pPr marL="342900" indent="-342900">
              <a:spcAft>
                <a:spcPts val="1200"/>
              </a:spcAft>
              <a:buClr>
                <a:srgbClr val="FA9D21"/>
              </a:buClr>
              <a:buSzPct val="100000"/>
              <a:buFont typeface=".AppleSDGothicNeoI-Regular" charset="-127"/>
              <a:buChar char="◼︎"/>
            </a:pPr>
            <a:r>
              <a:rPr lang="en-US" sz="2000" dirty="0">
                <a:latin typeface="Gill Sans" charset="0"/>
              </a:rPr>
              <a:t>Translating evidence </a:t>
            </a:r>
            <a:br>
              <a:rPr lang="en-US" sz="2000" dirty="0">
                <a:latin typeface="Gill Sans" charset="0"/>
              </a:rPr>
            </a:br>
            <a:r>
              <a:rPr lang="en-US" sz="2000" dirty="0">
                <a:latin typeface="Gill Sans" charset="0"/>
              </a:rPr>
              <a:t>into messages</a:t>
            </a:r>
          </a:p>
          <a:p>
            <a:pPr marL="342900" indent="-342900">
              <a:spcAft>
                <a:spcPts val="1200"/>
              </a:spcAft>
              <a:buClr>
                <a:srgbClr val="FA9D21"/>
              </a:buClr>
              <a:buSzPct val="100000"/>
              <a:buFont typeface=".AppleSDGothicNeoI-Regular" charset="-127"/>
              <a:buChar char="◼︎"/>
            </a:pPr>
            <a:r>
              <a:rPr lang="en-US" sz="2000" dirty="0">
                <a:latin typeface="Gill Sans" charset="0"/>
              </a:rPr>
              <a:t>Well connected</a:t>
            </a:r>
          </a:p>
          <a:p>
            <a:pPr marL="342900" indent="-342900">
              <a:spcAft>
                <a:spcPts val="1200"/>
              </a:spcAft>
              <a:buClr>
                <a:srgbClr val="FA9D21"/>
              </a:buClr>
              <a:buSzPct val="100000"/>
              <a:buFont typeface=".AppleSDGothicNeoI-Regular" charset="-127"/>
              <a:buChar char="◼︎"/>
            </a:pPr>
            <a:r>
              <a:rPr lang="en-US" sz="2000" dirty="0">
                <a:latin typeface="Gill Sans" charset="0"/>
              </a:rPr>
              <a:t>Listening</a:t>
            </a:r>
            <a:endParaRPr lang="en-US" sz="2000" dirty="0">
              <a:effectLst/>
              <a:latin typeface="Gill Sans" charset="0"/>
            </a:endParaRPr>
          </a:p>
        </p:txBody>
      </p:sp>
      <p:sp>
        <p:nvSpPr>
          <p:cNvPr id="8" name="P3"/>
          <p:cNvSpPr/>
          <p:nvPr/>
        </p:nvSpPr>
        <p:spPr>
          <a:xfrm>
            <a:off x="7462269" y="2648461"/>
            <a:ext cx="5142814" cy="3323987"/>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latin typeface="Gill Sans" charset="0"/>
              </a:rPr>
              <a:t>Ability to read people/discern the </a:t>
            </a:r>
            <a:br>
              <a:rPr lang="en-US" sz="2000" dirty="0">
                <a:latin typeface="Gill Sans" charset="0"/>
              </a:rPr>
            </a:br>
            <a:r>
              <a:rPr lang="en-US" sz="2000" dirty="0">
                <a:latin typeface="Gill Sans" charset="0"/>
              </a:rPr>
              <a:t>situation/identifying cues/knowing </a:t>
            </a:r>
            <a:br>
              <a:rPr lang="en-US" sz="2000" dirty="0">
                <a:latin typeface="Gill Sans" charset="0"/>
              </a:rPr>
            </a:br>
            <a:r>
              <a:rPr lang="en-US" sz="2000" dirty="0">
                <a:latin typeface="Gill Sans" charset="0"/>
              </a:rPr>
              <a:t>when to and not to push </a:t>
            </a:r>
          </a:p>
          <a:p>
            <a:pPr marL="342900" indent="-342900">
              <a:spcAft>
                <a:spcPts val="1200"/>
              </a:spcAft>
              <a:buClr>
                <a:srgbClr val="FA9D21"/>
              </a:buClr>
              <a:buSzPct val="100000"/>
              <a:buFont typeface=".AppleSDGothicNeoI-Regular" charset="-127"/>
              <a:buChar char="◼︎"/>
            </a:pPr>
            <a:r>
              <a:rPr lang="en-US" sz="2000" dirty="0">
                <a:latin typeface="Gill Sans" charset="0"/>
              </a:rPr>
              <a:t>Policy writing and analysis</a:t>
            </a:r>
          </a:p>
          <a:p>
            <a:pPr marL="342900" indent="-342900">
              <a:spcAft>
                <a:spcPts val="1200"/>
              </a:spcAft>
              <a:buClr>
                <a:srgbClr val="FA9D21"/>
              </a:buClr>
              <a:buSzPct val="100000"/>
              <a:buFont typeface=".AppleSDGothicNeoI-Regular" charset="-127"/>
              <a:buChar char="◼︎"/>
            </a:pPr>
            <a:r>
              <a:rPr lang="en-US" sz="2000" dirty="0">
                <a:latin typeface="Gill Sans" charset="0"/>
              </a:rPr>
              <a:t>Realism</a:t>
            </a:r>
          </a:p>
          <a:p>
            <a:pPr marL="342900" indent="-342900">
              <a:spcAft>
                <a:spcPts val="1200"/>
              </a:spcAft>
              <a:buClr>
                <a:srgbClr val="FA9D21"/>
              </a:buClr>
              <a:buSzPct val="100000"/>
              <a:buFont typeface=".AppleSDGothicNeoI-Regular" charset="-127"/>
              <a:buChar char="◼︎"/>
            </a:pPr>
            <a:r>
              <a:rPr lang="en-US" sz="2000" dirty="0">
                <a:latin typeface="Gill Sans" charset="0"/>
              </a:rPr>
              <a:t>Negotiation skills</a:t>
            </a:r>
          </a:p>
          <a:p>
            <a:pPr marL="342900" indent="-342900">
              <a:spcAft>
                <a:spcPts val="1200"/>
              </a:spcAft>
              <a:buClr>
                <a:srgbClr val="FA9D21"/>
              </a:buClr>
              <a:buSzPct val="100000"/>
              <a:buFont typeface=".AppleSDGothicNeoI-Regular" charset="-127"/>
              <a:buChar char="◼︎"/>
            </a:pPr>
            <a:r>
              <a:rPr lang="en-US" sz="2000" dirty="0">
                <a:latin typeface="Gill Sans" charset="0"/>
              </a:rPr>
              <a:t>Motivation skills</a:t>
            </a:r>
          </a:p>
          <a:p>
            <a:pPr marL="342900" indent="-342900">
              <a:spcAft>
                <a:spcPts val="1200"/>
              </a:spcAft>
              <a:buClr>
                <a:srgbClr val="FA9D21"/>
              </a:buClr>
              <a:buSzPct val="100000"/>
              <a:buFont typeface=".AppleSDGothicNeoI-Regular" charset="-127"/>
              <a:buChar char="◼︎"/>
            </a:pPr>
            <a:r>
              <a:rPr lang="en-US" sz="2000" dirty="0">
                <a:latin typeface="Gill Sans" charset="0"/>
              </a:rPr>
              <a:t>Presentable/good physical appearance</a:t>
            </a:r>
            <a:endParaRPr lang="en-US" sz="2000" dirty="0">
              <a:effectLst/>
              <a:latin typeface="Gill Sans" charset="0"/>
            </a:endParaRPr>
          </a:p>
        </p:txBody>
      </p:sp>
      <p:pic>
        <p:nvPicPr>
          <p:cNvPr id="13" name="Handshake Icon" descr="Handshake icon" title="Part 5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5990" y="431988"/>
            <a:ext cx="1130582" cy="937868"/>
          </a:xfrm>
          <a:prstGeom prst="rect">
            <a:avLst/>
          </a:prstGeom>
        </p:spPr>
      </p:pic>
      <p:sp>
        <p:nvSpPr>
          <p:cNvPr id="11"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ecorative Green Line" descr="green rectangle" title="Decorative artifact"/>
          <p:cNvSpPr/>
          <p:nvPr/>
        </p:nvSpPr>
        <p:spPr>
          <a:xfrm>
            <a:off x="590309" y="1850619"/>
            <a:ext cx="1747777" cy="64349"/>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7113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title"/>
          </p:nvPr>
        </p:nvSpPr>
        <p:spPr/>
        <p:txBody>
          <a:bodyPr/>
          <a:lstStyle/>
          <a:p>
            <a:r>
              <a:rPr lang="en-US" dirty="0"/>
              <a:t>Partnerships (1)</a:t>
            </a:r>
          </a:p>
        </p:txBody>
      </p:sp>
      <p:sp>
        <p:nvSpPr>
          <p:cNvPr id="3" name="H1"/>
          <p:cNvSpPr/>
          <p:nvPr/>
        </p:nvSpPr>
        <p:spPr>
          <a:xfrm>
            <a:off x="518064" y="229558"/>
            <a:ext cx="4190763" cy="830997"/>
          </a:xfrm>
          <a:prstGeom prst="rect">
            <a:avLst/>
          </a:prstGeom>
        </p:spPr>
        <p:txBody>
          <a:bodyPr wrap="none">
            <a:spAutoFit/>
          </a:bodyPr>
          <a:lstStyle/>
          <a:p>
            <a:r>
              <a:rPr lang="en-US" sz="4800" cap="all" dirty="0">
                <a:solidFill>
                  <a:srgbClr val="7294CB"/>
                </a:solidFill>
                <a:latin typeface="Gill Sans" charset="0"/>
              </a:rPr>
              <a:t>Partnerships</a:t>
            </a:r>
            <a:endParaRPr lang="en-US" sz="4800" cap="all" dirty="0">
              <a:solidFill>
                <a:srgbClr val="7294CB"/>
              </a:solidFill>
              <a:effectLst/>
              <a:latin typeface="Gill Sans" charset="0"/>
            </a:endParaRPr>
          </a:p>
        </p:txBody>
      </p:sp>
      <p:sp>
        <p:nvSpPr>
          <p:cNvPr id="5" name="H2"/>
          <p:cNvSpPr/>
          <p:nvPr/>
        </p:nvSpPr>
        <p:spPr>
          <a:xfrm>
            <a:off x="518063" y="1651244"/>
            <a:ext cx="8168737" cy="461665"/>
          </a:xfrm>
          <a:prstGeom prst="rect">
            <a:avLst/>
          </a:prstGeom>
        </p:spPr>
        <p:txBody>
          <a:bodyPr wrap="square">
            <a:spAutoFit/>
          </a:bodyPr>
          <a:lstStyle/>
          <a:p>
            <a:r>
              <a:rPr lang="en-US" sz="2400" b="1" cap="all">
                <a:solidFill>
                  <a:srgbClr val="B4CB30"/>
                </a:solidFill>
                <a:latin typeface="Gill Sans" charset="0"/>
              </a:rPr>
              <a:t>Strategic reasons to partner </a:t>
            </a:r>
            <a:endParaRPr lang="en-US" sz="2400" b="1" cap="all" dirty="0">
              <a:solidFill>
                <a:srgbClr val="B4CB30"/>
              </a:solidFill>
              <a:latin typeface="Gill Sans" charset="0"/>
            </a:endParaRPr>
          </a:p>
        </p:txBody>
      </p:sp>
      <p:sp>
        <p:nvSpPr>
          <p:cNvPr id="6" name="P"/>
          <p:cNvSpPr/>
          <p:nvPr/>
        </p:nvSpPr>
        <p:spPr>
          <a:xfrm>
            <a:off x="480693" y="2155773"/>
            <a:ext cx="11177907" cy="3477875"/>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latin typeface="Gill Sans" charset="0"/>
              </a:rPr>
              <a:t>Adds to the number of organizations actively working on the issue.</a:t>
            </a:r>
          </a:p>
          <a:p>
            <a:pPr marL="342900" indent="-342900">
              <a:spcAft>
                <a:spcPts val="1200"/>
              </a:spcAft>
              <a:buClr>
                <a:srgbClr val="FA9D21"/>
              </a:buClr>
              <a:buSzPct val="100000"/>
              <a:buFont typeface=".AppleSDGothicNeoI-Regular" charset="-127"/>
              <a:buChar char="◼︎"/>
            </a:pPr>
            <a:r>
              <a:rPr lang="en-US" sz="2000" dirty="0">
                <a:latin typeface="Gill Sans" charset="0"/>
              </a:rPr>
              <a:t>Brings together new constituents demonstrating wide-scale and diverse </a:t>
            </a:r>
            <a:br>
              <a:rPr lang="en-US" sz="2000" dirty="0">
                <a:latin typeface="Gill Sans" charset="0"/>
              </a:rPr>
            </a:br>
            <a:r>
              <a:rPr lang="en-US" sz="2000" dirty="0">
                <a:latin typeface="Gill Sans" charset="0"/>
              </a:rPr>
              <a:t>support for the issue.</a:t>
            </a:r>
          </a:p>
          <a:p>
            <a:pPr marL="342900" indent="-342900">
              <a:spcAft>
                <a:spcPts val="1200"/>
              </a:spcAft>
              <a:buClr>
                <a:srgbClr val="FA9D21"/>
              </a:buClr>
              <a:buSzPct val="100000"/>
              <a:buFont typeface=".AppleSDGothicNeoI-Regular" charset="-127"/>
              <a:buChar char="◼︎"/>
            </a:pPr>
            <a:r>
              <a:rPr lang="en-US" sz="2000" dirty="0">
                <a:latin typeface="Gill Sans" charset="0"/>
              </a:rPr>
              <a:t>Demonstrates benefit to multiple sectors of importance.</a:t>
            </a:r>
          </a:p>
          <a:p>
            <a:pPr marL="342900" indent="-342900">
              <a:spcAft>
                <a:spcPts val="1200"/>
              </a:spcAft>
              <a:buClr>
                <a:srgbClr val="FA9D21"/>
              </a:buClr>
              <a:buSzPct val="100000"/>
              <a:buFont typeface=".AppleSDGothicNeoI-Regular" charset="-127"/>
              <a:buChar char="◼︎"/>
            </a:pPr>
            <a:r>
              <a:rPr lang="en-US" sz="2000" dirty="0">
                <a:latin typeface="Gill Sans" charset="0"/>
              </a:rPr>
              <a:t>Improves ability to reach and persuade a wider set of decision-makers and influencers.</a:t>
            </a:r>
          </a:p>
          <a:p>
            <a:pPr marL="342900" indent="-342900">
              <a:spcAft>
                <a:spcPts val="1200"/>
              </a:spcAft>
              <a:buClr>
                <a:srgbClr val="FA9D21"/>
              </a:buClr>
              <a:buSzPct val="100000"/>
              <a:buFont typeface=".AppleSDGothicNeoI-Regular" charset="-127"/>
              <a:buChar char="◼︎"/>
            </a:pPr>
            <a:r>
              <a:rPr lang="en-US" sz="2000" dirty="0">
                <a:latin typeface="Gill Sans" charset="0"/>
              </a:rPr>
              <a:t>Helps to mitigate the influence of the opposition.</a:t>
            </a:r>
          </a:p>
          <a:p>
            <a:pPr marL="342900" indent="-342900">
              <a:spcAft>
                <a:spcPts val="1200"/>
              </a:spcAft>
              <a:buClr>
                <a:srgbClr val="FA9D21"/>
              </a:buClr>
              <a:buSzPct val="100000"/>
              <a:buFont typeface=".AppleSDGothicNeoI-Regular" charset="-127"/>
              <a:buChar char="◼︎"/>
            </a:pPr>
            <a:r>
              <a:rPr lang="en-US" sz="2000" dirty="0">
                <a:latin typeface="Gill Sans" charset="0"/>
              </a:rPr>
              <a:t>Yields additional expertise, skills, and resources.</a:t>
            </a:r>
          </a:p>
          <a:p>
            <a:pPr marL="342900" indent="-342900">
              <a:spcAft>
                <a:spcPts val="1200"/>
              </a:spcAft>
              <a:buClr>
                <a:srgbClr val="FA9D21"/>
              </a:buClr>
              <a:buSzPct val="100000"/>
              <a:buFont typeface=".AppleSDGothicNeoI-Regular" charset="-127"/>
              <a:buChar char="◼︎"/>
            </a:pPr>
            <a:r>
              <a:rPr lang="en-US" sz="2000" dirty="0">
                <a:latin typeface="Gill Sans" charset="0"/>
              </a:rPr>
              <a:t>Helps fill an organization’s advocacy gaps.  </a:t>
            </a:r>
            <a:endParaRPr lang="en-US" sz="2000" dirty="0">
              <a:effectLst/>
              <a:latin typeface="Gill Sans" charset="0"/>
            </a:endParaRPr>
          </a:p>
        </p:txBody>
      </p:sp>
      <p:pic>
        <p:nvPicPr>
          <p:cNvPr id="12" name="Handshake Icon" descr="Handshake icon" title="Part 5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5990" y="431988"/>
            <a:ext cx="1130582" cy="937868"/>
          </a:xfrm>
          <a:prstGeom prst="rect">
            <a:avLst/>
          </a:prstGeom>
        </p:spPr>
      </p:pic>
      <p:sp>
        <p:nvSpPr>
          <p:cNvPr id="9"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893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hidden="1"/>
          <p:cNvSpPr>
            <a:spLocks noGrp="1"/>
          </p:cNvSpPr>
          <p:nvPr>
            <p:ph type="title"/>
          </p:nvPr>
        </p:nvSpPr>
        <p:spPr/>
        <p:txBody>
          <a:bodyPr/>
          <a:lstStyle/>
          <a:p>
            <a:r>
              <a:rPr lang="en-US" dirty="0"/>
              <a:t>Advocacy Strategy Roadmap</a:t>
            </a:r>
          </a:p>
        </p:txBody>
      </p:sp>
      <p:sp>
        <p:nvSpPr>
          <p:cNvPr id="4" name="Header"/>
          <p:cNvSpPr/>
          <p:nvPr/>
        </p:nvSpPr>
        <p:spPr>
          <a:xfrm>
            <a:off x="8440547" y="142319"/>
            <a:ext cx="3524811" cy="1792286"/>
          </a:xfrm>
          <a:prstGeom prst="rect">
            <a:avLst/>
          </a:prstGeom>
        </p:spPr>
        <p:txBody>
          <a:bodyPr wrap="none">
            <a:spAutoFit/>
          </a:bodyPr>
          <a:lstStyle/>
          <a:p>
            <a:pPr algn="r">
              <a:lnSpc>
                <a:spcPts val="4360"/>
              </a:lnSpc>
            </a:pPr>
            <a:r>
              <a:rPr lang="en-US" sz="4800" cap="all" dirty="0">
                <a:solidFill>
                  <a:srgbClr val="7294CB"/>
                </a:solidFill>
                <a:effectLst/>
                <a:latin typeface="Gill Sans" charset="0"/>
              </a:rPr>
              <a:t>Advocacy</a:t>
            </a:r>
          </a:p>
          <a:p>
            <a:pPr algn="r">
              <a:lnSpc>
                <a:spcPts val="4360"/>
              </a:lnSpc>
            </a:pPr>
            <a:r>
              <a:rPr lang="en-US" sz="4800" cap="all" dirty="0">
                <a:solidFill>
                  <a:srgbClr val="7294CB"/>
                </a:solidFill>
                <a:effectLst/>
                <a:latin typeface="Gill Sans" charset="0"/>
              </a:rPr>
              <a:t> Strategy</a:t>
            </a:r>
          </a:p>
          <a:p>
            <a:pPr algn="r">
              <a:lnSpc>
                <a:spcPts val="4360"/>
              </a:lnSpc>
            </a:pPr>
            <a:r>
              <a:rPr lang="en-US" sz="4800" cap="all" dirty="0">
                <a:solidFill>
                  <a:srgbClr val="7294CB"/>
                </a:solidFill>
                <a:effectLst/>
                <a:latin typeface="Gill Sans" charset="0"/>
              </a:rPr>
              <a:t> Roadmap</a:t>
            </a:r>
          </a:p>
        </p:txBody>
      </p:sp>
      <p:pic>
        <p:nvPicPr>
          <p:cNvPr id="14" name="Curvy arrow representing road" descr="Curvy arrow representing road" title="Arr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33" y="2411401"/>
            <a:ext cx="12198621" cy="3449984"/>
          </a:xfrm>
          <a:prstGeom prst="rect">
            <a:avLst/>
          </a:prstGeom>
        </p:spPr>
      </p:pic>
      <p:sp>
        <p:nvSpPr>
          <p:cNvPr id="5" name="Step 1 Text"/>
          <p:cNvSpPr/>
          <p:nvPr/>
        </p:nvSpPr>
        <p:spPr>
          <a:xfrm>
            <a:off x="152400" y="3303480"/>
            <a:ext cx="1856509" cy="1384995"/>
          </a:xfrm>
          <a:prstGeom prst="rect">
            <a:avLst/>
          </a:prstGeom>
        </p:spPr>
        <p:txBody>
          <a:bodyPr wrap="square">
            <a:spAutoFit/>
          </a:bodyPr>
          <a:lstStyle/>
          <a:p>
            <a:pPr algn="ctr"/>
            <a:r>
              <a:rPr lang="en-US" sz="2000" b="1" cap="all" dirty="0">
                <a:solidFill>
                  <a:srgbClr val="7094CC"/>
                </a:solidFill>
                <a:latin typeface="Gill Sans" charset="0"/>
              </a:rPr>
              <a:t>Step 1</a:t>
            </a:r>
          </a:p>
          <a:p>
            <a:pPr algn="ctr"/>
            <a:r>
              <a:rPr lang="en-US" sz="1600" dirty="0">
                <a:latin typeface="Gill Sans" charset="0"/>
              </a:rPr>
              <a:t>Advocacy Issue, Root Causes and Identifying Your Evidence Base </a:t>
            </a:r>
            <a:endParaRPr lang="en-US" sz="1600" cap="all" dirty="0">
              <a:solidFill>
                <a:srgbClr val="7094CC"/>
              </a:solidFill>
              <a:effectLst/>
              <a:latin typeface="Gill Sans" charset="0"/>
            </a:endParaRPr>
          </a:p>
        </p:txBody>
      </p:sp>
      <p:pic>
        <p:nvPicPr>
          <p:cNvPr id="15" name="Step 1 icon - book" descr="Step 1 icon - book" title="Step 1 icon - boo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57" y="1585401"/>
            <a:ext cx="1193800" cy="1701800"/>
          </a:xfrm>
          <a:prstGeom prst="rect">
            <a:avLst/>
          </a:prstGeom>
        </p:spPr>
      </p:pic>
      <p:sp>
        <p:nvSpPr>
          <p:cNvPr id="6" name="Step 2 Text"/>
          <p:cNvSpPr/>
          <p:nvPr/>
        </p:nvSpPr>
        <p:spPr>
          <a:xfrm>
            <a:off x="1759527" y="299057"/>
            <a:ext cx="1856509" cy="892552"/>
          </a:xfrm>
          <a:prstGeom prst="rect">
            <a:avLst/>
          </a:prstGeom>
        </p:spPr>
        <p:txBody>
          <a:bodyPr wrap="square">
            <a:spAutoFit/>
          </a:bodyPr>
          <a:lstStyle/>
          <a:p>
            <a:pPr algn="ctr"/>
            <a:r>
              <a:rPr lang="en-US" sz="2000" b="1" cap="all" dirty="0">
                <a:solidFill>
                  <a:srgbClr val="B4CA32"/>
                </a:solidFill>
                <a:latin typeface="Gill Sans" charset="0"/>
              </a:rPr>
              <a:t>Step 2</a:t>
            </a:r>
          </a:p>
          <a:p>
            <a:pPr algn="ctr"/>
            <a:r>
              <a:rPr lang="en-US" sz="1600" dirty="0"/>
              <a:t>Advocacy Goals and Objectives</a:t>
            </a:r>
          </a:p>
        </p:txBody>
      </p:sp>
      <p:pic>
        <p:nvPicPr>
          <p:cNvPr id="22" name="Step 2 icon - target" descr="Step 2 icon - target" title="Step 2 icon - targe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0717" y="1180777"/>
            <a:ext cx="1193800" cy="1701800"/>
          </a:xfrm>
          <a:prstGeom prst="rect">
            <a:avLst/>
          </a:prstGeom>
        </p:spPr>
      </p:pic>
      <p:sp>
        <p:nvSpPr>
          <p:cNvPr id="7" name="Step 3 Text"/>
          <p:cNvSpPr/>
          <p:nvPr/>
        </p:nvSpPr>
        <p:spPr>
          <a:xfrm>
            <a:off x="4257502" y="135828"/>
            <a:ext cx="2042160" cy="892552"/>
          </a:xfrm>
          <a:prstGeom prst="rect">
            <a:avLst/>
          </a:prstGeom>
        </p:spPr>
        <p:txBody>
          <a:bodyPr wrap="square">
            <a:spAutoFit/>
          </a:bodyPr>
          <a:lstStyle/>
          <a:p>
            <a:pPr algn="ctr"/>
            <a:r>
              <a:rPr lang="en-US" sz="2000" b="1" cap="all" dirty="0">
                <a:solidFill>
                  <a:srgbClr val="FA9D21"/>
                </a:solidFill>
                <a:latin typeface="Gill Sans" charset="0"/>
              </a:rPr>
              <a:t>Step 3</a:t>
            </a:r>
          </a:p>
          <a:p>
            <a:pPr algn="ctr"/>
            <a:r>
              <a:rPr lang="en-US" sz="1600" dirty="0"/>
              <a:t>Decision-makers and Influencers</a:t>
            </a:r>
          </a:p>
        </p:txBody>
      </p:sp>
      <p:pic>
        <p:nvPicPr>
          <p:cNvPr id="21" name="Step 3 icon - people" descr="Step 3 icon - people" title="Step 3 icon - peop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623" y="1022685"/>
            <a:ext cx="1193800" cy="1701800"/>
          </a:xfrm>
          <a:prstGeom prst="rect">
            <a:avLst/>
          </a:prstGeom>
        </p:spPr>
      </p:pic>
      <p:sp>
        <p:nvSpPr>
          <p:cNvPr id="9" name="Step 4 Text"/>
          <p:cNvSpPr/>
          <p:nvPr/>
        </p:nvSpPr>
        <p:spPr>
          <a:xfrm>
            <a:off x="2105891" y="5021443"/>
            <a:ext cx="1856509" cy="892552"/>
          </a:xfrm>
          <a:prstGeom prst="rect">
            <a:avLst/>
          </a:prstGeom>
        </p:spPr>
        <p:txBody>
          <a:bodyPr wrap="square">
            <a:spAutoFit/>
          </a:bodyPr>
          <a:lstStyle/>
          <a:p>
            <a:pPr algn="ctr"/>
            <a:r>
              <a:rPr lang="en-US" sz="2000" b="1" cap="all" dirty="0">
                <a:solidFill>
                  <a:srgbClr val="7094CC"/>
                </a:solidFill>
                <a:latin typeface="Gill Sans" charset="0"/>
              </a:rPr>
              <a:t>Step 4</a:t>
            </a:r>
          </a:p>
          <a:p>
            <a:pPr algn="ctr"/>
            <a:r>
              <a:rPr lang="en-US" sz="1600" dirty="0">
                <a:latin typeface="Gill Sans" charset="0"/>
              </a:rPr>
              <a:t>Opposition </a:t>
            </a:r>
            <a:br>
              <a:rPr lang="en-US" sz="1600" dirty="0">
                <a:latin typeface="Gill Sans" charset="0"/>
              </a:rPr>
            </a:br>
            <a:r>
              <a:rPr lang="en-US" sz="1600" dirty="0">
                <a:latin typeface="Gill Sans" charset="0"/>
              </a:rPr>
              <a:t>and Obstacles</a:t>
            </a:r>
            <a:endParaRPr lang="en-US" sz="1600" cap="all" dirty="0">
              <a:solidFill>
                <a:srgbClr val="7094CC"/>
              </a:solidFill>
              <a:effectLst/>
              <a:latin typeface="Gill Sans" charset="0"/>
            </a:endParaRPr>
          </a:p>
        </p:txBody>
      </p:sp>
      <p:pic>
        <p:nvPicPr>
          <p:cNvPr id="20" name="Step 4 icon - hazzard symbol" descr="Step 4 icon - hazzard symbol" title="Step 4 icon - hazzard symbol"/>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6817" y="3331890"/>
            <a:ext cx="1193800" cy="1701800"/>
          </a:xfrm>
          <a:prstGeom prst="rect">
            <a:avLst/>
          </a:prstGeom>
        </p:spPr>
      </p:pic>
      <p:sp>
        <p:nvSpPr>
          <p:cNvPr id="10" name="Step 5 Text"/>
          <p:cNvSpPr/>
          <p:nvPr/>
        </p:nvSpPr>
        <p:spPr>
          <a:xfrm>
            <a:off x="4655122" y="5440131"/>
            <a:ext cx="1856509" cy="1138773"/>
          </a:xfrm>
          <a:prstGeom prst="rect">
            <a:avLst/>
          </a:prstGeom>
        </p:spPr>
        <p:txBody>
          <a:bodyPr wrap="square">
            <a:spAutoFit/>
          </a:bodyPr>
          <a:lstStyle/>
          <a:p>
            <a:pPr algn="ctr"/>
            <a:r>
              <a:rPr lang="en-US" sz="2000" b="1" cap="all" dirty="0">
                <a:solidFill>
                  <a:srgbClr val="B4CA32"/>
                </a:solidFill>
                <a:latin typeface="Gill Sans" charset="0"/>
              </a:rPr>
              <a:t>Step 5</a:t>
            </a:r>
          </a:p>
          <a:p>
            <a:pPr algn="ctr"/>
            <a:r>
              <a:rPr lang="en-US" sz="1600" dirty="0"/>
              <a:t>Advocacy Strengths, Limitations and Partnerships</a:t>
            </a:r>
          </a:p>
        </p:txBody>
      </p:sp>
      <p:pic>
        <p:nvPicPr>
          <p:cNvPr id="19" name="Step 5 icon - handshake" descr="Step 5 icon - handshake" title="Step 5 icon - handshak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6476" y="3708248"/>
            <a:ext cx="1193800" cy="1701800"/>
          </a:xfrm>
          <a:prstGeom prst="rect">
            <a:avLst/>
          </a:prstGeom>
        </p:spPr>
      </p:pic>
      <p:sp>
        <p:nvSpPr>
          <p:cNvPr id="8" name="Step 6 Text"/>
          <p:cNvSpPr/>
          <p:nvPr/>
        </p:nvSpPr>
        <p:spPr>
          <a:xfrm>
            <a:off x="6144035" y="1990025"/>
            <a:ext cx="2042160" cy="892552"/>
          </a:xfrm>
          <a:prstGeom prst="rect">
            <a:avLst/>
          </a:prstGeom>
        </p:spPr>
        <p:txBody>
          <a:bodyPr wrap="square">
            <a:spAutoFit/>
          </a:bodyPr>
          <a:lstStyle/>
          <a:p>
            <a:pPr algn="ctr"/>
            <a:r>
              <a:rPr lang="en-US" sz="2000" b="1" cap="all" dirty="0">
                <a:solidFill>
                  <a:srgbClr val="FA9D21"/>
                </a:solidFill>
                <a:latin typeface="Gill Sans" charset="0"/>
              </a:rPr>
              <a:t>Step 6</a:t>
            </a:r>
          </a:p>
          <a:p>
            <a:pPr algn="ctr"/>
            <a:r>
              <a:rPr lang="en-US" sz="1600" dirty="0"/>
              <a:t>Advocacy Approaches and Activities</a:t>
            </a:r>
          </a:p>
        </p:txBody>
      </p:sp>
      <p:pic>
        <p:nvPicPr>
          <p:cNvPr id="18" name="Step 6 icon - movie symbol" descr="Step 6 icon - movie symbol" title="Step 6 icon - movie symbol"/>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88535" y="2857348"/>
            <a:ext cx="1193800" cy="1701800"/>
          </a:xfrm>
          <a:prstGeom prst="rect">
            <a:avLst/>
          </a:prstGeom>
        </p:spPr>
      </p:pic>
      <p:sp>
        <p:nvSpPr>
          <p:cNvPr id="11" name="Step 7 Text"/>
          <p:cNvSpPr/>
          <p:nvPr/>
        </p:nvSpPr>
        <p:spPr>
          <a:xfrm>
            <a:off x="7481451" y="5686352"/>
            <a:ext cx="1856509" cy="892552"/>
          </a:xfrm>
          <a:prstGeom prst="rect">
            <a:avLst/>
          </a:prstGeom>
        </p:spPr>
        <p:txBody>
          <a:bodyPr wrap="square">
            <a:spAutoFit/>
          </a:bodyPr>
          <a:lstStyle/>
          <a:p>
            <a:pPr algn="ctr"/>
            <a:r>
              <a:rPr lang="en-US" sz="2000" b="1" cap="all" dirty="0">
                <a:solidFill>
                  <a:srgbClr val="7094CC"/>
                </a:solidFill>
                <a:latin typeface="Gill Sans" charset="0"/>
              </a:rPr>
              <a:t>Step 7</a:t>
            </a:r>
          </a:p>
          <a:p>
            <a:pPr algn="ctr"/>
            <a:r>
              <a:rPr lang="en-US" sz="1600" dirty="0">
                <a:latin typeface="Gill Sans" charset="0"/>
              </a:rPr>
              <a:t>Crafting Advocacy Messages</a:t>
            </a:r>
            <a:endParaRPr lang="en-US" sz="1600" cap="all" dirty="0">
              <a:solidFill>
                <a:srgbClr val="7094CC"/>
              </a:solidFill>
              <a:effectLst/>
              <a:latin typeface="Gill Sans" charset="0"/>
            </a:endParaRPr>
          </a:p>
        </p:txBody>
      </p:sp>
      <p:pic>
        <p:nvPicPr>
          <p:cNvPr id="17" name="Step 7 icon - pencil paper" descr="Step 7 icon - pencil paper" title="Step 7 icon - pencil pape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12805" y="3995977"/>
            <a:ext cx="1193800" cy="1701800"/>
          </a:xfrm>
          <a:prstGeom prst="rect">
            <a:avLst/>
          </a:prstGeom>
        </p:spPr>
      </p:pic>
      <p:sp>
        <p:nvSpPr>
          <p:cNvPr id="12" name="Step 8 Text"/>
          <p:cNvSpPr/>
          <p:nvPr/>
        </p:nvSpPr>
        <p:spPr>
          <a:xfrm>
            <a:off x="8922328" y="2464011"/>
            <a:ext cx="2743195" cy="1138773"/>
          </a:xfrm>
          <a:prstGeom prst="rect">
            <a:avLst/>
          </a:prstGeom>
        </p:spPr>
        <p:txBody>
          <a:bodyPr wrap="square">
            <a:spAutoFit/>
          </a:bodyPr>
          <a:lstStyle/>
          <a:p>
            <a:pPr algn="ctr"/>
            <a:r>
              <a:rPr lang="en-US" sz="2000" b="1" cap="all" dirty="0">
                <a:solidFill>
                  <a:srgbClr val="B4CA32"/>
                </a:solidFill>
                <a:latin typeface="Gill Sans" charset="0"/>
              </a:rPr>
              <a:t>Step 8</a:t>
            </a:r>
          </a:p>
          <a:p>
            <a:pPr algn="ctr"/>
            <a:r>
              <a:rPr lang="en-US" sz="1600" dirty="0"/>
              <a:t>Measuring Advocacy Progress and Adaptive Management</a:t>
            </a:r>
          </a:p>
        </p:txBody>
      </p:sp>
      <p:pic>
        <p:nvPicPr>
          <p:cNvPr id="16" name="Step 8 icon - magnifying glass &amp; gear" descr="Step 8 icon - magnifying glass &amp; gear" title="Step 8 icon - magnifying glass &amp; gea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10879" y="3369040"/>
            <a:ext cx="1193800" cy="1701800"/>
          </a:xfrm>
          <a:prstGeom prst="rect">
            <a:avLst/>
          </a:prstGeom>
        </p:spPr>
      </p:pic>
    </p:spTree>
    <p:extLst>
      <p:ext uri="{BB962C8B-B14F-4D97-AF65-F5344CB8AC3E}">
        <p14:creationId xmlns:p14="http://schemas.microsoft.com/office/powerpoint/2010/main" val="1626286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Partnerships (2)</a:t>
            </a:r>
          </a:p>
        </p:txBody>
      </p:sp>
      <p:sp>
        <p:nvSpPr>
          <p:cNvPr id="5" name="H1"/>
          <p:cNvSpPr/>
          <p:nvPr/>
        </p:nvSpPr>
        <p:spPr>
          <a:xfrm>
            <a:off x="518064" y="229558"/>
            <a:ext cx="4190763" cy="830997"/>
          </a:xfrm>
          <a:prstGeom prst="rect">
            <a:avLst/>
          </a:prstGeom>
        </p:spPr>
        <p:txBody>
          <a:bodyPr wrap="none">
            <a:spAutoFit/>
          </a:bodyPr>
          <a:lstStyle/>
          <a:p>
            <a:r>
              <a:rPr lang="en-US" sz="4800" cap="all" dirty="0">
                <a:solidFill>
                  <a:srgbClr val="7294CB"/>
                </a:solidFill>
                <a:latin typeface="Gill Sans" charset="0"/>
              </a:rPr>
              <a:t>Partnerships</a:t>
            </a:r>
            <a:endParaRPr lang="en-US" sz="4800" cap="all" dirty="0">
              <a:solidFill>
                <a:srgbClr val="7294CB"/>
              </a:solidFill>
              <a:effectLst/>
              <a:latin typeface="Gill Sans" charset="0"/>
            </a:endParaRPr>
          </a:p>
        </p:txBody>
      </p:sp>
      <p:sp>
        <p:nvSpPr>
          <p:cNvPr id="7" name="H2"/>
          <p:cNvSpPr/>
          <p:nvPr/>
        </p:nvSpPr>
        <p:spPr>
          <a:xfrm>
            <a:off x="518063" y="1651244"/>
            <a:ext cx="8168737" cy="461665"/>
          </a:xfrm>
          <a:prstGeom prst="rect">
            <a:avLst/>
          </a:prstGeom>
        </p:spPr>
        <p:txBody>
          <a:bodyPr wrap="square">
            <a:spAutoFit/>
          </a:bodyPr>
          <a:lstStyle/>
          <a:p>
            <a:r>
              <a:rPr lang="en-US" sz="2400" b="1" cap="all" dirty="0">
                <a:solidFill>
                  <a:srgbClr val="B4CB30"/>
                </a:solidFill>
                <a:latin typeface="Gill Sans" charset="0"/>
              </a:rPr>
              <a:t>Effective partnerships </a:t>
            </a:r>
          </a:p>
        </p:txBody>
      </p:sp>
      <p:sp>
        <p:nvSpPr>
          <p:cNvPr id="8" name="H3"/>
          <p:cNvSpPr/>
          <p:nvPr/>
        </p:nvSpPr>
        <p:spPr>
          <a:xfrm>
            <a:off x="475200" y="2237321"/>
            <a:ext cx="5554126" cy="3508653"/>
          </a:xfrm>
          <a:prstGeom prst="rect">
            <a:avLst/>
          </a:prstGeom>
        </p:spPr>
        <p:txBody>
          <a:bodyPr wrap="square">
            <a:spAutoFit/>
          </a:bodyPr>
          <a:lstStyle/>
          <a:p>
            <a:pPr marL="342900" indent="-342900">
              <a:spcAft>
                <a:spcPts val="1200"/>
              </a:spcAft>
              <a:buClr>
                <a:srgbClr val="FA9D21"/>
              </a:buClr>
              <a:buSzPct val="75000"/>
              <a:buFont typeface=".AppleSDGothicNeoI-Regular" charset="-127"/>
              <a:buChar char="◼︎"/>
            </a:pPr>
            <a:r>
              <a:rPr lang="en-US" sz="3200" i="1" dirty="0">
                <a:solidFill>
                  <a:srgbClr val="F89C20"/>
                </a:solidFill>
                <a:latin typeface="Gill Sans" charset="0"/>
              </a:rPr>
              <a:t>Bring resources to the </a:t>
            </a:r>
            <a:br>
              <a:rPr lang="en-US" sz="3200" i="1" dirty="0">
                <a:solidFill>
                  <a:srgbClr val="F89C20"/>
                </a:solidFill>
                <a:latin typeface="Gill Sans" charset="0"/>
              </a:rPr>
            </a:br>
            <a:r>
              <a:rPr lang="en-US" sz="3200" i="1" dirty="0">
                <a:solidFill>
                  <a:srgbClr val="F89C20"/>
                </a:solidFill>
                <a:latin typeface="Gill Sans" charset="0"/>
              </a:rPr>
              <a:t>advocacy effort.</a:t>
            </a:r>
          </a:p>
          <a:p>
            <a:pPr marL="342900" indent="-342900">
              <a:spcAft>
                <a:spcPts val="1200"/>
              </a:spcAft>
              <a:buClr>
                <a:srgbClr val="FA9D21"/>
              </a:buClr>
              <a:buSzPct val="75000"/>
              <a:buFont typeface=".AppleSDGothicNeoI-Regular" charset="-127"/>
              <a:buChar char="◼︎"/>
            </a:pPr>
            <a:r>
              <a:rPr lang="en-US" sz="3200" i="1" dirty="0">
                <a:solidFill>
                  <a:srgbClr val="F89C20"/>
                </a:solidFill>
                <a:latin typeface="Gill Sans" charset="0"/>
              </a:rPr>
              <a:t>Are generally easy to work with.</a:t>
            </a:r>
          </a:p>
          <a:p>
            <a:pPr marL="342900" indent="-342900">
              <a:spcAft>
                <a:spcPts val="1200"/>
              </a:spcAft>
              <a:buClr>
                <a:srgbClr val="FA9D21"/>
              </a:buClr>
              <a:buSzPct val="75000"/>
              <a:buFont typeface=".AppleSDGothicNeoI-Regular" charset="-127"/>
              <a:buChar char="◼︎"/>
            </a:pPr>
            <a:r>
              <a:rPr lang="en-US" sz="3200" i="1" dirty="0">
                <a:solidFill>
                  <a:srgbClr val="F89C20"/>
                </a:solidFill>
                <a:latin typeface="Gill Sans" charset="0"/>
              </a:rPr>
              <a:t>Are aligned with your </a:t>
            </a:r>
            <a:br>
              <a:rPr lang="en-US" sz="3200" i="1" dirty="0">
                <a:solidFill>
                  <a:srgbClr val="F89C20"/>
                </a:solidFill>
                <a:latin typeface="Gill Sans" charset="0"/>
              </a:rPr>
            </a:br>
            <a:r>
              <a:rPr lang="en-US" sz="3200" i="1" dirty="0">
                <a:solidFill>
                  <a:srgbClr val="F89C20"/>
                </a:solidFill>
                <a:latin typeface="Gill Sans" charset="0"/>
              </a:rPr>
              <a:t>advocacy goal. </a:t>
            </a:r>
          </a:p>
          <a:p>
            <a:pPr marL="342900" indent="-342900">
              <a:spcAft>
                <a:spcPts val="1200"/>
              </a:spcAft>
              <a:buClr>
                <a:srgbClr val="FA9D21"/>
              </a:buClr>
              <a:buSzPct val="75000"/>
              <a:buFont typeface=".AppleSDGothicNeoI-Regular" charset="-127"/>
              <a:buChar char="◼︎"/>
            </a:pPr>
            <a:r>
              <a:rPr lang="en-US" sz="3200" i="1" dirty="0">
                <a:solidFill>
                  <a:srgbClr val="F89C20"/>
                </a:solidFill>
                <a:latin typeface="Gill Sans" charset="0"/>
              </a:rPr>
              <a:t>Bring few risks.</a:t>
            </a:r>
          </a:p>
        </p:txBody>
      </p:sp>
      <p:pic>
        <p:nvPicPr>
          <p:cNvPr id="15" name="Handshake Icon" descr="Handshake icon" title="Part 5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5990" y="431988"/>
            <a:ext cx="1130582" cy="937868"/>
          </a:xfrm>
          <a:prstGeom prst="rect">
            <a:avLst/>
          </a:prstGeom>
        </p:spPr>
      </p:pic>
      <p:pic>
        <p:nvPicPr>
          <p:cNvPr id="10" name="Picture 9" descr="Two men download data from a water pressure sensor in Tanzania’s Southern Highlands." title="Water test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080" y="1651244"/>
            <a:ext cx="5836920" cy="4706112"/>
          </a:xfrm>
          <a:prstGeom prst="rect">
            <a:avLst/>
          </a:prstGeom>
        </p:spPr>
      </p:pic>
      <p:sp>
        <p:nvSpPr>
          <p:cNvPr id="11" name="credit"/>
          <p:cNvSpPr/>
          <p:nvPr/>
        </p:nvSpPr>
        <p:spPr>
          <a:xfrm rot="16200000">
            <a:off x="5041322" y="4920133"/>
            <a:ext cx="2316019" cy="292388"/>
          </a:xfrm>
          <a:prstGeom prst="rect">
            <a:avLst/>
          </a:prstGeom>
        </p:spPr>
        <p:txBody>
          <a:bodyPr wrap="none">
            <a:spAutoFit/>
          </a:bodyPr>
          <a:lstStyle/>
          <a:p>
            <a:r>
              <a:rPr lang="en-US" sz="1300" cap="all" spc="50" dirty="0">
                <a:solidFill>
                  <a:schemeClr val="tx1">
                    <a:lumMod val="75000"/>
                    <a:lumOff val="25000"/>
                  </a:schemeClr>
                </a:solidFill>
                <a:effectLst/>
                <a:latin typeface="Gill Sans Light" charset="0"/>
              </a:rPr>
              <a:t>©Benjamin Drummond </a:t>
            </a:r>
          </a:p>
        </p:txBody>
      </p:sp>
      <p:sp>
        <p:nvSpPr>
          <p:cNvPr id="13" name="Decorative Orange Rectangle" descr="orange rectangle" title="Decorative artifact"/>
          <p:cNvSpPr/>
          <p:nvPr/>
        </p:nvSpPr>
        <p:spPr>
          <a:xfrm>
            <a:off x="16329"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884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Partnerships (3)</a:t>
            </a:r>
          </a:p>
        </p:txBody>
      </p:sp>
      <p:sp>
        <p:nvSpPr>
          <p:cNvPr id="4" name="H1"/>
          <p:cNvSpPr/>
          <p:nvPr/>
        </p:nvSpPr>
        <p:spPr>
          <a:xfrm>
            <a:off x="518064" y="229558"/>
            <a:ext cx="4190763" cy="830997"/>
          </a:xfrm>
          <a:prstGeom prst="rect">
            <a:avLst/>
          </a:prstGeom>
        </p:spPr>
        <p:txBody>
          <a:bodyPr wrap="none">
            <a:spAutoFit/>
          </a:bodyPr>
          <a:lstStyle/>
          <a:p>
            <a:r>
              <a:rPr lang="en-US" sz="4800" cap="all" dirty="0">
                <a:solidFill>
                  <a:srgbClr val="7294CB"/>
                </a:solidFill>
                <a:latin typeface="Gill Sans" charset="0"/>
              </a:rPr>
              <a:t>Partnerships</a:t>
            </a:r>
            <a:endParaRPr lang="en-US" sz="4800" cap="all" dirty="0">
              <a:solidFill>
                <a:srgbClr val="7294CB"/>
              </a:solidFill>
              <a:effectLst/>
              <a:latin typeface="Gill Sans" charset="0"/>
            </a:endParaRPr>
          </a:p>
        </p:txBody>
      </p:sp>
      <p:sp>
        <p:nvSpPr>
          <p:cNvPr id="6" name="H2"/>
          <p:cNvSpPr/>
          <p:nvPr/>
        </p:nvSpPr>
        <p:spPr>
          <a:xfrm>
            <a:off x="512569" y="1519675"/>
            <a:ext cx="11089297" cy="461665"/>
          </a:xfrm>
          <a:prstGeom prst="rect">
            <a:avLst/>
          </a:prstGeom>
        </p:spPr>
        <p:txBody>
          <a:bodyPr wrap="square">
            <a:spAutoFit/>
          </a:bodyPr>
          <a:lstStyle/>
          <a:p>
            <a:r>
              <a:rPr lang="en-US" sz="2400" b="1" cap="all" dirty="0">
                <a:solidFill>
                  <a:srgbClr val="B4CB30"/>
                </a:solidFill>
                <a:latin typeface="Gill Sans" charset="0"/>
              </a:rPr>
              <a:t>Qualities of an effective partner</a:t>
            </a:r>
          </a:p>
        </p:txBody>
      </p:sp>
      <p:sp>
        <p:nvSpPr>
          <p:cNvPr id="7" name="P1"/>
          <p:cNvSpPr/>
          <p:nvPr/>
        </p:nvSpPr>
        <p:spPr>
          <a:xfrm>
            <a:off x="483071" y="2065291"/>
            <a:ext cx="3470498" cy="3323987"/>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latin typeface="Gill Sans" charset="0"/>
              </a:rPr>
              <a:t>Swift attention to </a:t>
            </a:r>
            <a:br>
              <a:rPr lang="en-US" sz="2000" dirty="0">
                <a:latin typeface="Gill Sans" charset="0"/>
              </a:rPr>
            </a:br>
            <a:r>
              <a:rPr lang="en-US" sz="2000" dirty="0">
                <a:latin typeface="Gill Sans" charset="0"/>
              </a:rPr>
              <a:t>problems</a:t>
            </a:r>
          </a:p>
          <a:p>
            <a:pPr marL="342900" indent="-342900">
              <a:spcAft>
                <a:spcPts val="1200"/>
              </a:spcAft>
              <a:buClr>
                <a:srgbClr val="FA9D21"/>
              </a:buClr>
              <a:buSzPct val="100000"/>
              <a:buFont typeface=".AppleSDGothicNeoI-Regular" charset="-127"/>
              <a:buChar char="◼︎"/>
            </a:pPr>
            <a:r>
              <a:rPr lang="en-US" sz="2000" dirty="0">
                <a:latin typeface="Gill Sans" charset="0"/>
              </a:rPr>
              <a:t>Shared power</a:t>
            </a:r>
          </a:p>
          <a:p>
            <a:pPr marL="342900" indent="-342900">
              <a:spcAft>
                <a:spcPts val="1200"/>
              </a:spcAft>
              <a:buClr>
                <a:srgbClr val="FA9D21"/>
              </a:buClr>
              <a:buSzPct val="100000"/>
              <a:buFont typeface=".AppleSDGothicNeoI-Regular" charset="-127"/>
              <a:buChar char="◼︎"/>
            </a:pPr>
            <a:r>
              <a:rPr lang="en-US" sz="2000" dirty="0">
                <a:latin typeface="Gill Sans" charset="0"/>
              </a:rPr>
              <a:t>Clear expectations</a:t>
            </a:r>
          </a:p>
          <a:p>
            <a:pPr marL="342900" indent="-342900">
              <a:spcAft>
                <a:spcPts val="1200"/>
              </a:spcAft>
              <a:buClr>
                <a:srgbClr val="FA9D21"/>
              </a:buClr>
              <a:buSzPct val="100000"/>
              <a:buFont typeface=".AppleSDGothicNeoI-Regular" charset="-127"/>
              <a:buChar char="◼︎"/>
            </a:pPr>
            <a:r>
              <a:rPr lang="en-US" sz="2000" dirty="0">
                <a:latin typeface="Gill Sans" charset="0"/>
              </a:rPr>
              <a:t>Mutual responsibility</a:t>
            </a:r>
          </a:p>
          <a:p>
            <a:pPr marL="342900" indent="-342900">
              <a:spcAft>
                <a:spcPts val="1200"/>
              </a:spcAft>
              <a:buClr>
                <a:srgbClr val="FA9D21"/>
              </a:buClr>
              <a:buSzPct val="100000"/>
              <a:buFont typeface=".AppleSDGothicNeoI-Regular" charset="-127"/>
              <a:buChar char="◼︎"/>
            </a:pPr>
            <a:r>
              <a:rPr lang="en-US" sz="2000" dirty="0">
                <a:latin typeface="Gill Sans" charset="0"/>
              </a:rPr>
              <a:t>Ample recognition, </a:t>
            </a:r>
            <a:br>
              <a:rPr lang="en-US" sz="2000" dirty="0">
                <a:latin typeface="Gill Sans" charset="0"/>
              </a:rPr>
            </a:br>
            <a:r>
              <a:rPr lang="en-US" sz="2000" dirty="0">
                <a:latin typeface="Gill Sans" charset="0"/>
              </a:rPr>
              <a:t>thanks, and praise</a:t>
            </a:r>
          </a:p>
          <a:p>
            <a:pPr marL="342900" indent="-342900">
              <a:spcAft>
                <a:spcPts val="1200"/>
              </a:spcAft>
              <a:buClr>
                <a:srgbClr val="FA9D21"/>
              </a:buClr>
              <a:buSzPct val="100000"/>
              <a:buFont typeface=".AppleSDGothicNeoI-Regular" charset="-127"/>
              <a:buChar char="◼︎"/>
            </a:pPr>
            <a:r>
              <a:rPr lang="en-US" sz="2000" dirty="0">
                <a:latin typeface="Gill Sans" charset="0"/>
              </a:rPr>
              <a:t>Inspiration and celebration</a:t>
            </a:r>
            <a:endParaRPr lang="en-US" sz="2000" dirty="0">
              <a:effectLst/>
              <a:latin typeface="Gill Sans" charset="0"/>
            </a:endParaRPr>
          </a:p>
        </p:txBody>
      </p:sp>
      <p:sp>
        <p:nvSpPr>
          <p:cNvPr id="8" name="P2"/>
          <p:cNvSpPr/>
          <p:nvPr/>
        </p:nvSpPr>
        <p:spPr>
          <a:xfrm>
            <a:off x="4352364" y="2065291"/>
            <a:ext cx="3095617" cy="3631763"/>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latin typeface="Gill Sans" charset="0"/>
              </a:rPr>
              <a:t>Strategic thinking</a:t>
            </a:r>
          </a:p>
          <a:p>
            <a:pPr marL="342900" indent="-342900">
              <a:spcAft>
                <a:spcPts val="1200"/>
              </a:spcAft>
              <a:buClr>
                <a:srgbClr val="FA9D21"/>
              </a:buClr>
              <a:buSzPct val="100000"/>
              <a:buFont typeface=".AppleSDGothicNeoI-Regular" charset="-127"/>
              <a:buChar char="◼︎"/>
            </a:pPr>
            <a:r>
              <a:rPr lang="en-US" sz="2000" dirty="0">
                <a:latin typeface="Gill Sans" charset="0"/>
              </a:rPr>
              <a:t>Persistence</a:t>
            </a:r>
          </a:p>
          <a:p>
            <a:pPr marL="342900" indent="-342900">
              <a:spcAft>
                <a:spcPts val="1200"/>
              </a:spcAft>
              <a:buClr>
                <a:srgbClr val="FA9D21"/>
              </a:buClr>
              <a:buSzPct val="100000"/>
              <a:buFont typeface=".AppleSDGothicNeoI-Regular" charset="-127"/>
              <a:buChar char="◼︎"/>
            </a:pPr>
            <a:r>
              <a:rPr lang="en-US" sz="2000" dirty="0">
                <a:latin typeface="Gill Sans" charset="0"/>
              </a:rPr>
              <a:t>Personal and regular </a:t>
            </a:r>
            <a:br>
              <a:rPr lang="en-US" sz="2000" dirty="0">
                <a:latin typeface="Gill Sans" charset="0"/>
              </a:rPr>
            </a:br>
            <a:r>
              <a:rPr lang="en-US" sz="2000" dirty="0">
                <a:latin typeface="Gill Sans" charset="0"/>
              </a:rPr>
              <a:t>contact</a:t>
            </a:r>
          </a:p>
          <a:p>
            <a:pPr marL="342900" indent="-342900">
              <a:spcAft>
                <a:spcPts val="1200"/>
              </a:spcAft>
              <a:buClr>
                <a:srgbClr val="FA9D21"/>
              </a:buClr>
              <a:buSzPct val="100000"/>
              <a:buFont typeface=".AppleSDGothicNeoI-Regular" charset="-127"/>
              <a:buChar char="◼︎"/>
            </a:pPr>
            <a:r>
              <a:rPr lang="en-US" sz="2000" dirty="0">
                <a:latin typeface="Gill Sans" charset="0"/>
              </a:rPr>
              <a:t>Regular flow of </a:t>
            </a:r>
            <a:br>
              <a:rPr lang="en-US" sz="2000" dirty="0">
                <a:latin typeface="Gill Sans" charset="0"/>
              </a:rPr>
            </a:br>
            <a:r>
              <a:rPr lang="en-US" sz="2000" dirty="0">
                <a:latin typeface="Gill Sans" charset="0"/>
              </a:rPr>
              <a:t>information </a:t>
            </a:r>
            <a:br>
              <a:rPr lang="en-US" sz="2000" dirty="0">
                <a:latin typeface="Gill Sans" charset="0"/>
              </a:rPr>
            </a:br>
            <a:r>
              <a:rPr lang="en-US" sz="2000" dirty="0">
                <a:latin typeface="Gill Sans" charset="0"/>
              </a:rPr>
              <a:t>(bi-directional) </a:t>
            </a:r>
          </a:p>
          <a:p>
            <a:pPr marL="342900" indent="-342900">
              <a:spcAft>
                <a:spcPts val="1200"/>
              </a:spcAft>
              <a:buClr>
                <a:srgbClr val="FA9D21"/>
              </a:buClr>
              <a:buSzPct val="100000"/>
              <a:buFont typeface=".AppleSDGothicNeoI-Regular" charset="-127"/>
              <a:buChar char="◼︎"/>
            </a:pPr>
            <a:r>
              <a:rPr lang="en-US" sz="2000" dirty="0">
                <a:latin typeface="Gill Sans" charset="0"/>
              </a:rPr>
              <a:t>Focused goal-setting</a:t>
            </a:r>
          </a:p>
          <a:p>
            <a:pPr marL="342900" indent="-342900">
              <a:spcAft>
                <a:spcPts val="1200"/>
              </a:spcAft>
              <a:buClr>
                <a:srgbClr val="FA9D21"/>
              </a:buClr>
              <a:buSzPct val="100000"/>
              <a:buFont typeface=".AppleSDGothicNeoI-Regular" charset="-127"/>
              <a:buChar char="◼︎"/>
            </a:pPr>
            <a:r>
              <a:rPr lang="en-US" sz="2000" dirty="0">
                <a:latin typeface="Gill Sans" charset="0"/>
              </a:rPr>
              <a:t>Common goal/purpose</a:t>
            </a:r>
            <a:endParaRPr lang="en-US" sz="2000" dirty="0">
              <a:effectLst/>
              <a:latin typeface="Gill Sans" charset="0"/>
            </a:endParaRPr>
          </a:p>
        </p:txBody>
      </p:sp>
      <p:sp>
        <p:nvSpPr>
          <p:cNvPr id="9" name="P3"/>
          <p:cNvSpPr/>
          <p:nvPr/>
        </p:nvSpPr>
        <p:spPr>
          <a:xfrm>
            <a:off x="7719448" y="2060526"/>
            <a:ext cx="3539106" cy="2708434"/>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latin typeface="Gill Sans" charset="0"/>
              </a:rPr>
              <a:t>Complementary skill </a:t>
            </a:r>
            <a:br>
              <a:rPr lang="en-US" sz="2000" dirty="0">
                <a:latin typeface="Gill Sans" charset="0"/>
              </a:rPr>
            </a:br>
            <a:r>
              <a:rPr lang="en-US" sz="2000" dirty="0">
                <a:latin typeface="Gill Sans" charset="0"/>
              </a:rPr>
              <a:t>sets and networks</a:t>
            </a:r>
          </a:p>
          <a:p>
            <a:pPr marL="342900" indent="-342900">
              <a:spcAft>
                <a:spcPts val="1200"/>
              </a:spcAft>
              <a:buClr>
                <a:srgbClr val="FA9D21"/>
              </a:buClr>
              <a:buSzPct val="100000"/>
              <a:buFont typeface=".AppleSDGothicNeoI-Regular" charset="-127"/>
              <a:buChar char="◼︎"/>
            </a:pPr>
            <a:r>
              <a:rPr lang="en-US" sz="2000" dirty="0">
                <a:latin typeface="Gill Sans" charset="0"/>
              </a:rPr>
              <a:t>Mutual respect </a:t>
            </a:r>
          </a:p>
          <a:p>
            <a:pPr marL="342900" indent="-342900">
              <a:spcAft>
                <a:spcPts val="1200"/>
              </a:spcAft>
              <a:buClr>
                <a:srgbClr val="FA9D21"/>
              </a:buClr>
              <a:buSzPct val="100000"/>
              <a:buFont typeface=".AppleSDGothicNeoI-Regular" charset="-127"/>
              <a:buChar char="◼︎"/>
            </a:pPr>
            <a:r>
              <a:rPr lang="en-US" sz="2000" dirty="0">
                <a:latin typeface="Gill Sans" charset="0"/>
              </a:rPr>
              <a:t>Money, resources  </a:t>
            </a:r>
          </a:p>
          <a:p>
            <a:pPr marL="342900" indent="-342900">
              <a:spcAft>
                <a:spcPts val="1200"/>
              </a:spcAft>
              <a:buClr>
                <a:srgbClr val="FA9D21"/>
              </a:buClr>
              <a:buSzPct val="100000"/>
              <a:buFont typeface=".AppleSDGothicNeoI-Regular" charset="-127"/>
              <a:buChar char="◼︎"/>
            </a:pPr>
            <a:r>
              <a:rPr lang="en-US" sz="2000" dirty="0">
                <a:latin typeface="Gill Sans" charset="0"/>
              </a:rPr>
              <a:t>Demonstration of </a:t>
            </a:r>
            <a:br>
              <a:rPr lang="en-US" sz="2000" dirty="0">
                <a:latin typeface="Gill Sans" charset="0"/>
              </a:rPr>
            </a:br>
            <a:r>
              <a:rPr lang="en-US" sz="2000" dirty="0">
                <a:latin typeface="Gill Sans" charset="0"/>
              </a:rPr>
              <a:t>performance </a:t>
            </a:r>
            <a:r>
              <a:rPr lang="mr-IN" sz="2000" dirty="0">
                <a:latin typeface="Gill Sans" charset="0"/>
              </a:rPr>
              <a:t>–</a:t>
            </a:r>
            <a:r>
              <a:rPr lang="en-US" sz="2000" dirty="0">
                <a:latin typeface="Gill Sans" charset="0"/>
              </a:rPr>
              <a:t> </a:t>
            </a:r>
            <a:br>
              <a:rPr lang="en-US" sz="2000" dirty="0">
                <a:latin typeface="Gill Sans" charset="0"/>
              </a:rPr>
            </a:br>
            <a:r>
              <a:rPr lang="en-US" sz="2000" dirty="0">
                <a:latin typeface="Gill Sans" charset="0"/>
              </a:rPr>
              <a:t>track record of success</a:t>
            </a:r>
            <a:endParaRPr lang="en-US" sz="2000" dirty="0">
              <a:effectLst/>
              <a:latin typeface="Gill Sans" charset="0"/>
            </a:endParaRPr>
          </a:p>
        </p:txBody>
      </p:sp>
      <p:pic>
        <p:nvPicPr>
          <p:cNvPr id="13" name="Handshake Icon" descr="Handshake icon" title="Part 5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5990" y="431988"/>
            <a:ext cx="1130582" cy="937868"/>
          </a:xfrm>
          <a:prstGeom prst="rect">
            <a:avLst/>
          </a:prstGeom>
        </p:spPr>
      </p:pic>
      <p:sp>
        <p:nvSpPr>
          <p:cNvPr id="11"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1002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Partnerships (4)</a:t>
            </a:r>
          </a:p>
        </p:txBody>
      </p:sp>
      <p:sp>
        <p:nvSpPr>
          <p:cNvPr id="4" name="H1"/>
          <p:cNvSpPr/>
          <p:nvPr/>
        </p:nvSpPr>
        <p:spPr>
          <a:xfrm>
            <a:off x="518064" y="229558"/>
            <a:ext cx="4190763" cy="830997"/>
          </a:xfrm>
          <a:prstGeom prst="rect">
            <a:avLst/>
          </a:prstGeom>
        </p:spPr>
        <p:txBody>
          <a:bodyPr wrap="none">
            <a:spAutoFit/>
          </a:bodyPr>
          <a:lstStyle/>
          <a:p>
            <a:r>
              <a:rPr lang="en-US" sz="4800" cap="all" dirty="0">
                <a:solidFill>
                  <a:srgbClr val="7294CB"/>
                </a:solidFill>
                <a:latin typeface="Gill Sans" charset="0"/>
              </a:rPr>
              <a:t>Partnerships</a:t>
            </a:r>
            <a:endParaRPr lang="en-US" sz="4800" cap="all" dirty="0">
              <a:solidFill>
                <a:srgbClr val="7294CB"/>
              </a:solidFill>
              <a:effectLst/>
              <a:latin typeface="Gill Sans" charset="0"/>
            </a:endParaRPr>
          </a:p>
        </p:txBody>
      </p:sp>
      <p:sp>
        <p:nvSpPr>
          <p:cNvPr id="6" name="H2"/>
          <p:cNvSpPr/>
          <p:nvPr/>
        </p:nvSpPr>
        <p:spPr>
          <a:xfrm>
            <a:off x="512569" y="1962584"/>
            <a:ext cx="11089297" cy="830997"/>
          </a:xfrm>
          <a:prstGeom prst="rect">
            <a:avLst/>
          </a:prstGeom>
        </p:spPr>
        <p:txBody>
          <a:bodyPr wrap="square">
            <a:spAutoFit/>
          </a:bodyPr>
          <a:lstStyle/>
          <a:p>
            <a:r>
              <a:rPr lang="en-US" sz="2400" b="1" cap="all" dirty="0">
                <a:solidFill>
                  <a:srgbClr val="B4CB30"/>
                </a:solidFill>
                <a:latin typeface="Gill Sans" charset="0"/>
              </a:rPr>
              <a:t>Types/Forms of </a:t>
            </a:r>
            <a:br>
              <a:rPr lang="en-US" sz="2400" b="1" cap="all" dirty="0">
                <a:solidFill>
                  <a:srgbClr val="B4CB30"/>
                </a:solidFill>
                <a:latin typeface="Gill Sans" charset="0"/>
              </a:rPr>
            </a:br>
            <a:r>
              <a:rPr lang="en-US" sz="2400" b="1" cap="all" dirty="0">
                <a:solidFill>
                  <a:srgbClr val="B4CB30"/>
                </a:solidFill>
                <a:latin typeface="Gill Sans" charset="0"/>
              </a:rPr>
              <a:t>collaboration</a:t>
            </a:r>
          </a:p>
        </p:txBody>
      </p:sp>
      <p:sp>
        <p:nvSpPr>
          <p:cNvPr id="7" name="P"/>
          <p:cNvSpPr/>
          <p:nvPr/>
        </p:nvSpPr>
        <p:spPr>
          <a:xfrm>
            <a:off x="483070" y="2866431"/>
            <a:ext cx="4046067" cy="2246769"/>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latin typeface="Gill Sans" charset="0"/>
              </a:rPr>
              <a:t>Information and data sharing</a:t>
            </a:r>
          </a:p>
          <a:p>
            <a:pPr marL="342900" indent="-342900">
              <a:spcAft>
                <a:spcPts val="1200"/>
              </a:spcAft>
              <a:buClr>
                <a:srgbClr val="FA9D21"/>
              </a:buClr>
              <a:buSzPct val="100000"/>
              <a:buFont typeface=".AppleSDGothicNeoI-Regular" charset="-127"/>
              <a:buChar char="◼︎"/>
            </a:pPr>
            <a:r>
              <a:rPr lang="en-US" sz="2000" dirty="0">
                <a:latin typeface="Gill Sans" charset="0"/>
              </a:rPr>
              <a:t>Developing common messages </a:t>
            </a:r>
          </a:p>
          <a:p>
            <a:pPr marL="342900" indent="-342900">
              <a:spcAft>
                <a:spcPts val="1200"/>
              </a:spcAft>
              <a:buClr>
                <a:srgbClr val="FA9D21"/>
              </a:buClr>
              <a:buSzPct val="100000"/>
              <a:buFont typeface=".AppleSDGothicNeoI-Regular" charset="-127"/>
              <a:buChar char="◼︎"/>
            </a:pPr>
            <a:r>
              <a:rPr lang="en-US" sz="2000" dirty="0">
                <a:latin typeface="Gill Sans" charset="0"/>
              </a:rPr>
              <a:t>Mutual consultation</a:t>
            </a:r>
          </a:p>
          <a:p>
            <a:pPr marL="342900" indent="-342900">
              <a:spcAft>
                <a:spcPts val="1200"/>
              </a:spcAft>
              <a:buClr>
                <a:srgbClr val="FA9D21"/>
              </a:buClr>
              <a:buSzPct val="100000"/>
              <a:buFont typeface=".AppleSDGothicNeoI-Regular" charset="-127"/>
              <a:buChar char="◼︎"/>
            </a:pPr>
            <a:r>
              <a:rPr lang="en-US" sz="2000" dirty="0">
                <a:latin typeface="Gill Sans" charset="0"/>
              </a:rPr>
              <a:t>Joint planning and strategizing</a:t>
            </a:r>
          </a:p>
          <a:p>
            <a:pPr marL="342900" indent="-342900">
              <a:spcAft>
                <a:spcPts val="1200"/>
              </a:spcAft>
              <a:buClr>
                <a:srgbClr val="FA9D21"/>
              </a:buClr>
              <a:buSzPct val="100000"/>
              <a:buFont typeface=".AppleSDGothicNeoI-Regular" charset="-127"/>
              <a:buChar char="◼︎"/>
            </a:pPr>
            <a:r>
              <a:rPr lang="en-US" sz="2000" dirty="0">
                <a:latin typeface="Gill Sans" charset="0"/>
              </a:rPr>
              <a:t>Coalitions and alliances</a:t>
            </a:r>
            <a:endParaRPr lang="en-US" sz="2000" dirty="0">
              <a:effectLst/>
              <a:latin typeface="Gill Sans" charset="0"/>
            </a:endParaRPr>
          </a:p>
        </p:txBody>
      </p:sp>
      <p:pic>
        <p:nvPicPr>
          <p:cNvPr id="13" name="Handshake Icon" descr="Handshake icon" title="Part 5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5990" y="431988"/>
            <a:ext cx="1130582" cy="937868"/>
          </a:xfrm>
          <a:prstGeom prst="rect">
            <a:avLst/>
          </a:prstGeom>
        </p:spPr>
      </p:pic>
      <p:pic>
        <p:nvPicPr>
          <p:cNvPr id="8" name="Picture 7" descr="A white bird sits on an elephant’s back in a body of water Malawi." title="Partne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1288" y="1642872"/>
            <a:ext cx="7220712" cy="5215128"/>
          </a:xfrm>
          <a:prstGeom prst="rect">
            <a:avLst/>
          </a:prstGeom>
        </p:spPr>
      </p:pic>
      <p:sp>
        <p:nvSpPr>
          <p:cNvPr id="9" name="credit"/>
          <p:cNvSpPr/>
          <p:nvPr/>
        </p:nvSpPr>
        <p:spPr>
          <a:xfrm rot="16200000">
            <a:off x="4182578" y="5435627"/>
            <a:ext cx="1285032" cy="292388"/>
          </a:xfrm>
          <a:prstGeom prst="rect">
            <a:avLst/>
          </a:prstGeom>
        </p:spPr>
        <p:txBody>
          <a:bodyPr wrap="none">
            <a:spAutoFit/>
          </a:bodyPr>
          <a:lstStyle/>
          <a:p>
            <a:r>
              <a:rPr lang="en-US" sz="1300" cap="all" spc="50" dirty="0">
                <a:solidFill>
                  <a:schemeClr val="tx1">
                    <a:lumMod val="75000"/>
                    <a:lumOff val="25000"/>
                  </a:schemeClr>
                </a:solidFill>
                <a:latin typeface="Gill Sans Light" charset="0"/>
              </a:rPr>
              <a:t>© Rod Mast</a:t>
            </a:r>
            <a:r>
              <a:rPr lang="en-US" sz="1300" cap="all" spc="50" dirty="0">
                <a:solidFill>
                  <a:schemeClr val="tx1">
                    <a:lumMod val="75000"/>
                    <a:lumOff val="25000"/>
                  </a:schemeClr>
                </a:solidFill>
                <a:effectLst/>
                <a:latin typeface="Gill Sans Light" charset="0"/>
              </a:rPr>
              <a:t> </a:t>
            </a:r>
          </a:p>
        </p:txBody>
      </p:sp>
      <p:sp>
        <p:nvSpPr>
          <p:cNvPr id="11"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3992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lstStyle/>
          <a:p>
            <a:r>
              <a:rPr lang="en-US" dirty="0"/>
              <a:t>Types of Collaboration (1)</a:t>
            </a:r>
          </a:p>
        </p:txBody>
      </p:sp>
      <p:sp>
        <p:nvSpPr>
          <p:cNvPr id="6" name="H1"/>
          <p:cNvSpPr/>
          <p:nvPr/>
        </p:nvSpPr>
        <p:spPr>
          <a:xfrm>
            <a:off x="503776" y="229558"/>
            <a:ext cx="8013091" cy="830997"/>
          </a:xfrm>
          <a:prstGeom prst="rect">
            <a:avLst/>
          </a:prstGeom>
        </p:spPr>
        <p:txBody>
          <a:bodyPr wrap="none">
            <a:spAutoFit/>
          </a:bodyPr>
          <a:lstStyle/>
          <a:p>
            <a:r>
              <a:rPr lang="en-US" sz="4800" cap="all" dirty="0">
                <a:solidFill>
                  <a:srgbClr val="7294CB"/>
                </a:solidFill>
                <a:latin typeface="Gill Sans" charset="0"/>
              </a:rPr>
              <a:t>Types of collaboration</a:t>
            </a:r>
            <a:endParaRPr lang="en-US" sz="4800" cap="all" dirty="0">
              <a:solidFill>
                <a:srgbClr val="7294CB"/>
              </a:solidFill>
              <a:effectLst/>
              <a:latin typeface="Gill Sans" charset="0"/>
            </a:endParaRPr>
          </a:p>
        </p:txBody>
      </p:sp>
      <p:sp>
        <p:nvSpPr>
          <p:cNvPr id="8" name="H2"/>
          <p:cNvSpPr/>
          <p:nvPr/>
        </p:nvSpPr>
        <p:spPr>
          <a:xfrm>
            <a:off x="512569" y="1686656"/>
            <a:ext cx="6616894" cy="830997"/>
          </a:xfrm>
          <a:prstGeom prst="rect">
            <a:avLst/>
          </a:prstGeom>
        </p:spPr>
        <p:txBody>
          <a:bodyPr wrap="square">
            <a:spAutoFit/>
          </a:bodyPr>
          <a:lstStyle/>
          <a:p>
            <a:r>
              <a:rPr lang="en-US" sz="2400" b="1" cap="all" dirty="0">
                <a:solidFill>
                  <a:srgbClr val="B4CB30"/>
                </a:solidFill>
                <a:latin typeface="Gill Sans" charset="0"/>
              </a:rPr>
              <a:t>Information and </a:t>
            </a:r>
            <a:br>
              <a:rPr lang="en-US" sz="2400" b="1" cap="all" dirty="0">
                <a:solidFill>
                  <a:srgbClr val="B4CB30"/>
                </a:solidFill>
                <a:latin typeface="Gill Sans" charset="0"/>
              </a:rPr>
            </a:br>
            <a:r>
              <a:rPr lang="en-US" sz="2400" b="1" cap="all" dirty="0">
                <a:solidFill>
                  <a:srgbClr val="B4CB30"/>
                </a:solidFill>
                <a:latin typeface="Gill Sans" charset="0"/>
              </a:rPr>
              <a:t>data sharing</a:t>
            </a:r>
          </a:p>
        </p:txBody>
      </p:sp>
      <p:sp>
        <p:nvSpPr>
          <p:cNvPr id="9" name="H3"/>
          <p:cNvSpPr/>
          <p:nvPr/>
        </p:nvSpPr>
        <p:spPr>
          <a:xfrm>
            <a:off x="487069" y="2553866"/>
            <a:ext cx="5413670" cy="3144451"/>
          </a:xfrm>
          <a:prstGeom prst="rect">
            <a:avLst/>
          </a:prstGeom>
        </p:spPr>
        <p:txBody>
          <a:bodyPr wrap="square">
            <a:spAutoFit/>
          </a:bodyPr>
          <a:lstStyle/>
          <a:p>
            <a:pPr>
              <a:lnSpc>
                <a:spcPts val="3440"/>
              </a:lnSpc>
            </a:pPr>
            <a:r>
              <a:rPr lang="en-US" sz="3200" i="1" dirty="0">
                <a:solidFill>
                  <a:srgbClr val="F89C20"/>
                </a:solidFill>
                <a:latin typeface="Gill Sans" charset="0"/>
              </a:rPr>
              <a:t>Individuals and organizations agree to freely share information and data based on their contacts and what they learn in their work. There is no joint decision-making or requirement to use the information in a certain way.</a:t>
            </a:r>
            <a:endParaRPr lang="en-US" sz="3200" dirty="0">
              <a:solidFill>
                <a:srgbClr val="F89C20"/>
              </a:solidFill>
              <a:effectLst/>
              <a:latin typeface="Gill Sans" charset="0"/>
            </a:endParaRPr>
          </a:p>
        </p:txBody>
      </p:sp>
      <p:pic>
        <p:nvPicPr>
          <p:cNvPr id="14" name="Handshake Icon" descr="Handshake icon" title="Part 5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5990" y="431988"/>
            <a:ext cx="1130582" cy="937868"/>
          </a:xfrm>
          <a:prstGeom prst="rect">
            <a:avLst/>
          </a:prstGeom>
        </p:spPr>
      </p:pic>
      <p:pic>
        <p:nvPicPr>
          <p:cNvPr id="10" name="Picture 9" descr="Three woman test water and enter the data into a smartphone." title="Technology Too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0579" y="1507320"/>
            <a:ext cx="5281421" cy="5362466"/>
          </a:xfrm>
          <a:prstGeom prst="rect">
            <a:avLst/>
          </a:prstGeom>
        </p:spPr>
      </p:pic>
      <p:sp>
        <p:nvSpPr>
          <p:cNvPr id="11" name="credit"/>
          <p:cNvSpPr/>
          <p:nvPr/>
        </p:nvSpPr>
        <p:spPr>
          <a:xfrm rot="16200000">
            <a:off x="4325334" y="3653376"/>
            <a:ext cx="4864922" cy="276999"/>
          </a:xfrm>
          <a:prstGeom prst="rect">
            <a:avLst/>
          </a:prstGeom>
        </p:spPr>
        <p:txBody>
          <a:bodyPr wrap="none">
            <a:spAutoFit/>
          </a:bodyPr>
          <a:lstStyle/>
          <a:p>
            <a:r>
              <a:rPr lang="en-US" sz="1200" cap="all" spc="50" dirty="0">
                <a:solidFill>
                  <a:schemeClr val="tx1">
                    <a:lumMod val="75000"/>
                    <a:lumOff val="25000"/>
                  </a:schemeClr>
                </a:solidFill>
                <a:latin typeface="Gill Sans Light" charset="0"/>
              </a:rPr>
              <a:t>© Conservation International/Photo by Patrick </a:t>
            </a:r>
            <a:r>
              <a:rPr lang="en-US" sz="1200" cap="all" spc="50" dirty="0" err="1">
                <a:solidFill>
                  <a:schemeClr val="tx1">
                    <a:lumMod val="75000"/>
                    <a:lumOff val="25000"/>
                  </a:schemeClr>
                </a:solidFill>
                <a:latin typeface="Gill Sans Light" charset="0"/>
              </a:rPr>
              <a:t>Nease</a:t>
            </a:r>
            <a:r>
              <a:rPr lang="en-US" sz="1200" cap="all" spc="50" dirty="0">
                <a:solidFill>
                  <a:schemeClr val="tx1">
                    <a:lumMod val="75000"/>
                    <a:lumOff val="25000"/>
                  </a:schemeClr>
                </a:solidFill>
                <a:effectLst/>
                <a:latin typeface="Gill Sans Light" charset="0"/>
              </a:rPr>
              <a:t> </a:t>
            </a:r>
          </a:p>
        </p:txBody>
      </p:sp>
      <p:sp>
        <p:nvSpPr>
          <p:cNvPr id="12" name="Decorative Orange Rectangle" descr="orange rectangle" title="Decorative artifact"/>
          <p:cNvSpPr/>
          <p:nvPr/>
        </p:nvSpPr>
        <p:spPr>
          <a:xfrm>
            <a:off x="0" y="623932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7584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hidden="1"/>
          <p:cNvSpPr>
            <a:spLocks noGrp="1"/>
          </p:cNvSpPr>
          <p:nvPr>
            <p:ph type="title"/>
          </p:nvPr>
        </p:nvSpPr>
        <p:spPr/>
        <p:txBody>
          <a:bodyPr/>
          <a:lstStyle/>
          <a:p>
            <a:r>
              <a:rPr lang="en-US" dirty="0"/>
              <a:t>Types of Collaboration (2)</a:t>
            </a:r>
          </a:p>
        </p:txBody>
      </p:sp>
      <p:sp>
        <p:nvSpPr>
          <p:cNvPr id="4" name="H1"/>
          <p:cNvSpPr/>
          <p:nvPr/>
        </p:nvSpPr>
        <p:spPr>
          <a:xfrm>
            <a:off x="503776" y="229558"/>
            <a:ext cx="8013091" cy="830997"/>
          </a:xfrm>
          <a:prstGeom prst="rect">
            <a:avLst/>
          </a:prstGeom>
        </p:spPr>
        <p:txBody>
          <a:bodyPr wrap="none">
            <a:spAutoFit/>
          </a:bodyPr>
          <a:lstStyle/>
          <a:p>
            <a:r>
              <a:rPr lang="en-US" sz="4800" cap="all" dirty="0">
                <a:solidFill>
                  <a:srgbClr val="7294CB"/>
                </a:solidFill>
                <a:latin typeface="Gill Sans" charset="0"/>
              </a:rPr>
              <a:t>Types of collaboration</a:t>
            </a:r>
            <a:endParaRPr lang="en-US" sz="4800" cap="all" dirty="0">
              <a:solidFill>
                <a:srgbClr val="7294CB"/>
              </a:solidFill>
              <a:effectLst/>
              <a:latin typeface="Gill Sans" charset="0"/>
            </a:endParaRPr>
          </a:p>
        </p:txBody>
      </p:sp>
      <p:sp>
        <p:nvSpPr>
          <p:cNvPr id="6" name="H2"/>
          <p:cNvSpPr/>
          <p:nvPr/>
        </p:nvSpPr>
        <p:spPr>
          <a:xfrm>
            <a:off x="512569" y="1686656"/>
            <a:ext cx="6616894" cy="461665"/>
          </a:xfrm>
          <a:prstGeom prst="rect">
            <a:avLst/>
          </a:prstGeom>
        </p:spPr>
        <p:txBody>
          <a:bodyPr wrap="square">
            <a:spAutoFit/>
          </a:bodyPr>
          <a:lstStyle/>
          <a:p>
            <a:r>
              <a:rPr lang="en-US" sz="2400" b="1" cap="all" dirty="0">
                <a:solidFill>
                  <a:srgbClr val="B4CB30"/>
                </a:solidFill>
                <a:latin typeface="Gill Sans" charset="0"/>
              </a:rPr>
              <a:t>Developing common messages </a:t>
            </a:r>
          </a:p>
        </p:txBody>
      </p:sp>
      <p:sp>
        <p:nvSpPr>
          <p:cNvPr id="7" name="H3"/>
          <p:cNvSpPr/>
          <p:nvPr/>
        </p:nvSpPr>
        <p:spPr>
          <a:xfrm>
            <a:off x="487068" y="2200690"/>
            <a:ext cx="6213769" cy="3144451"/>
          </a:xfrm>
          <a:prstGeom prst="rect">
            <a:avLst/>
          </a:prstGeom>
        </p:spPr>
        <p:txBody>
          <a:bodyPr wrap="square">
            <a:spAutoFit/>
          </a:bodyPr>
          <a:lstStyle/>
          <a:p>
            <a:pPr>
              <a:lnSpc>
                <a:spcPts val="3440"/>
              </a:lnSpc>
            </a:pPr>
            <a:r>
              <a:rPr lang="en-US" sz="3200" i="1" dirty="0">
                <a:solidFill>
                  <a:srgbClr val="F89C20"/>
                </a:solidFill>
                <a:latin typeface="Gill Sans" charset="0"/>
              </a:rPr>
              <a:t>Partners agree to share information and then analyze it together to identify trends and develop shared messages. Each organization will use these messages as they see fit within their own advocacy and not necessarily in coordination with each other. </a:t>
            </a:r>
            <a:endParaRPr lang="en-US" sz="3200" dirty="0">
              <a:solidFill>
                <a:srgbClr val="F89C20"/>
              </a:solidFill>
              <a:effectLst/>
              <a:latin typeface="Gill Sans" charset="0"/>
            </a:endParaRPr>
          </a:p>
        </p:txBody>
      </p:sp>
      <p:pic>
        <p:nvPicPr>
          <p:cNvPr id="13" name="Handshake Icon" descr="Handshake icon" title="Part 5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5990" y="431988"/>
            <a:ext cx="1130582" cy="937868"/>
          </a:xfrm>
          <a:prstGeom prst="rect">
            <a:avLst/>
          </a:prstGeom>
        </p:spPr>
      </p:pic>
      <p:sp>
        <p:nvSpPr>
          <p:cNvPr id="11" name="Decorative Orange Rectangle" descr="orange rectangle" title="Decorative artifact"/>
          <p:cNvSpPr/>
          <p:nvPr/>
        </p:nvSpPr>
        <p:spPr>
          <a:xfrm>
            <a:off x="0" y="623932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hree men look at water sample tests in Tanzania." title="Water test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8832" y="1672368"/>
            <a:ext cx="4773168" cy="4587240"/>
          </a:xfrm>
          <a:prstGeom prst="rect">
            <a:avLst/>
          </a:prstGeom>
        </p:spPr>
      </p:pic>
      <p:sp>
        <p:nvSpPr>
          <p:cNvPr id="9" name="credit"/>
          <p:cNvSpPr/>
          <p:nvPr/>
        </p:nvSpPr>
        <p:spPr>
          <a:xfrm rot="16200000">
            <a:off x="6116138" y="4918233"/>
            <a:ext cx="2316019" cy="292388"/>
          </a:xfrm>
          <a:prstGeom prst="rect">
            <a:avLst/>
          </a:prstGeom>
        </p:spPr>
        <p:txBody>
          <a:bodyPr wrap="none">
            <a:spAutoFit/>
          </a:bodyPr>
          <a:lstStyle/>
          <a:p>
            <a:r>
              <a:rPr lang="en-US" sz="1300" cap="all" spc="50" dirty="0">
                <a:solidFill>
                  <a:schemeClr val="tx1">
                    <a:lumMod val="75000"/>
                    <a:lumOff val="25000"/>
                  </a:schemeClr>
                </a:solidFill>
                <a:effectLst/>
                <a:latin typeface="Gill Sans Light" charset="0"/>
              </a:rPr>
              <a:t>©Benjamin Drummond </a:t>
            </a:r>
          </a:p>
        </p:txBody>
      </p:sp>
      <p:sp>
        <p:nvSpPr>
          <p:cNvPr id="12"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2763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hidden="1"/>
          <p:cNvSpPr>
            <a:spLocks noGrp="1"/>
          </p:cNvSpPr>
          <p:nvPr>
            <p:ph type="title"/>
          </p:nvPr>
        </p:nvSpPr>
        <p:spPr/>
        <p:txBody>
          <a:bodyPr/>
          <a:lstStyle/>
          <a:p>
            <a:r>
              <a:rPr lang="en-US" dirty="0"/>
              <a:t>Types of Collaboration (3)</a:t>
            </a:r>
          </a:p>
        </p:txBody>
      </p:sp>
      <p:sp>
        <p:nvSpPr>
          <p:cNvPr id="4" name="H1"/>
          <p:cNvSpPr/>
          <p:nvPr/>
        </p:nvSpPr>
        <p:spPr>
          <a:xfrm>
            <a:off x="503776" y="229558"/>
            <a:ext cx="8013091" cy="830997"/>
          </a:xfrm>
          <a:prstGeom prst="rect">
            <a:avLst/>
          </a:prstGeom>
        </p:spPr>
        <p:txBody>
          <a:bodyPr wrap="none">
            <a:spAutoFit/>
          </a:bodyPr>
          <a:lstStyle/>
          <a:p>
            <a:r>
              <a:rPr lang="en-US" sz="4800" cap="all" dirty="0">
                <a:solidFill>
                  <a:srgbClr val="7294CB"/>
                </a:solidFill>
                <a:latin typeface="Gill Sans" charset="0"/>
              </a:rPr>
              <a:t>Types of collaboration</a:t>
            </a:r>
            <a:endParaRPr lang="en-US" sz="4800" cap="all" dirty="0">
              <a:solidFill>
                <a:srgbClr val="7294CB"/>
              </a:solidFill>
              <a:effectLst/>
              <a:latin typeface="Gill Sans" charset="0"/>
            </a:endParaRPr>
          </a:p>
        </p:txBody>
      </p:sp>
      <p:sp>
        <p:nvSpPr>
          <p:cNvPr id="6" name="H2"/>
          <p:cNvSpPr/>
          <p:nvPr/>
        </p:nvSpPr>
        <p:spPr>
          <a:xfrm>
            <a:off x="512569" y="1686656"/>
            <a:ext cx="6616894" cy="461665"/>
          </a:xfrm>
          <a:prstGeom prst="rect">
            <a:avLst/>
          </a:prstGeom>
        </p:spPr>
        <p:txBody>
          <a:bodyPr wrap="square">
            <a:spAutoFit/>
          </a:bodyPr>
          <a:lstStyle/>
          <a:p>
            <a:r>
              <a:rPr lang="en-US" sz="2400" b="1" cap="all" dirty="0">
                <a:solidFill>
                  <a:srgbClr val="B4CB30"/>
                </a:solidFill>
                <a:latin typeface="Gill Sans" charset="0"/>
              </a:rPr>
              <a:t>Mutual consultation</a:t>
            </a:r>
          </a:p>
        </p:txBody>
      </p:sp>
      <p:sp>
        <p:nvSpPr>
          <p:cNvPr id="7" name="H3"/>
          <p:cNvSpPr/>
          <p:nvPr/>
        </p:nvSpPr>
        <p:spPr>
          <a:xfrm>
            <a:off x="487069" y="2200690"/>
            <a:ext cx="5185070" cy="2708434"/>
          </a:xfrm>
          <a:prstGeom prst="rect">
            <a:avLst/>
          </a:prstGeom>
        </p:spPr>
        <p:txBody>
          <a:bodyPr wrap="square">
            <a:spAutoFit/>
          </a:bodyPr>
          <a:lstStyle/>
          <a:p>
            <a:pPr>
              <a:lnSpc>
                <a:spcPts val="3440"/>
              </a:lnSpc>
            </a:pPr>
            <a:r>
              <a:rPr lang="en-US" sz="3200" i="1" dirty="0">
                <a:solidFill>
                  <a:srgbClr val="F89C20"/>
                </a:solidFill>
                <a:latin typeface="Gill Sans" charset="0"/>
              </a:rPr>
              <a:t>Partners use one another as a resource to develop their own individual plans to achieve policy advocacy goals. They get ideas from each other but still do separate work.</a:t>
            </a:r>
            <a:endParaRPr lang="en-US" sz="3200" dirty="0">
              <a:solidFill>
                <a:srgbClr val="F89C20"/>
              </a:solidFill>
              <a:effectLst/>
              <a:latin typeface="Gill Sans" charset="0"/>
            </a:endParaRPr>
          </a:p>
        </p:txBody>
      </p:sp>
      <p:pic>
        <p:nvPicPr>
          <p:cNvPr id="13" name="Handshake Icon" descr="Handshake icon" title="Part 5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5990" y="431988"/>
            <a:ext cx="1130582" cy="937868"/>
          </a:xfrm>
          <a:prstGeom prst="rect">
            <a:avLst/>
          </a:prstGeom>
        </p:spPr>
      </p:pic>
      <p:pic>
        <p:nvPicPr>
          <p:cNvPr id="8" name="Picture 7" descr="Two girls doing laundry near Nabogu, Ghana." title="Laundr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3484" y="1686656"/>
            <a:ext cx="6129528" cy="4617720"/>
          </a:xfrm>
          <a:prstGeom prst="rect">
            <a:avLst/>
          </a:prstGeom>
        </p:spPr>
      </p:pic>
      <p:sp>
        <p:nvSpPr>
          <p:cNvPr id="9" name="credit"/>
          <p:cNvSpPr/>
          <p:nvPr/>
        </p:nvSpPr>
        <p:spPr>
          <a:xfrm rot="16200000">
            <a:off x="4769281" y="4918233"/>
            <a:ext cx="2316019" cy="292388"/>
          </a:xfrm>
          <a:prstGeom prst="rect">
            <a:avLst/>
          </a:prstGeom>
        </p:spPr>
        <p:txBody>
          <a:bodyPr wrap="none">
            <a:spAutoFit/>
          </a:bodyPr>
          <a:lstStyle/>
          <a:p>
            <a:r>
              <a:rPr lang="en-US" sz="1300" cap="all" spc="50" dirty="0">
                <a:solidFill>
                  <a:schemeClr val="tx1">
                    <a:lumMod val="75000"/>
                    <a:lumOff val="25000"/>
                  </a:schemeClr>
                </a:solidFill>
                <a:effectLst/>
                <a:latin typeface="Gill Sans Light" charset="0"/>
              </a:rPr>
              <a:t>©Benjamin Drummond </a:t>
            </a:r>
          </a:p>
        </p:txBody>
      </p:sp>
      <p:sp>
        <p:nvSpPr>
          <p:cNvPr id="11" name="Decorative Orange Rectangle" descr="orange rectangle" title="Decorative artifact"/>
          <p:cNvSpPr/>
          <p:nvPr/>
        </p:nvSpPr>
        <p:spPr>
          <a:xfrm>
            <a:off x="0" y="623932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93299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title"/>
          </p:nvPr>
        </p:nvSpPr>
        <p:spPr/>
        <p:txBody>
          <a:bodyPr/>
          <a:lstStyle/>
          <a:p>
            <a:r>
              <a:rPr lang="en-US" dirty="0"/>
              <a:t>Types of Collaboration (4)</a:t>
            </a:r>
          </a:p>
        </p:txBody>
      </p:sp>
      <p:sp>
        <p:nvSpPr>
          <p:cNvPr id="4" name="H1"/>
          <p:cNvSpPr/>
          <p:nvPr/>
        </p:nvSpPr>
        <p:spPr>
          <a:xfrm>
            <a:off x="503776" y="229558"/>
            <a:ext cx="8013091" cy="830997"/>
          </a:xfrm>
          <a:prstGeom prst="rect">
            <a:avLst/>
          </a:prstGeom>
        </p:spPr>
        <p:txBody>
          <a:bodyPr wrap="none">
            <a:spAutoFit/>
          </a:bodyPr>
          <a:lstStyle/>
          <a:p>
            <a:r>
              <a:rPr lang="en-US" sz="4800" cap="all" dirty="0">
                <a:solidFill>
                  <a:srgbClr val="7294CB"/>
                </a:solidFill>
                <a:latin typeface="Gill Sans" charset="0"/>
              </a:rPr>
              <a:t>Types of collaboration</a:t>
            </a:r>
            <a:endParaRPr lang="en-US" sz="4800" cap="all" dirty="0">
              <a:solidFill>
                <a:srgbClr val="7294CB"/>
              </a:solidFill>
              <a:effectLst/>
              <a:latin typeface="Gill Sans" charset="0"/>
            </a:endParaRPr>
          </a:p>
        </p:txBody>
      </p:sp>
      <p:sp>
        <p:nvSpPr>
          <p:cNvPr id="6" name="H2"/>
          <p:cNvSpPr/>
          <p:nvPr/>
        </p:nvSpPr>
        <p:spPr>
          <a:xfrm>
            <a:off x="512569" y="1686656"/>
            <a:ext cx="6616894" cy="830997"/>
          </a:xfrm>
          <a:prstGeom prst="rect">
            <a:avLst/>
          </a:prstGeom>
        </p:spPr>
        <p:txBody>
          <a:bodyPr wrap="square">
            <a:spAutoFit/>
          </a:bodyPr>
          <a:lstStyle/>
          <a:p>
            <a:r>
              <a:rPr lang="en-US" sz="2400" b="1" cap="all" dirty="0">
                <a:solidFill>
                  <a:srgbClr val="B4CB30"/>
                </a:solidFill>
                <a:latin typeface="Gill Sans" charset="0"/>
              </a:rPr>
              <a:t>Joint planning and </a:t>
            </a:r>
            <a:br>
              <a:rPr lang="en-US" sz="2400" b="1" cap="all" dirty="0">
                <a:solidFill>
                  <a:srgbClr val="B4CB30"/>
                </a:solidFill>
                <a:latin typeface="Gill Sans" charset="0"/>
              </a:rPr>
            </a:br>
            <a:r>
              <a:rPr lang="en-US" sz="2400" b="1" cap="all" dirty="0">
                <a:solidFill>
                  <a:srgbClr val="B4CB30"/>
                </a:solidFill>
                <a:latin typeface="Gill Sans" charset="0"/>
              </a:rPr>
              <a:t>strategizing</a:t>
            </a:r>
          </a:p>
        </p:txBody>
      </p:sp>
      <p:sp>
        <p:nvSpPr>
          <p:cNvPr id="7" name="H3"/>
          <p:cNvSpPr/>
          <p:nvPr/>
        </p:nvSpPr>
        <p:spPr>
          <a:xfrm>
            <a:off x="487069" y="2531941"/>
            <a:ext cx="5185070" cy="3144451"/>
          </a:xfrm>
          <a:prstGeom prst="rect">
            <a:avLst/>
          </a:prstGeom>
        </p:spPr>
        <p:txBody>
          <a:bodyPr wrap="square">
            <a:spAutoFit/>
          </a:bodyPr>
          <a:lstStyle/>
          <a:p>
            <a:pPr>
              <a:lnSpc>
                <a:spcPts val="3440"/>
              </a:lnSpc>
            </a:pPr>
            <a:r>
              <a:rPr lang="en-US" sz="3200" i="1" dirty="0">
                <a:solidFill>
                  <a:srgbClr val="F89C20"/>
                </a:solidFill>
                <a:latin typeface="Gill Sans" charset="0"/>
              </a:rPr>
              <a:t>Partners identify similar challenges and develop mutually reinforcing plans and strategies to address them. Each partner does its own work but holds the other accountable for agreed-upon actions.</a:t>
            </a:r>
            <a:endParaRPr lang="en-US" sz="3200" dirty="0">
              <a:solidFill>
                <a:srgbClr val="F89C20"/>
              </a:solidFill>
              <a:effectLst/>
              <a:latin typeface="Gill Sans" charset="0"/>
            </a:endParaRPr>
          </a:p>
        </p:txBody>
      </p:sp>
      <p:pic>
        <p:nvPicPr>
          <p:cNvPr id="13" name="Handshake Icon" descr="Handshake icon" title="Part 5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5990" y="431988"/>
            <a:ext cx="1130582" cy="937868"/>
          </a:xfrm>
          <a:prstGeom prst="rect">
            <a:avLst/>
          </a:prstGeom>
        </p:spPr>
      </p:pic>
      <p:pic>
        <p:nvPicPr>
          <p:cNvPr id="9" name="Picture 8" descr="Two women in a row boat in Benin." title="Row boa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7724" y="1500188"/>
            <a:ext cx="5704275" cy="4820142"/>
          </a:xfrm>
          <a:prstGeom prst="rect">
            <a:avLst/>
          </a:prstGeom>
        </p:spPr>
      </p:pic>
      <p:sp>
        <p:nvSpPr>
          <p:cNvPr id="10" name="credit"/>
          <p:cNvSpPr/>
          <p:nvPr/>
        </p:nvSpPr>
        <p:spPr>
          <a:xfrm rot="16200000">
            <a:off x="4951341" y="4691609"/>
            <a:ext cx="2780377" cy="292388"/>
          </a:xfrm>
          <a:prstGeom prst="rect">
            <a:avLst/>
          </a:prstGeom>
        </p:spPr>
        <p:txBody>
          <a:bodyPr wrap="none">
            <a:spAutoFit/>
          </a:bodyPr>
          <a:lstStyle/>
          <a:p>
            <a:r>
              <a:rPr lang="en-US" sz="1300" cap="all" spc="50" dirty="0">
                <a:solidFill>
                  <a:schemeClr val="tx1">
                    <a:lumMod val="75000"/>
                    <a:lumOff val="25000"/>
                  </a:schemeClr>
                </a:solidFill>
                <a:latin typeface="Gill Sans Light" charset="0"/>
              </a:rPr>
              <a:t>© Art Wolfe / </a:t>
            </a:r>
            <a:r>
              <a:rPr lang="en-US" sz="1300" cap="all" spc="50" dirty="0" err="1">
                <a:solidFill>
                  <a:schemeClr val="tx1">
                    <a:lumMod val="75000"/>
                    <a:lumOff val="25000"/>
                  </a:schemeClr>
                </a:solidFill>
                <a:latin typeface="Gill Sans Light" charset="0"/>
              </a:rPr>
              <a:t>artwolfe.com</a:t>
            </a:r>
            <a:r>
              <a:rPr lang="en-US" sz="1300" cap="all" spc="50" dirty="0">
                <a:solidFill>
                  <a:schemeClr val="tx1">
                    <a:lumMod val="75000"/>
                    <a:lumOff val="25000"/>
                  </a:schemeClr>
                </a:solidFill>
                <a:effectLst/>
                <a:latin typeface="Gill Sans Light" charset="0"/>
              </a:rPr>
              <a:t> </a:t>
            </a:r>
          </a:p>
        </p:txBody>
      </p:sp>
      <p:sp>
        <p:nvSpPr>
          <p:cNvPr id="11" name="Decorative Orange Rectangle" descr="orange rectangle" title="Decorative artifact"/>
          <p:cNvSpPr/>
          <p:nvPr/>
        </p:nvSpPr>
        <p:spPr>
          <a:xfrm>
            <a:off x="0" y="623932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ecorative Green Line" descr="green artic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024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title"/>
          </p:nvPr>
        </p:nvSpPr>
        <p:spPr/>
        <p:txBody>
          <a:bodyPr/>
          <a:lstStyle/>
          <a:p>
            <a:r>
              <a:rPr lang="en-US" dirty="0"/>
              <a:t>Types of Collaboration (5)</a:t>
            </a:r>
          </a:p>
        </p:txBody>
      </p:sp>
      <p:sp>
        <p:nvSpPr>
          <p:cNvPr id="4" name="H1"/>
          <p:cNvSpPr/>
          <p:nvPr/>
        </p:nvSpPr>
        <p:spPr>
          <a:xfrm>
            <a:off x="503776" y="229558"/>
            <a:ext cx="8013091" cy="830997"/>
          </a:xfrm>
          <a:prstGeom prst="rect">
            <a:avLst/>
          </a:prstGeom>
        </p:spPr>
        <p:txBody>
          <a:bodyPr wrap="none">
            <a:spAutoFit/>
          </a:bodyPr>
          <a:lstStyle/>
          <a:p>
            <a:r>
              <a:rPr lang="en-US" sz="4800" cap="all" dirty="0">
                <a:solidFill>
                  <a:srgbClr val="7294CB"/>
                </a:solidFill>
                <a:latin typeface="Gill Sans" charset="0"/>
              </a:rPr>
              <a:t>Types of collaboration</a:t>
            </a:r>
            <a:endParaRPr lang="en-US" sz="4800" cap="all" dirty="0">
              <a:solidFill>
                <a:srgbClr val="7294CB"/>
              </a:solidFill>
              <a:effectLst/>
              <a:latin typeface="Gill Sans" charset="0"/>
            </a:endParaRPr>
          </a:p>
        </p:txBody>
      </p:sp>
      <p:sp>
        <p:nvSpPr>
          <p:cNvPr id="6" name="H2"/>
          <p:cNvSpPr/>
          <p:nvPr/>
        </p:nvSpPr>
        <p:spPr>
          <a:xfrm>
            <a:off x="512569" y="1686656"/>
            <a:ext cx="6616894" cy="461665"/>
          </a:xfrm>
          <a:prstGeom prst="rect">
            <a:avLst/>
          </a:prstGeom>
        </p:spPr>
        <p:txBody>
          <a:bodyPr wrap="square">
            <a:spAutoFit/>
          </a:bodyPr>
          <a:lstStyle/>
          <a:p>
            <a:r>
              <a:rPr lang="en-US" sz="2400" b="1" cap="all" dirty="0">
                <a:solidFill>
                  <a:srgbClr val="B4CB30"/>
                </a:solidFill>
                <a:latin typeface="Gill Sans" charset="0"/>
              </a:rPr>
              <a:t>Coalitions and alliances</a:t>
            </a:r>
          </a:p>
        </p:txBody>
      </p:sp>
      <p:sp>
        <p:nvSpPr>
          <p:cNvPr id="7" name="H3"/>
          <p:cNvSpPr/>
          <p:nvPr/>
        </p:nvSpPr>
        <p:spPr>
          <a:xfrm>
            <a:off x="487068" y="2200690"/>
            <a:ext cx="10257131" cy="2708434"/>
          </a:xfrm>
          <a:prstGeom prst="rect">
            <a:avLst/>
          </a:prstGeom>
        </p:spPr>
        <p:txBody>
          <a:bodyPr wrap="square">
            <a:spAutoFit/>
          </a:bodyPr>
          <a:lstStyle/>
          <a:p>
            <a:pPr>
              <a:lnSpc>
                <a:spcPts val="3440"/>
              </a:lnSpc>
            </a:pPr>
            <a:r>
              <a:rPr lang="en-US" sz="3200" i="1" dirty="0">
                <a:solidFill>
                  <a:srgbClr val="F89C20"/>
                </a:solidFill>
                <a:latin typeface="Gill Sans" charset="0"/>
              </a:rPr>
              <a:t>The most formal type of collaboration where individuals </a:t>
            </a:r>
            <a:br>
              <a:rPr lang="en-US" sz="3200" i="1" dirty="0">
                <a:solidFill>
                  <a:srgbClr val="F89C20"/>
                </a:solidFill>
                <a:latin typeface="Gill Sans" charset="0"/>
              </a:rPr>
            </a:br>
            <a:r>
              <a:rPr lang="en-US" sz="3200" i="1" dirty="0">
                <a:solidFill>
                  <a:srgbClr val="F89C20"/>
                </a:solidFill>
                <a:latin typeface="Gill Sans" charset="0"/>
              </a:rPr>
              <a:t>and organizations work together on a shared plan of action. </a:t>
            </a:r>
            <a:br>
              <a:rPr lang="en-US" sz="3200" i="1" dirty="0">
                <a:solidFill>
                  <a:srgbClr val="F89C20"/>
                </a:solidFill>
                <a:latin typeface="Gill Sans" charset="0"/>
              </a:rPr>
            </a:br>
            <a:r>
              <a:rPr lang="en-US" sz="3200" i="1" dirty="0">
                <a:solidFill>
                  <a:srgbClr val="F89C20"/>
                </a:solidFill>
                <a:latin typeface="Gill Sans" charset="0"/>
              </a:rPr>
              <a:t>They are committed to supporting the plan and each other. </a:t>
            </a:r>
            <a:br>
              <a:rPr lang="en-US" sz="3200" i="1" dirty="0">
                <a:solidFill>
                  <a:srgbClr val="F89C20"/>
                </a:solidFill>
                <a:latin typeface="Gill Sans" charset="0"/>
              </a:rPr>
            </a:br>
            <a:r>
              <a:rPr lang="en-US" sz="3200" i="1" dirty="0">
                <a:solidFill>
                  <a:srgbClr val="F89C20"/>
                </a:solidFill>
                <a:latin typeface="Gill Sans" charset="0"/>
              </a:rPr>
              <a:t>Some coalitions are temporary, and the partners disband after they reach their common goal. Other coalitions are like a long-term alliance, with a permanent structure and organization.</a:t>
            </a:r>
            <a:endParaRPr lang="en-US" sz="3200" dirty="0">
              <a:solidFill>
                <a:srgbClr val="F89C20"/>
              </a:solidFill>
              <a:effectLst/>
              <a:latin typeface="Gill Sans" charset="0"/>
            </a:endParaRPr>
          </a:p>
        </p:txBody>
      </p:sp>
      <p:pic>
        <p:nvPicPr>
          <p:cNvPr id="11" name="Handshake Icon" descr="Handshake icon" title="Part 5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5990" y="431988"/>
            <a:ext cx="1130582" cy="937868"/>
          </a:xfrm>
          <a:prstGeom prst="rect">
            <a:avLst/>
          </a:prstGeom>
        </p:spPr>
      </p:pic>
      <p:sp>
        <p:nvSpPr>
          <p:cNvPr id="9" name="Decorative Orange Rectangle" descr="orange rectangle" title="Decorative artifact"/>
          <p:cNvSpPr/>
          <p:nvPr/>
        </p:nvSpPr>
        <p:spPr>
          <a:xfrm>
            <a:off x="0" y="623932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47530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hidden="1"/>
          <p:cNvSpPr>
            <a:spLocks noGrp="1"/>
          </p:cNvSpPr>
          <p:nvPr>
            <p:ph type="title"/>
          </p:nvPr>
        </p:nvSpPr>
        <p:spPr/>
        <p:txBody>
          <a:bodyPr/>
          <a:lstStyle/>
          <a:p>
            <a:r>
              <a:rPr lang="en-US" dirty="0"/>
              <a:t>Activities and Approaches (1)</a:t>
            </a:r>
          </a:p>
        </p:txBody>
      </p:sp>
      <p:sp>
        <p:nvSpPr>
          <p:cNvPr id="3" name="H1"/>
          <p:cNvSpPr/>
          <p:nvPr/>
        </p:nvSpPr>
        <p:spPr>
          <a:xfrm>
            <a:off x="503776" y="229558"/>
            <a:ext cx="8462701" cy="830997"/>
          </a:xfrm>
          <a:prstGeom prst="rect">
            <a:avLst/>
          </a:prstGeom>
        </p:spPr>
        <p:txBody>
          <a:bodyPr wrap="none">
            <a:spAutoFit/>
          </a:bodyPr>
          <a:lstStyle/>
          <a:p>
            <a:r>
              <a:rPr lang="en-US" sz="4800" cap="all" dirty="0">
                <a:solidFill>
                  <a:srgbClr val="7294CB"/>
                </a:solidFill>
                <a:latin typeface="Gill Sans" charset="0"/>
              </a:rPr>
              <a:t>Activities and Approaches</a:t>
            </a:r>
            <a:endParaRPr lang="en-US" sz="4800" cap="all" dirty="0">
              <a:solidFill>
                <a:srgbClr val="7294CB"/>
              </a:solidFill>
              <a:effectLst/>
              <a:latin typeface="Gill Sans" charset="0"/>
            </a:endParaRPr>
          </a:p>
        </p:txBody>
      </p:sp>
      <p:sp>
        <p:nvSpPr>
          <p:cNvPr id="5" name="H2"/>
          <p:cNvSpPr/>
          <p:nvPr/>
        </p:nvSpPr>
        <p:spPr>
          <a:xfrm>
            <a:off x="512569" y="1862568"/>
            <a:ext cx="11089297" cy="830997"/>
          </a:xfrm>
          <a:prstGeom prst="rect">
            <a:avLst/>
          </a:prstGeom>
        </p:spPr>
        <p:txBody>
          <a:bodyPr wrap="square">
            <a:spAutoFit/>
          </a:bodyPr>
          <a:lstStyle/>
          <a:p>
            <a:r>
              <a:rPr lang="en-US" sz="2400" b="1" cap="all" dirty="0">
                <a:solidFill>
                  <a:srgbClr val="B4CB30"/>
                </a:solidFill>
                <a:latin typeface="Gill Sans" charset="0"/>
              </a:rPr>
              <a:t>Activity </a:t>
            </a:r>
            <a:br>
              <a:rPr lang="en-US" sz="2400" b="1" cap="all" dirty="0">
                <a:solidFill>
                  <a:srgbClr val="B4CB30"/>
                </a:solidFill>
                <a:latin typeface="Gill Sans" charset="0"/>
              </a:rPr>
            </a:br>
            <a:r>
              <a:rPr lang="en-US" sz="2400" b="1" cap="all" dirty="0">
                <a:solidFill>
                  <a:srgbClr val="B4CB30"/>
                </a:solidFill>
                <a:latin typeface="Gill Sans" charset="0"/>
              </a:rPr>
              <a:t>categories</a:t>
            </a:r>
          </a:p>
        </p:txBody>
      </p:sp>
      <p:sp>
        <p:nvSpPr>
          <p:cNvPr id="6" name="P"/>
          <p:cNvSpPr/>
          <p:nvPr/>
        </p:nvSpPr>
        <p:spPr>
          <a:xfrm>
            <a:off x="483070" y="2766415"/>
            <a:ext cx="4046067" cy="2092881"/>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latin typeface="Gill Sans" charset="0"/>
              </a:rPr>
              <a:t>Events and meetings</a:t>
            </a:r>
          </a:p>
          <a:p>
            <a:pPr marL="342900" indent="-342900">
              <a:spcAft>
                <a:spcPts val="1200"/>
              </a:spcAft>
              <a:buClr>
                <a:srgbClr val="FA9D21"/>
              </a:buClr>
              <a:buSzPct val="100000"/>
              <a:buFont typeface=".AppleSDGothicNeoI-Regular" charset="-127"/>
              <a:buChar char="◼︎"/>
            </a:pPr>
            <a:r>
              <a:rPr lang="en-US" sz="2000" dirty="0">
                <a:latin typeface="Gill Sans" charset="0"/>
              </a:rPr>
              <a:t>Materials and publications</a:t>
            </a:r>
          </a:p>
          <a:p>
            <a:pPr marL="342900" indent="-342900">
              <a:spcAft>
                <a:spcPts val="1200"/>
              </a:spcAft>
              <a:buClr>
                <a:srgbClr val="FA9D21"/>
              </a:buClr>
              <a:buSzPct val="100000"/>
              <a:buFont typeface=".AppleSDGothicNeoI-Regular" charset="-127"/>
              <a:buChar char="◼︎"/>
            </a:pPr>
            <a:r>
              <a:rPr lang="en-US" sz="2000" dirty="0">
                <a:latin typeface="Gill Sans" charset="0"/>
              </a:rPr>
              <a:t>Generating or collating </a:t>
            </a:r>
            <a:br>
              <a:rPr lang="en-US" sz="2000" dirty="0">
                <a:latin typeface="Gill Sans" charset="0"/>
              </a:rPr>
            </a:br>
            <a:r>
              <a:rPr lang="en-US" sz="2000" dirty="0">
                <a:latin typeface="Gill Sans" charset="0"/>
              </a:rPr>
              <a:t>data and evidence </a:t>
            </a:r>
          </a:p>
          <a:p>
            <a:pPr marL="342900" indent="-342900">
              <a:spcAft>
                <a:spcPts val="1200"/>
              </a:spcAft>
              <a:buClr>
                <a:srgbClr val="FA9D21"/>
              </a:buClr>
              <a:buSzPct val="100000"/>
              <a:buFont typeface=".AppleSDGothicNeoI-Regular" charset="-127"/>
              <a:buChar char="◼︎"/>
            </a:pPr>
            <a:r>
              <a:rPr lang="en-US" sz="2000" dirty="0">
                <a:latin typeface="Gill Sans" charset="0"/>
              </a:rPr>
              <a:t>Media and communications</a:t>
            </a:r>
            <a:endParaRPr lang="en-US" sz="2000" dirty="0">
              <a:effectLst/>
              <a:latin typeface="Gill Sans" charset="0"/>
            </a:endParaRPr>
          </a:p>
        </p:txBody>
      </p:sp>
      <p:pic>
        <p:nvPicPr>
          <p:cNvPr id="13" name="Play Movie Icon" descr="Movie film play icon" title="Part 6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2557" y="454901"/>
            <a:ext cx="1110342" cy="869546"/>
          </a:xfrm>
          <a:prstGeom prst="rect">
            <a:avLst/>
          </a:prstGeom>
        </p:spPr>
      </p:pic>
      <p:pic>
        <p:nvPicPr>
          <p:cNvPr id="7" name="Picture 6" descr="Men sitting in a circle outside at a community engagement meeting in Bahnlah." title="Community Engagement Meeting - Bahnlah&#10;Community Engagement Meeting - Bahnla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092" y="1574266"/>
            <a:ext cx="6559296" cy="4767072"/>
          </a:xfrm>
          <a:prstGeom prst="rect">
            <a:avLst/>
          </a:prstGeom>
        </p:spPr>
      </p:pic>
      <p:sp>
        <p:nvSpPr>
          <p:cNvPr id="8" name="credit"/>
          <p:cNvSpPr/>
          <p:nvPr/>
        </p:nvSpPr>
        <p:spPr>
          <a:xfrm rot="16200000">
            <a:off x="3096775" y="3717987"/>
            <a:ext cx="4725974" cy="276999"/>
          </a:xfrm>
          <a:prstGeom prst="rect">
            <a:avLst/>
          </a:prstGeom>
        </p:spPr>
        <p:txBody>
          <a:bodyPr wrap="none">
            <a:spAutoFit/>
          </a:bodyPr>
          <a:lstStyle/>
          <a:p>
            <a:r>
              <a:rPr lang="en-US" sz="1200" cap="all" spc="50" dirty="0">
                <a:solidFill>
                  <a:schemeClr val="tx1">
                    <a:lumMod val="75000"/>
                    <a:lumOff val="25000"/>
                  </a:schemeClr>
                </a:solidFill>
                <a:latin typeface="Gill Sans Light" charset="0"/>
              </a:rPr>
              <a:t>©Conservation International/photo by Bailey Evans</a:t>
            </a:r>
            <a:r>
              <a:rPr lang="en-US" sz="1200" cap="all" spc="50" dirty="0">
                <a:solidFill>
                  <a:schemeClr val="tx1">
                    <a:lumMod val="75000"/>
                    <a:lumOff val="25000"/>
                  </a:schemeClr>
                </a:solidFill>
                <a:effectLst/>
                <a:latin typeface="Gill Sans Light" charset="0"/>
              </a:rPr>
              <a:t> </a:t>
            </a:r>
          </a:p>
        </p:txBody>
      </p:sp>
      <p:sp>
        <p:nvSpPr>
          <p:cNvPr id="11" name="Decorative Orange Rectangle" descr="orange rectangle" title="Decorative artifact"/>
          <p:cNvSpPr/>
          <p:nvPr/>
        </p:nvSpPr>
        <p:spPr>
          <a:xfrm>
            <a:off x="0" y="623932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551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title"/>
          </p:nvPr>
        </p:nvSpPr>
        <p:spPr/>
        <p:txBody>
          <a:bodyPr/>
          <a:lstStyle/>
          <a:p>
            <a:r>
              <a:rPr lang="en-US" dirty="0"/>
              <a:t>Activities and Approaches (2)</a:t>
            </a:r>
          </a:p>
        </p:txBody>
      </p:sp>
      <p:sp>
        <p:nvSpPr>
          <p:cNvPr id="4" name="H1"/>
          <p:cNvSpPr/>
          <p:nvPr/>
        </p:nvSpPr>
        <p:spPr>
          <a:xfrm>
            <a:off x="503776" y="229558"/>
            <a:ext cx="8462701" cy="830997"/>
          </a:xfrm>
          <a:prstGeom prst="rect">
            <a:avLst/>
          </a:prstGeom>
        </p:spPr>
        <p:txBody>
          <a:bodyPr wrap="none">
            <a:spAutoFit/>
          </a:bodyPr>
          <a:lstStyle/>
          <a:p>
            <a:r>
              <a:rPr lang="en-US" sz="4800" cap="all" dirty="0">
                <a:solidFill>
                  <a:srgbClr val="7294CB"/>
                </a:solidFill>
                <a:latin typeface="Gill Sans" charset="0"/>
              </a:rPr>
              <a:t>Activities and Approaches</a:t>
            </a:r>
            <a:endParaRPr lang="en-US" sz="4800" cap="all" dirty="0">
              <a:solidFill>
                <a:srgbClr val="7294CB"/>
              </a:solidFill>
              <a:effectLst/>
              <a:latin typeface="Gill Sans" charset="0"/>
            </a:endParaRPr>
          </a:p>
        </p:txBody>
      </p:sp>
      <p:sp>
        <p:nvSpPr>
          <p:cNvPr id="6" name="H2"/>
          <p:cNvSpPr/>
          <p:nvPr/>
        </p:nvSpPr>
        <p:spPr>
          <a:xfrm>
            <a:off x="512569" y="1648263"/>
            <a:ext cx="11089297" cy="461665"/>
          </a:xfrm>
          <a:prstGeom prst="rect">
            <a:avLst/>
          </a:prstGeom>
        </p:spPr>
        <p:txBody>
          <a:bodyPr wrap="square">
            <a:spAutoFit/>
          </a:bodyPr>
          <a:lstStyle/>
          <a:p>
            <a:r>
              <a:rPr lang="en-US" sz="2400" b="1" cap="all" dirty="0">
                <a:solidFill>
                  <a:srgbClr val="B4CB30"/>
                </a:solidFill>
                <a:latin typeface="Gill Sans" charset="0"/>
              </a:rPr>
              <a:t>Key questions to consider</a:t>
            </a:r>
          </a:p>
        </p:txBody>
      </p:sp>
      <p:sp>
        <p:nvSpPr>
          <p:cNvPr id="7" name="P"/>
          <p:cNvSpPr/>
          <p:nvPr/>
        </p:nvSpPr>
        <p:spPr>
          <a:xfrm>
            <a:off x="483071" y="2193879"/>
            <a:ext cx="9561042" cy="3016210"/>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latin typeface="Gill Sans" charset="0"/>
              </a:rPr>
              <a:t>Will the activity address our decision-makers’ key interests?  </a:t>
            </a:r>
          </a:p>
          <a:p>
            <a:pPr marL="342900" indent="-342900">
              <a:spcAft>
                <a:spcPts val="1200"/>
              </a:spcAft>
              <a:buClr>
                <a:srgbClr val="FA9D21"/>
              </a:buClr>
              <a:buSzPct val="100000"/>
              <a:buFont typeface=".AppleSDGothicNeoI-Regular" charset="-127"/>
              <a:buChar char="◼︎"/>
            </a:pPr>
            <a:r>
              <a:rPr lang="en-US" sz="2000" dirty="0">
                <a:latin typeface="Gill Sans" charset="0"/>
              </a:rPr>
              <a:t>Will the activities catch the interest of our decision-makers and/or their influencers?</a:t>
            </a:r>
          </a:p>
          <a:p>
            <a:pPr marL="342900" indent="-342900">
              <a:spcAft>
                <a:spcPts val="1200"/>
              </a:spcAft>
              <a:buClr>
                <a:srgbClr val="FA9D21"/>
              </a:buClr>
              <a:buSzPct val="100000"/>
              <a:buFont typeface=".AppleSDGothicNeoI-Regular" charset="-127"/>
              <a:buChar char="◼︎"/>
            </a:pPr>
            <a:r>
              <a:rPr lang="en-US" sz="2000" dirty="0">
                <a:latin typeface="Gill Sans" charset="0"/>
              </a:rPr>
              <a:t>Will the activity lessen the influence of any opposing groups or counter their messages? </a:t>
            </a:r>
          </a:p>
          <a:p>
            <a:pPr marL="342900" indent="-342900">
              <a:spcAft>
                <a:spcPts val="1200"/>
              </a:spcAft>
              <a:buClr>
                <a:srgbClr val="FA9D21"/>
              </a:buClr>
              <a:buSzPct val="100000"/>
              <a:buFont typeface=".AppleSDGothicNeoI-Regular" charset="-127"/>
              <a:buChar char="◼︎"/>
            </a:pPr>
            <a:r>
              <a:rPr lang="en-US" sz="2000" dirty="0">
                <a:latin typeface="Gill Sans" charset="0"/>
              </a:rPr>
              <a:t>Do we have the expertise and resources to carry out the activity? </a:t>
            </a:r>
          </a:p>
          <a:p>
            <a:pPr marL="342900" indent="-342900">
              <a:spcAft>
                <a:spcPts val="1200"/>
              </a:spcAft>
              <a:buClr>
                <a:srgbClr val="FA9D21"/>
              </a:buClr>
              <a:buSzPct val="100000"/>
              <a:buFont typeface=".AppleSDGothicNeoI-Regular" charset="-127"/>
              <a:buChar char="◼︎"/>
            </a:pPr>
            <a:r>
              <a:rPr lang="en-US" sz="2000" dirty="0">
                <a:latin typeface="Gill Sans" charset="0"/>
              </a:rPr>
              <a:t>What upcoming events, significant dates, or government decisions could be opportunities for mobilization and advocacy? (Opportunistic)</a:t>
            </a:r>
          </a:p>
          <a:p>
            <a:pPr marL="342900" indent="-342900">
              <a:spcAft>
                <a:spcPts val="1200"/>
              </a:spcAft>
              <a:buClr>
                <a:srgbClr val="FA9D21"/>
              </a:buClr>
              <a:buSzPct val="100000"/>
              <a:buFont typeface=".AppleSDGothicNeoI-Regular" charset="-127"/>
              <a:buChar char="◼︎"/>
            </a:pPr>
            <a:r>
              <a:rPr lang="en-US" sz="2000" dirty="0">
                <a:latin typeface="Gill Sans" charset="0"/>
              </a:rPr>
              <a:t>Does the activity pose any risk to our organization?</a:t>
            </a:r>
            <a:endParaRPr lang="en-US" sz="2000" dirty="0">
              <a:effectLst/>
              <a:latin typeface="Gill Sans" charset="0"/>
            </a:endParaRPr>
          </a:p>
        </p:txBody>
      </p:sp>
      <p:pic>
        <p:nvPicPr>
          <p:cNvPr id="11" name="Play Movie Icon" descr="Movie film play icon" title="Part 6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2557" y="454901"/>
            <a:ext cx="1110342" cy="869546"/>
          </a:xfrm>
          <a:prstGeom prst="rect">
            <a:avLst/>
          </a:prstGeom>
        </p:spPr>
      </p:pic>
      <p:sp>
        <p:nvSpPr>
          <p:cNvPr id="9" name="Decorative Orange Rectangle" descr="orange rectangle" title="Decorative artifact"/>
          <p:cNvSpPr/>
          <p:nvPr/>
        </p:nvSpPr>
        <p:spPr>
          <a:xfrm>
            <a:off x="0" y="623932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4561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title"/>
          </p:nvPr>
        </p:nvSpPr>
        <p:spPr/>
        <p:txBody>
          <a:bodyPr/>
          <a:lstStyle/>
          <a:p>
            <a:r>
              <a:rPr lang="en-US" dirty="0"/>
              <a:t>Agenda</a:t>
            </a:r>
          </a:p>
        </p:txBody>
      </p:sp>
      <p:sp>
        <p:nvSpPr>
          <p:cNvPr id="9" name="H1"/>
          <p:cNvSpPr/>
          <p:nvPr/>
        </p:nvSpPr>
        <p:spPr>
          <a:xfrm>
            <a:off x="526424" y="246491"/>
            <a:ext cx="2652521" cy="830997"/>
          </a:xfrm>
          <a:prstGeom prst="rect">
            <a:avLst/>
          </a:prstGeom>
        </p:spPr>
        <p:txBody>
          <a:bodyPr wrap="none">
            <a:spAutoFit/>
          </a:bodyPr>
          <a:lstStyle/>
          <a:p>
            <a:r>
              <a:rPr lang="en-US" sz="4800" cap="all" dirty="0">
                <a:solidFill>
                  <a:srgbClr val="7294CB"/>
                </a:solidFill>
                <a:latin typeface="Gill Sans" charset="0"/>
              </a:rPr>
              <a:t>Agenda</a:t>
            </a:r>
            <a:endParaRPr lang="en-US" sz="4800" cap="all" dirty="0">
              <a:solidFill>
                <a:srgbClr val="7294CB"/>
              </a:solidFill>
              <a:effectLst/>
              <a:latin typeface="Gill Sans" charset="0"/>
            </a:endParaRPr>
          </a:p>
        </p:txBody>
      </p:sp>
      <p:sp>
        <p:nvSpPr>
          <p:cNvPr id="11" name="P"/>
          <p:cNvSpPr/>
          <p:nvPr/>
        </p:nvSpPr>
        <p:spPr>
          <a:xfrm>
            <a:off x="467911" y="1586114"/>
            <a:ext cx="6916737" cy="2708434"/>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b="1" dirty="0">
                <a:solidFill>
                  <a:srgbClr val="7094CC"/>
                </a:solidFill>
                <a:latin typeface="Gill Sans" charset="0"/>
              </a:rPr>
              <a:t>DAY1: </a:t>
            </a:r>
            <a:r>
              <a:rPr lang="en-US" sz="2000" dirty="0">
                <a:latin typeface="Gill Sans" charset="0"/>
              </a:rPr>
              <a:t>Introductions, advocacy terminology and elements, advocacy issues, root causes and evidence base</a:t>
            </a:r>
          </a:p>
          <a:p>
            <a:pPr marL="342900" indent="-342900">
              <a:spcAft>
                <a:spcPts val="1200"/>
              </a:spcAft>
              <a:buClr>
                <a:srgbClr val="FA9D21"/>
              </a:buClr>
              <a:buSzPct val="100000"/>
              <a:buFont typeface=".AppleSDGothicNeoI-Regular" charset="-127"/>
              <a:buChar char="◼︎"/>
            </a:pPr>
            <a:r>
              <a:rPr lang="en-US" sz="2000" b="1" dirty="0">
                <a:solidFill>
                  <a:srgbClr val="7094CC"/>
                </a:solidFill>
                <a:latin typeface="Gill Sans" charset="0"/>
              </a:rPr>
              <a:t>DAY2: </a:t>
            </a:r>
            <a:r>
              <a:rPr lang="en-US" sz="2000" dirty="0">
                <a:latin typeface="Gill Sans" charset="0"/>
              </a:rPr>
              <a:t>Advocacy goals and objectives, stakeholder mapping </a:t>
            </a:r>
          </a:p>
          <a:p>
            <a:pPr marL="342900" indent="-342900">
              <a:spcAft>
                <a:spcPts val="1200"/>
              </a:spcAft>
              <a:buClr>
                <a:srgbClr val="FA9D21"/>
              </a:buClr>
              <a:buSzPct val="100000"/>
              <a:buFont typeface=".AppleSDGothicNeoI-Regular" charset="-127"/>
              <a:buChar char="◼︎"/>
            </a:pPr>
            <a:r>
              <a:rPr lang="en-US" sz="2000" b="1" dirty="0">
                <a:solidFill>
                  <a:srgbClr val="7094CC"/>
                </a:solidFill>
                <a:latin typeface="Gill Sans" charset="0"/>
              </a:rPr>
              <a:t>DAY3: </a:t>
            </a:r>
            <a:r>
              <a:rPr lang="en-US" sz="2000" dirty="0">
                <a:latin typeface="Gill Sans" charset="0"/>
              </a:rPr>
              <a:t>Advocacy strengths, limitations and partnerships, advocacy work planning, messaging </a:t>
            </a:r>
          </a:p>
          <a:p>
            <a:pPr marL="342900" indent="-342900">
              <a:spcAft>
                <a:spcPts val="1200"/>
              </a:spcAft>
              <a:buClr>
                <a:srgbClr val="FA9D21"/>
              </a:buClr>
              <a:buSzPct val="100000"/>
              <a:buFont typeface=".AppleSDGothicNeoI-Regular" charset="-127"/>
              <a:buChar char="◼︎"/>
            </a:pPr>
            <a:r>
              <a:rPr lang="en-US" sz="2000" b="1" cap="all" dirty="0">
                <a:solidFill>
                  <a:srgbClr val="7094CC"/>
                </a:solidFill>
                <a:latin typeface="Gill Sans" charset="0"/>
              </a:rPr>
              <a:t>Day 4: </a:t>
            </a:r>
            <a:r>
              <a:rPr lang="en-US" sz="2000" dirty="0">
                <a:latin typeface="Gill Sans" charset="0"/>
              </a:rPr>
              <a:t>Measuring advocacy progress and adaptive management, next steps</a:t>
            </a:r>
            <a:endParaRPr lang="en-US" sz="2000" dirty="0">
              <a:effectLst/>
              <a:latin typeface="Gill Sans" charset="0"/>
            </a:endParaRPr>
          </a:p>
        </p:txBody>
      </p:sp>
      <p:sp>
        <p:nvSpPr>
          <p:cNvPr id="7" name="Decorative Purple Box" descr="purple rectangle" title="Decorative artifact"/>
          <p:cNvSpPr/>
          <p:nvPr/>
        </p:nvSpPr>
        <p:spPr>
          <a:xfrm>
            <a:off x="0" y="5137150"/>
            <a:ext cx="6636821" cy="479425"/>
          </a:xfrm>
          <a:prstGeom prst="rect">
            <a:avLst/>
          </a:prstGeom>
          <a:solidFill>
            <a:srgbClr val="709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Write definition text"/>
          <p:cNvSpPr/>
          <p:nvPr/>
        </p:nvSpPr>
        <p:spPr>
          <a:xfrm>
            <a:off x="-206597" y="5135436"/>
            <a:ext cx="6771178" cy="446276"/>
          </a:xfrm>
          <a:prstGeom prst="rect">
            <a:avLst/>
          </a:prstGeom>
        </p:spPr>
        <p:txBody>
          <a:bodyPr wrap="square">
            <a:spAutoFit/>
          </a:bodyPr>
          <a:lstStyle/>
          <a:p>
            <a:pPr algn="r"/>
            <a:r>
              <a:rPr lang="en-US" sz="2200" b="1" i="1" dirty="0">
                <a:solidFill>
                  <a:schemeClr val="bg1"/>
                </a:solidFill>
              </a:rPr>
              <a:t>Write a definition of advocacy on the cards provided</a:t>
            </a:r>
            <a:endParaRPr lang="en-US" sz="2200" dirty="0">
              <a:solidFill>
                <a:schemeClr val="bg1"/>
              </a:solidFill>
            </a:endParaRPr>
          </a:p>
        </p:txBody>
      </p:sp>
      <p:pic>
        <p:nvPicPr>
          <p:cNvPr id="14" name="Pencil Paper Icon" descr="Pencil on paper icon" title="Part 7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2988" y="4885981"/>
            <a:ext cx="936218" cy="917284"/>
          </a:xfrm>
          <a:prstGeom prst="rect">
            <a:avLst/>
          </a:prstGeom>
        </p:spPr>
      </p:pic>
      <p:sp>
        <p:nvSpPr>
          <p:cNvPr id="15"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n tests water pressure in a small body of water in Tanzania." title="Water test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9432" y="0"/>
            <a:ext cx="3782568" cy="6858000"/>
          </a:xfrm>
          <a:prstGeom prst="rect">
            <a:avLst/>
          </a:prstGeom>
        </p:spPr>
      </p:pic>
      <p:sp>
        <p:nvSpPr>
          <p:cNvPr id="4" name="Photo credit"/>
          <p:cNvSpPr/>
          <p:nvPr/>
        </p:nvSpPr>
        <p:spPr>
          <a:xfrm rot="16200000">
            <a:off x="7093945" y="4908246"/>
            <a:ext cx="2316019" cy="292388"/>
          </a:xfrm>
          <a:prstGeom prst="rect">
            <a:avLst/>
          </a:prstGeom>
        </p:spPr>
        <p:txBody>
          <a:bodyPr wrap="none">
            <a:spAutoFit/>
          </a:bodyPr>
          <a:lstStyle/>
          <a:p>
            <a:r>
              <a:rPr lang="en-US" sz="1300" cap="all" spc="50" dirty="0">
                <a:solidFill>
                  <a:schemeClr val="tx1">
                    <a:lumMod val="75000"/>
                    <a:lumOff val="25000"/>
                  </a:schemeClr>
                </a:solidFill>
                <a:effectLst/>
                <a:latin typeface="Gill Sans Light" charset="0"/>
              </a:rPr>
              <a:t>©Benjamin Drummond </a:t>
            </a:r>
          </a:p>
        </p:txBody>
      </p:sp>
      <p:sp>
        <p:nvSpPr>
          <p:cNvPr id="16"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5470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title"/>
          </p:nvPr>
        </p:nvSpPr>
        <p:spPr/>
        <p:txBody>
          <a:bodyPr/>
          <a:lstStyle/>
          <a:p>
            <a:r>
              <a:rPr lang="en-US" dirty="0"/>
              <a:t>Objective:</a:t>
            </a:r>
          </a:p>
        </p:txBody>
      </p:sp>
      <p:sp>
        <p:nvSpPr>
          <p:cNvPr id="4" name="H1"/>
          <p:cNvSpPr/>
          <p:nvPr/>
        </p:nvSpPr>
        <p:spPr>
          <a:xfrm>
            <a:off x="503776" y="229558"/>
            <a:ext cx="3385222" cy="830997"/>
          </a:xfrm>
          <a:prstGeom prst="rect">
            <a:avLst/>
          </a:prstGeom>
        </p:spPr>
        <p:txBody>
          <a:bodyPr wrap="none">
            <a:spAutoFit/>
          </a:bodyPr>
          <a:lstStyle/>
          <a:p>
            <a:r>
              <a:rPr lang="en-US" sz="4800" cap="all" dirty="0">
                <a:solidFill>
                  <a:srgbClr val="7294CB"/>
                </a:solidFill>
                <a:latin typeface="Gill Sans" charset="0"/>
              </a:rPr>
              <a:t>Objective: </a:t>
            </a:r>
            <a:endParaRPr lang="en-US" sz="4800" cap="all" dirty="0">
              <a:solidFill>
                <a:srgbClr val="7294CB"/>
              </a:solidFill>
              <a:effectLst/>
              <a:latin typeface="Gill Sans" charset="0"/>
            </a:endParaRPr>
          </a:p>
        </p:txBody>
      </p:sp>
      <p:graphicFrame>
        <p:nvGraphicFramePr>
          <p:cNvPr id="6" name="Objective Table" descr="Table: Objective" title="Table"/>
          <p:cNvGraphicFramePr>
            <a:graphicFrameLocks noGrp="1"/>
          </p:cNvGraphicFramePr>
          <p:nvPr>
            <p:extLst>
              <p:ext uri="{D42A27DB-BD31-4B8C-83A1-F6EECF244321}">
                <p14:modId xmlns:p14="http://schemas.microsoft.com/office/powerpoint/2010/main" val="2037086212"/>
              </p:ext>
            </p:extLst>
          </p:nvPr>
        </p:nvGraphicFramePr>
        <p:xfrm>
          <a:off x="594642" y="1564659"/>
          <a:ext cx="11167050" cy="4422532"/>
        </p:xfrm>
        <a:graphic>
          <a:graphicData uri="http://schemas.openxmlformats.org/drawingml/2006/table">
            <a:tbl>
              <a:tblPr firstRow="1" bandRow="1">
                <a:tableStyleId>{5C22544A-7EE6-4342-B048-85BDC9FD1C3A}</a:tableStyleId>
              </a:tblPr>
              <a:tblGrid>
                <a:gridCol w="2233410">
                  <a:extLst>
                    <a:ext uri="{9D8B030D-6E8A-4147-A177-3AD203B41FA5}">
                      <a16:colId xmlns:a16="http://schemas.microsoft.com/office/drawing/2014/main" val="20000"/>
                    </a:ext>
                  </a:extLst>
                </a:gridCol>
                <a:gridCol w="2233410">
                  <a:extLst>
                    <a:ext uri="{9D8B030D-6E8A-4147-A177-3AD203B41FA5}">
                      <a16:colId xmlns:a16="http://schemas.microsoft.com/office/drawing/2014/main" val="20001"/>
                    </a:ext>
                  </a:extLst>
                </a:gridCol>
                <a:gridCol w="2233410">
                  <a:extLst>
                    <a:ext uri="{9D8B030D-6E8A-4147-A177-3AD203B41FA5}">
                      <a16:colId xmlns:a16="http://schemas.microsoft.com/office/drawing/2014/main" val="20002"/>
                    </a:ext>
                  </a:extLst>
                </a:gridCol>
                <a:gridCol w="2233410">
                  <a:extLst>
                    <a:ext uri="{9D8B030D-6E8A-4147-A177-3AD203B41FA5}">
                      <a16:colId xmlns:a16="http://schemas.microsoft.com/office/drawing/2014/main" val="20003"/>
                    </a:ext>
                  </a:extLst>
                </a:gridCol>
                <a:gridCol w="2233410">
                  <a:extLst>
                    <a:ext uri="{9D8B030D-6E8A-4147-A177-3AD203B41FA5}">
                      <a16:colId xmlns:a16="http://schemas.microsoft.com/office/drawing/2014/main" val="20004"/>
                    </a:ext>
                  </a:extLst>
                </a:gridCol>
              </a:tblGrid>
              <a:tr h="1084052">
                <a:tc>
                  <a:txBody>
                    <a:bodyPr/>
                    <a:lstStyle/>
                    <a:p>
                      <a:r>
                        <a:rPr lang="en-US" sz="1800" b="0" i="0" cap="all" spc="20" baseline="0" dirty="0">
                          <a:latin typeface="Gill Sans" charset="0"/>
                        </a:rPr>
                        <a:t>Activity</a:t>
                      </a:r>
                      <a:endParaRPr lang="en-US" b="0" i="0" cap="all" spc="20" baseline="0" dirty="0"/>
                    </a:p>
                  </a:txBody>
                  <a:tcPr>
                    <a:solidFill>
                      <a:srgbClr val="7094CC"/>
                    </a:solidFill>
                  </a:tcPr>
                </a:tc>
                <a:tc>
                  <a:txBody>
                    <a:bodyPr/>
                    <a:lstStyle/>
                    <a:p>
                      <a:r>
                        <a:rPr lang="en-US" sz="1800" b="0" i="0" cap="all" spc="20" baseline="0" dirty="0">
                          <a:latin typeface="Gill Sans" charset="0"/>
                        </a:rPr>
                        <a:t>Responsible Staff</a:t>
                      </a:r>
                      <a:endParaRPr lang="en-US" b="0" i="0" cap="all" spc="20" baseline="0" dirty="0"/>
                    </a:p>
                  </a:txBody>
                  <a:tcPr>
                    <a:solidFill>
                      <a:srgbClr val="7094CC"/>
                    </a:solidFill>
                  </a:tcPr>
                </a:tc>
                <a:tc>
                  <a:txBody>
                    <a:bodyPr/>
                    <a:lstStyle/>
                    <a:p>
                      <a:r>
                        <a:rPr lang="en-US" sz="1800" b="0" i="0" cap="all" spc="20" baseline="0" dirty="0">
                          <a:latin typeface="Gill Sans" charset="0"/>
                        </a:rPr>
                        <a:t>Partner(s)</a:t>
                      </a:r>
                      <a:endParaRPr lang="en-US" b="0" i="0" cap="all" spc="20" baseline="0" dirty="0"/>
                    </a:p>
                  </a:txBody>
                  <a:tcPr>
                    <a:solidFill>
                      <a:srgbClr val="7094CC"/>
                    </a:solidFill>
                  </a:tcPr>
                </a:tc>
                <a:tc>
                  <a:txBody>
                    <a:bodyPr/>
                    <a:lstStyle/>
                    <a:p>
                      <a:r>
                        <a:rPr lang="en-US" sz="1800" b="0" i="0" cap="all" spc="20" baseline="0" dirty="0">
                          <a:latin typeface="Gill Sans" charset="0"/>
                        </a:rPr>
                        <a:t>Costs (staff days and out of pocket costs)</a:t>
                      </a:r>
                    </a:p>
                  </a:txBody>
                  <a:tcPr>
                    <a:solidFill>
                      <a:srgbClr val="7094CC"/>
                    </a:solidFill>
                  </a:tcPr>
                </a:tc>
                <a:tc>
                  <a:txBody>
                    <a:bodyPr/>
                    <a:lstStyle/>
                    <a:p>
                      <a:r>
                        <a:rPr lang="en-US" sz="1800" b="0" i="0" cap="all" spc="20" baseline="0" dirty="0">
                          <a:latin typeface="Gill Sans" charset="0"/>
                        </a:rPr>
                        <a:t>Timeline (frequency </a:t>
                      </a:r>
                      <a:br>
                        <a:rPr lang="en-US" sz="1800" b="0" i="0" cap="all" spc="20" baseline="0" dirty="0">
                          <a:latin typeface="Gill Sans" charset="0"/>
                        </a:rPr>
                      </a:br>
                      <a:r>
                        <a:rPr lang="en-US" sz="1800" b="0" i="0" cap="all" spc="20" baseline="0" dirty="0">
                          <a:latin typeface="Gill Sans" charset="0"/>
                        </a:rPr>
                        <a:t>and by when)</a:t>
                      </a:r>
                      <a:endParaRPr lang="en-US" b="0" i="0" cap="all" spc="20" baseline="0" dirty="0"/>
                    </a:p>
                  </a:txBody>
                  <a:tcPr>
                    <a:solidFill>
                      <a:srgbClr val="7094CC"/>
                    </a:solidFill>
                  </a:tcPr>
                </a:tc>
                <a:extLst>
                  <a:ext uri="{0D108BD9-81ED-4DB2-BD59-A6C34878D82A}">
                    <a16:rowId xmlns:a16="http://schemas.microsoft.com/office/drawing/2014/main" val="10000"/>
                  </a:ext>
                </a:extLst>
              </a:tr>
              <a:tr h="83462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83462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83462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r h="83462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pic>
        <p:nvPicPr>
          <p:cNvPr id="10" name="Play Movie Icon" descr="Movie film play icon" title="Part 6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2557" y="454901"/>
            <a:ext cx="1110342" cy="869546"/>
          </a:xfrm>
          <a:prstGeom prst="rect">
            <a:avLst/>
          </a:prstGeom>
        </p:spPr>
      </p:pic>
      <p:sp>
        <p:nvSpPr>
          <p:cNvPr id="8" name="Decorative Orange Rectangle" descr="orange rectangle" title="Decorative artifact"/>
          <p:cNvSpPr/>
          <p:nvPr/>
        </p:nvSpPr>
        <p:spPr>
          <a:xfrm>
            <a:off x="0" y="623932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49211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hidden="1"/>
          <p:cNvSpPr>
            <a:spLocks noGrp="1"/>
          </p:cNvSpPr>
          <p:nvPr>
            <p:ph type="title"/>
          </p:nvPr>
        </p:nvSpPr>
        <p:spPr/>
        <p:txBody>
          <a:bodyPr/>
          <a:lstStyle/>
          <a:p>
            <a:r>
              <a:rPr lang="en-US" dirty="0"/>
              <a:t>Qualities of a Compelling Message</a:t>
            </a:r>
          </a:p>
        </p:txBody>
      </p:sp>
      <p:sp>
        <p:nvSpPr>
          <p:cNvPr id="4" name="H1"/>
          <p:cNvSpPr/>
          <p:nvPr/>
        </p:nvSpPr>
        <p:spPr>
          <a:xfrm>
            <a:off x="518064" y="400374"/>
            <a:ext cx="6596101" cy="1349087"/>
          </a:xfrm>
          <a:prstGeom prst="rect">
            <a:avLst/>
          </a:prstGeom>
        </p:spPr>
        <p:txBody>
          <a:bodyPr wrap="none">
            <a:spAutoFit/>
          </a:bodyPr>
          <a:lstStyle/>
          <a:p>
            <a:pPr>
              <a:lnSpc>
                <a:spcPts val="4860"/>
              </a:lnSpc>
            </a:pPr>
            <a:r>
              <a:rPr lang="en-US" sz="4800" cap="all" dirty="0">
                <a:solidFill>
                  <a:srgbClr val="7294CB"/>
                </a:solidFill>
                <a:latin typeface="Gill Sans" charset="0"/>
              </a:rPr>
              <a:t>Qualities of a </a:t>
            </a:r>
            <a:br>
              <a:rPr lang="en-US" sz="4800" cap="all" dirty="0">
                <a:solidFill>
                  <a:srgbClr val="7294CB"/>
                </a:solidFill>
                <a:latin typeface="Gill Sans" charset="0"/>
              </a:rPr>
            </a:br>
            <a:r>
              <a:rPr lang="en-US" sz="4800" cap="all" dirty="0">
                <a:solidFill>
                  <a:srgbClr val="7294CB"/>
                </a:solidFill>
                <a:latin typeface="Gill Sans" charset="0"/>
              </a:rPr>
              <a:t>Compelling Message</a:t>
            </a:r>
          </a:p>
        </p:txBody>
      </p:sp>
      <p:sp>
        <p:nvSpPr>
          <p:cNvPr id="6" name="P1"/>
          <p:cNvSpPr/>
          <p:nvPr/>
        </p:nvSpPr>
        <p:spPr>
          <a:xfrm>
            <a:off x="483071" y="2065291"/>
            <a:ext cx="3470498" cy="2554545"/>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latin typeface="Gill Sans" charset="0"/>
              </a:rPr>
              <a:t>Brief</a:t>
            </a:r>
          </a:p>
          <a:p>
            <a:pPr marL="342900" indent="-342900">
              <a:spcAft>
                <a:spcPts val="1200"/>
              </a:spcAft>
              <a:buClr>
                <a:srgbClr val="FA9D21"/>
              </a:buClr>
              <a:buSzPct val="100000"/>
              <a:buFont typeface=".AppleSDGothicNeoI-Regular" charset="-127"/>
              <a:buChar char="◼︎"/>
            </a:pPr>
            <a:r>
              <a:rPr lang="en-US" sz="2000" dirty="0">
                <a:latin typeface="Gill Sans" charset="0"/>
              </a:rPr>
              <a:t>Focused</a:t>
            </a:r>
          </a:p>
          <a:p>
            <a:pPr marL="342900" indent="-342900">
              <a:spcAft>
                <a:spcPts val="1200"/>
              </a:spcAft>
              <a:buClr>
                <a:srgbClr val="FA9D21"/>
              </a:buClr>
              <a:buSzPct val="100000"/>
              <a:buFont typeface=".AppleSDGothicNeoI-Regular" charset="-127"/>
              <a:buChar char="◼︎"/>
            </a:pPr>
            <a:r>
              <a:rPr lang="en-US" sz="2000" dirty="0">
                <a:latin typeface="Gill Sans" charset="0"/>
              </a:rPr>
              <a:t>Solution-oriented</a:t>
            </a:r>
          </a:p>
          <a:p>
            <a:pPr marL="342900" indent="-342900">
              <a:spcAft>
                <a:spcPts val="1200"/>
              </a:spcAft>
              <a:buClr>
                <a:srgbClr val="FA9D21"/>
              </a:buClr>
              <a:buSzPct val="100000"/>
              <a:buFont typeface=".AppleSDGothicNeoI-Regular" charset="-127"/>
              <a:buChar char="◼︎"/>
            </a:pPr>
            <a:r>
              <a:rPr lang="en-US" sz="2000" dirty="0">
                <a:latin typeface="Gill Sans" charset="0"/>
              </a:rPr>
              <a:t>Supported by evidence</a:t>
            </a:r>
          </a:p>
          <a:p>
            <a:pPr marL="342900" indent="-342900">
              <a:spcAft>
                <a:spcPts val="1200"/>
              </a:spcAft>
              <a:buClr>
                <a:srgbClr val="FA9D21"/>
              </a:buClr>
              <a:buSzPct val="100000"/>
              <a:buFont typeface=".AppleSDGothicNeoI-Regular" charset="-127"/>
              <a:buChar char="◼︎"/>
            </a:pPr>
            <a:r>
              <a:rPr lang="en-US" sz="2000" dirty="0">
                <a:latin typeface="Gill Sans" charset="0"/>
              </a:rPr>
              <a:t>Targets key interests </a:t>
            </a:r>
            <a:br>
              <a:rPr lang="en-US" sz="2000" dirty="0">
                <a:latin typeface="Gill Sans" charset="0"/>
              </a:rPr>
            </a:br>
            <a:r>
              <a:rPr lang="en-US" sz="2000" dirty="0">
                <a:latin typeface="Gill Sans" charset="0"/>
              </a:rPr>
              <a:t>of the decision-maker</a:t>
            </a:r>
            <a:endParaRPr lang="en-US" sz="2000" dirty="0">
              <a:effectLst/>
              <a:latin typeface="Gill Sans" charset="0"/>
            </a:endParaRPr>
          </a:p>
        </p:txBody>
      </p:sp>
      <p:sp>
        <p:nvSpPr>
          <p:cNvPr id="7" name="P2"/>
          <p:cNvSpPr/>
          <p:nvPr/>
        </p:nvSpPr>
        <p:spPr>
          <a:xfrm>
            <a:off x="3695137" y="2065291"/>
            <a:ext cx="3095617" cy="1631216"/>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latin typeface="Gill Sans" charset="0"/>
              </a:rPr>
              <a:t>Uses non-technical language</a:t>
            </a:r>
          </a:p>
          <a:p>
            <a:pPr marL="342900" indent="-342900">
              <a:spcAft>
                <a:spcPts val="1200"/>
              </a:spcAft>
              <a:buClr>
                <a:srgbClr val="FA9D21"/>
              </a:buClr>
              <a:buSzPct val="100000"/>
              <a:buFont typeface=".AppleSDGothicNeoI-Regular" charset="-127"/>
              <a:buChar char="◼︎"/>
            </a:pPr>
            <a:r>
              <a:rPr lang="en-US" sz="2000" dirty="0">
                <a:latin typeface="Gill Sans" charset="0"/>
              </a:rPr>
              <a:t>Optimistic and hopeful</a:t>
            </a:r>
          </a:p>
          <a:p>
            <a:pPr marL="342900" indent="-342900">
              <a:spcAft>
                <a:spcPts val="1200"/>
              </a:spcAft>
              <a:buClr>
                <a:srgbClr val="FA9D21"/>
              </a:buClr>
              <a:buSzPct val="100000"/>
              <a:buFont typeface=".AppleSDGothicNeoI-Regular" charset="-127"/>
              <a:buChar char="◼︎"/>
            </a:pPr>
            <a:r>
              <a:rPr lang="en-US" sz="2000" dirty="0">
                <a:latin typeface="Gill Sans" charset="0"/>
              </a:rPr>
              <a:t>Has a clear request</a:t>
            </a:r>
            <a:endParaRPr lang="en-US" sz="2000" dirty="0">
              <a:effectLst/>
              <a:latin typeface="Gill Sans" charset="0"/>
            </a:endParaRPr>
          </a:p>
        </p:txBody>
      </p:sp>
      <p:pic>
        <p:nvPicPr>
          <p:cNvPr id="13" name="Play Movie Icon" descr="Movie film play icon" title="Part 6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2557" y="454901"/>
            <a:ext cx="1110342" cy="869546"/>
          </a:xfrm>
          <a:prstGeom prst="rect">
            <a:avLst/>
          </a:prstGeom>
        </p:spPr>
      </p:pic>
      <p:pic>
        <p:nvPicPr>
          <p:cNvPr id="8" name="Picture 7" descr="Happy children around a freshwater faucet in Tanzania. Udzungwa National Park provides the communities that surround it with clean drinking water." title="Freshwater fauce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512" y="1748425"/>
            <a:ext cx="4662487" cy="4504487"/>
          </a:xfrm>
          <a:prstGeom prst="rect">
            <a:avLst/>
          </a:prstGeom>
        </p:spPr>
      </p:pic>
      <p:sp>
        <p:nvSpPr>
          <p:cNvPr id="9" name="credit"/>
          <p:cNvSpPr/>
          <p:nvPr/>
        </p:nvSpPr>
        <p:spPr>
          <a:xfrm rot="16200000">
            <a:off x="6225308" y="4920133"/>
            <a:ext cx="2316019" cy="292388"/>
          </a:xfrm>
          <a:prstGeom prst="rect">
            <a:avLst/>
          </a:prstGeom>
        </p:spPr>
        <p:txBody>
          <a:bodyPr wrap="none">
            <a:spAutoFit/>
          </a:bodyPr>
          <a:lstStyle/>
          <a:p>
            <a:r>
              <a:rPr lang="en-US" sz="1300" cap="all" spc="50" dirty="0">
                <a:solidFill>
                  <a:schemeClr val="tx1">
                    <a:lumMod val="75000"/>
                    <a:lumOff val="25000"/>
                  </a:schemeClr>
                </a:solidFill>
                <a:effectLst/>
                <a:latin typeface="Gill Sans Light" charset="0"/>
              </a:rPr>
              <a:t>©Benjamin Drummond </a:t>
            </a:r>
          </a:p>
        </p:txBody>
      </p:sp>
      <p:sp>
        <p:nvSpPr>
          <p:cNvPr id="11" name="Decorative Orange Rectangle" descr="orange rectangle" title="Decorative artifact"/>
          <p:cNvSpPr/>
          <p:nvPr/>
        </p:nvSpPr>
        <p:spPr>
          <a:xfrm>
            <a:off x="0" y="623932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ecorative Green Line" descr="green rectangle" title="Decorative artifact"/>
          <p:cNvSpPr/>
          <p:nvPr/>
        </p:nvSpPr>
        <p:spPr>
          <a:xfrm>
            <a:off x="590309" y="1850619"/>
            <a:ext cx="1747777" cy="64349"/>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62528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title"/>
          </p:nvPr>
        </p:nvSpPr>
        <p:spPr/>
        <p:txBody>
          <a:bodyPr/>
          <a:lstStyle/>
          <a:p>
            <a:r>
              <a:rPr lang="en-US" dirty="0"/>
              <a:t>Four Parts of an Advocacy Message</a:t>
            </a:r>
          </a:p>
        </p:txBody>
      </p:sp>
      <p:sp>
        <p:nvSpPr>
          <p:cNvPr id="4" name="H1"/>
          <p:cNvSpPr/>
          <p:nvPr/>
        </p:nvSpPr>
        <p:spPr>
          <a:xfrm>
            <a:off x="518064" y="400374"/>
            <a:ext cx="6198043" cy="1349087"/>
          </a:xfrm>
          <a:prstGeom prst="rect">
            <a:avLst/>
          </a:prstGeom>
        </p:spPr>
        <p:txBody>
          <a:bodyPr wrap="none">
            <a:spAutoFit/>
          </a:bodyPr>
          <a:lstStyle/>
          <a:p>
            <a:pPr>
              <a:lnSpc>
                <a:spcPts val="4860"/>
              </a:lnSpc>
            </a:pPr>
            <a:r>
              <a:rPr lang="en-US" sz="4800" cap="all" dirty="0">
                <a:solidFill>
                  <a:srgbClr val="7294CB"/>
                </a:solidFill>
                <a:latin typeface="Gill Sans" charset="0"/>
              </a:rPr>
              <a:t>Four parts of an </a:t>
            </a:r>
            <a:br>
              <a:rPr lang="en-US" sz="4800" cap="all" dirty="0">
                <a:solidFill>
                  <a:srgbClr val="7294CB"/>
                </a:solidFill>
                <a:latin typeface="Gill Sans" charset="0"/>
              </a:rPr>
            </a:br>
            <a:r>
              <a:rPr lang="en-US" sz="4800" cap="all" dirty="0">
                <a:solidFill>
                  <a:srgbClr val="7294CB"/>
                </a:solidFill>
                <a:latin typeface="Gill Sans" charset="0"/>
              </a:rPr>
              <a:t>advocacy message</a:t>
            </a:r>
          </a:p>
        </p:txBody>
      </p:sp>
      <p:sp>
        <p:nvSpPr>
          <p:cNvPr id="6" name="H2"/>
          <p:cNvSpPr/>
          <p:nvPr/>
        </p:nvSpPr>
        <p:spPr>
          <a:xfrm>
            <a:off x="475199" y="2237321"/>
            <a:ext cx="11040526" cy="3016210"/>
          </a:xfrm>
          <a:prstGeom prst="rect">
            <a:avLst/>
          </a:prstGeom>
        </p:spPr>
        <p:txBody>
          <a:bodyPr wrap="square">
            <a:spAutoFit/>
          </a:bodyPr>
          <a:lstStyle/>
          <a:p>
            <a:pPr>
              <a:spcAft>
                <a:spcPts val="1200"/>
              </a:spcAft>
              <a:buClr>
                <a:srgbClr val="FA9D21"/>
              </a:buClr>
              <a:buSzPct val="75000"/>
            </a:pPr>
            <a:r>
              <a:rPr lang="en-US" sz="3200" b="1" i="1" dirty="0">
                <a:solidFill>
                  <a:srgbClr val="7094CC"/>
                </a:solidFill>
                <a:latin typeface="Gill Sans" charset="0"/>
              </a:rPr>
              <a:t>1. </a:t>
            </a:r>
            <a:r>
              <a:rPr lang="en-US" sz="3200" i="1" dirty="0">
                <a:solidFill>
                  <a:srgbClr val="F89C20"/>
                </a:solidFill>
                <a:latin typeface="Gill Sans" charset="0"/>
              </a:rPr>
              <a:t>What is the issue?</a:t>
            </a:r>
          </a:p>
          <a:p>
            <a:pPr>
              <a:spcAft>
                <a:spcPts val="1200"/>
              </a:spcAft>
              <a:buClr>
                <a:srgbClr val="FA9D21"/>
              </a:buClr>
              <a:buSzPct val="75000"/>
            </a:pPr>
            <a:r>
              <a:rPr lang="en-US" sz="3200" b="1" i="1" dirty="0">
                <a:solidFill>
                  <a:srgbClr val="7094CC"/>
                </a:solidFill>
                <a:latin typeface="Gill Sans" charset="0"/>
              </a:rPr>
              <a:t>2. </a:t>
            </a:r>
            <a:r>
              <a:rPr lang="en-US" sz="3200" i="1" dirty="0">
                <a:solidFill>
                  <a:srgbClr val="F89C20"/>
                </a:solidFill>
                <a:latin typeface="Gill Sans" charset="0"/>
              </a:rPr>
              <a:t>Why should the decision-maker care about the issue? </a:t>
            </a:r>
          </a:p>
          <a:p>
            <a:pPr>
              <a:spcAft>
                <a:spcPts val="1200"/>
              </a:spcAft>
              <a:buClr>
                <a:srgbClr val="FA9D21"/>
              </a:buClr>
              <a:buSzPct val="75000"/>
            </a:pPr>
            <a:r>
              <a:rPr lang="en-US" sz="3200" b="1" i="1" dirty="0">
                <a:solidFill>
                  <a:srgbClr val="7094CC"/>
                </a:solidFill>
                <a:latin typeface="Gill Sans" charset="0"/>
              </a:rPr>
              <a:t>3. </a:t>
            </a:r>
            <a:r>
              <a:rPr lang="en-US" sz="3200" i="1" dirty="0">
                <a:solidFill>
                  <a:srgbClr val="F89C20"/>
                </a:solidFill>
                <a:latin typeface="Gill Sans" charset="0"/>
              </a:rPr>
              <a:t>What is the proposed solution and how will it impact the problem?  </a:t>
            </a:r>
          </a:p>
          <a:p>
            <a:pPr>
              <a:spcAft>
                <a:spcPts val="1200"/>
              </a:spcAft>
              <a:buClr>
                <a:srgbClr val="FA9D21"/>
              </a:buClr>
              <a:buSzPct val="75000"/>
            </a:pPr>
            <a:r>
              <a:rPr lang="en-US" sz="3200" b="1" i="1" dirty="0">
                <a:solidFill>
                  <a:srgbClr val="7094CC"/>
                </a:solidFill>
                <a:latin typeface="Gill Sans" charset="0"/>
              </a:rPr>
              <a:t>4. </a:t>
            </a:r>
            <a:r>
              <a:rPr lang="en-US" sz="3200" i="1" dirty="0">
                <a:solidFill>
                  <a:srgbClr val="F89C20"/>
                </a:solidFill>
                <a:latin typeface="Gill Sans" charset="0"/>
              </a:rPr>
              <a:t>What do you want the decision-maker to specifically </a:t>
            </a:r>
            <a:br>
              <a:rPr lang="en-US" sz="3200" i="1" dirty="0">
                <a:solidFill>
                  <a:srgbClr val="F89C20"/>
                </a:solidFill>
                <a:latin typeface="Gill Sans" charset="0"/>
              </a:rPr>
            </a:br>
            <a:r>
              <a:rPr lang="en-US" sz="3200" i="1" dirty="0">
                <a:solidFill>
                  <a:srgbClr val="F89C20"/>
                </a:solidFill>
                <a:latin typeface="Gill Sans" charset="0"/>
              </a:rPr>
              <a:t>    do following your interaction?</a:t>
            </a:r>
          </a:p>
        </p:txBody>
      </p:sp>
      <p:pic>
        <p:nvPicPr>
          <p:cNvPr id="10" name="Play Movie Icon" descr="Movie film play icon" title="Part 6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2557" y="454901"/>
            <a:ext cx="1110342" cy="869546"/>
          </a:xfrm>
          <a:prstGeom prst="rect">
            <a:avLst/>
          </a:prstGeom>
        </p:spPr>
      </p:pic>
      <p:sp>
        <p:nvSpPr>
          <p:cNvPr id="8" name="Decorative Orange Rectangle" descr="orange rectangle" title="Decorative artifact"/>
          <p:cNvSpPr/>
          <p:nvPr/>
        </p:nvSpPr>
        <p:spPr>
          <a:xfrm>
            <a:off x="0" y="623932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ecorative Green Line" descr="green rectangle" title="Decorative artifact"/>
          <p:cNvSpPr/>
          <p:nvPr/>
        </p:nvSpPr>
        <p:spPr>
          <a:xfrm>
            <a:off x="590309" y="1850619"/>
            <a:ext cx="1747777" cy="64349"/>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54846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title"/>
          </p:nvPr>
        </p:nvSpPr>
        <p:spPr/>
        <p:txBody>
          <a:bodyPr/>
          <a:lstStyle/>
          <a:p>
            <a:r>
              <a:rPr lang="en-US" dirty="0"/>
              <a:t>Ideal Messengers</a:t>
            </a:r>
          </a:p>
        </p:txBody>
      </p:sp>
      <p:sp>
        <p:nvSpPr>
          <p:cNvPr id="4" name="H1"/>
          <p:cNvSpPr/>
          <p:nvPr/>
        </p:nvSpPr>
        <p:spPr>
          <a:xfrm>
            <a:off x="503776" y="229558"/>
            <a:ext cx="5549917" cy="830997"/>
          </a:xfrm>
          <a:prstGeom prst="rect">
            <a:avLst/>
          </a:prstGeom>
        </p:spPr>
        <p:txBody>
          <a:bodyPr wrap="none">
            <a:spAutoFit/>
          </a:bodyPr>
          <a:lstStyle/>
          <a:p>
            <a:r>
              <a:rPr lang="en-US" sz="4800" cap="all" dirty="0">
                <a:solidFill>
                  <a:srgbClr val="7294CB"/>
                </a:solidFill>
                <a:latin typeface="Gill Sans" charset="0"/>
              </a:rPr>
              <a:t>Ideal messengers</a:t>
            </a:r>
            <a:endParaRPr lang="en-US" sz="4800" cap="all" dirty="0">
              <a:solidFill>
                <a:srgbClr val="7294CB"/>
              </a:solidFill>
              <a:effectLst/>
              <a:latin typeface="Gill Sans" charset="0"/>
            </a:endParaRPr>
          </a:p>
        </p:txBody>
      </p:sp>
      <p:sp>
        <p:nvSpPr>
          <p:cNvPr id="6" name="H2"/>
          <p:cNvSpPr/>
          <p:nvPr/>
        </p:nvSpPr>
        <p:spPr>
          <a:xfrm>
            <a:off x="475200" y="1669530"/>
            <a:ext cx="5554126" cy="4001095"/>
          </a:xfrm>
          <a:prstGeom prst="rect">
            <a:avLst/>
          </a:prstGeom>
        </p:spPr>
        <p:txBody>
          <a:bodyPr wrap="square">
            <a:spAutoFit/>
          </a:bodyPr>
          <a:lstStyle/>
          <a:p>
            <a:pPr marL="342900" indent="-342900">
              <a:spcAft>
                <a:spcPts val="1200"/>
              </a:spcAft>
              <a:buClr>
                <a:srgbClr val="FA9D21"/>
              </a:buClr>
              <a:buSzPct val="75000"/>
              <a:buFont typeface=".AppleSDGothicNeoI-Regular" charset="-127"/>
              <a:buChar char="◼︎"/>
            </a:pPr>
            <a:r>
              <a:rPr lang="en-US" sz="3200" i="1" dirty="0">
                <a:solidFill>
                  <a:srgbClr val="F89C20"/>
                </a:solidFill>
                <a:latin typeface="Gill Sans" charset="0"/>
              </a:rPr>
              <a:t>Messengers should be diverse.</a:t>
            </a:r>
          </a:p>
          <a:p>
            <a:pPr marL="342900" indent="-342900">
              <a:spcAft>
                <a:spcPts val="1200"/>
              </a:spcAft>
              <a:buClr>
                <a:srgbClr val="FA9D21"/>
              </a:buClr>
              <a:buSzPct val="75000"/>
              <a:buFont typeface=".AppleSDGothicNeoI-Regular" charset="-127"/>
              <a:buChar char="◼︎"/>
            </a:pPr>
            <a:r>
              <a:rPr lang="en-US" sz="3200" i="1" dirty="0">
                <a:solidFill>
                  <a:srgbClr val="F89C20"/>
                </a:solidFill>
                <a:latin typeface="Gill Sans" charset="0"/>
              </a:rPr>
              <a:t>Messengers should represent </a:t>
            </a:r>
            <a:br>
              <a:rPr lang="en-US" sz="3200" i="1" dirty="0">
                <a:solidFill>
                  <a:srgbClr val="F89C20"/>
                </a:solidFill>
                <a:latin typeface="Gill Sans" charset="0"/>
              </a:rPr>
            </a:br>
            <a:r>
              <a:rPr lang="en-US" sz="3200" i="1" dirty="0">
                <a:solidFill>
                  <a:srgbClr val="F89C20"/>
                </a:solidFill>
                <a:latin typeface="Gill Sans" charset="0"/>
              </a:rPr>
              <a:t>a range of seniority.</a:t>
            </a:r>
          </a:p>
          <a:p>
            <a:pPr marL="342900" indent="-342900">
              <a:spcAft>
                <a:spcPts val="1200"/>
              </a:spcAft>
              <a:buClr>
                <a:srgbClr val="FA9D21"/>
              </a:buClr>
              <a:buSzPct val="75000"/>
              <a:buFont typeface=".AppleSDGothicNeoI-Regular" charset="-127"/>
              <a:buChar char="◼︎"/>
            </a:pPr>
            <a:r>
              <a:rPr lang="en-US" sz="3200" i="1" dirty="0">
                <a:solidFill>
                  <a:srgbClr val="F89C20"/>
                </a:solidFill>
                <a:latin typeface="Gill Sans" charset="0"/>
              </a:rPr>
              <a:t>Messengers should be effective public speakers.</a:t>
            </a:r>
          </a:p>
          <a:p>
            <a:pPr marL="342900" indent="-342900">
              <a:spcAft>
                <a:spcPts val="1200"/>
              </a:spcAft>
              <a:buClr>
                <a:srgbClr val="FA9D21"/>
              </a:buClr>
              <a:buSzPct val="75000"/>
              <a:buFont typeface=".AppleSDGothicNeoI-Regular" charset="-127"/>
              <a:buChar char="◼︎"/>
            </a:pPr>
            <a:r>
              <a:rPr lang="en-US" sz="3200" i="1" dirty="0">
                <a:solidFill>
                  <a:srgbClr val="F89C20"/>
                </a:solidFill>
                <a:latin typeface="Gill Sans" charset="0"/>
              </a:rPr>
              <a:t>Messengers should support </a:t>
            </a:r>
            <a:br>
              <a:rPr lang="en-US" sz="3200" i="1" dirty="0">
                <a:solidFill>
                  <a:srgbClr val="F89C20"/>
                </a:solidFill>
                <a:latin typeface="Gill Sans" charset="0"/>
              </a:rPr>
            </a:br>
            <a:r>
              <a:rPr lang="en-US" sz="3200" i="1" dirty="0">
                <a:solidFill>
                  <a:srgbClr val="F89C20"/>
                </a:solidFill>
                <a:latin typeface="Gill Sans" charset="0"/>
              </a:rPr>
              <a:t>your advocacy goal.</a:t>
            </a:r>
          </a:p>
        </p:txBody>
      </p:sp>
      <p:pic>
        <p:nvPicPr>
          <p:cNvPr id="12" name="Play Movie Icon" descr="Movie film play icon" title="Part 6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2557" y="454901"/>
            <a:ext cx="1110342" cy="869546"/>
          </a:xfrm>
          <a:prstGeom prst="rect">
            <a:avLst/>
          </a:prstGeom>
        </p:spPr>
      </p:pic>
      <p:pic>
        <p:nvPicPr>
          <p:cNvPr id="7" name="Picture 6" descr="A man pours fresh water over his hand in front of a field of crops in Tanzania." title="Water for Agricul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7272" y="1874591"/>
            <a:ext cx="5824728" cy="4364736"/>
          </a:xfrm>
          <a:prstGeom prst="rect">
            <a:avLst/>
          </a:prstGeom>
        </p:spPr>
      </p:pic>
      <p:sp>
        <p:nvSpPr>
          <p:cNvPr id="8" name="credit"/>
          <p:cNvSpPr/>
          <p:nvPr/>
        </p:nvSpPr>
        <p:spPr>
          <a:xfrm rot="16200000">
            <a:off x="5063069" y="4934421"/>
            <a:ext cx="2316019" cy="292388"/>
          </a:xfrm>
          <a:prstGeom prst="rect">
            <a:avLst/>
          </a:prstGeom>
        </p:spPr>
        <p:txBody>
          <a:bodyPr wrap="none">
            <a:spAutoFit/>
          </a:bodyPr>
          <a:lstStyle/>
          <a:p>
            <a:r>
              <a:rPr lang="en-US" sz="1300" cap="all" spc="50" dirty="0">
                <a:solidFill>
                  <a:schemeClr val="tx1">
                    <a:lumMod val="75000"/>
                    <a:lumOff val="25000"/>
                  </a:schemeClr>
                </a:solidFill>
                <a:effectLst/>
                <a:latin typeface="Gill Sans Light" charset="0"/>
              </a:rPr>
              <a:t>©Benjamin Drummond </a:t>
            </a:r>
          </a:p>
        </p:txBody>
      </p:sp>
      <p:sp>
        <p:nvSpPr>
          <p:cNvPr id="10" name="Decorative Orange Rectangle" descr="orange rectangle" title="Decorative artifact"/>
          <p:cNvSpPr/>
          <p:nvPr/>
        </p:nvSpPr>
        <p:spPr>
          <a:xfrm>
            <a:off x="0" y="623932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4338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title"/>
          </p:nvPr>
        </p:nvSpPr>
        <p:spPr/>
        <p:txBody>
          <a:bodyPr/>
          <a:lstStyle/>
          <a:p>
            <a:r>
              <a:rPr lang="en-US" dirty="0"/>
              <a:t>Messaging</a:t>
            </a:r>
          </a:p>
        </p:txBody>
      </p:sp>
      <p:sp>
        <p:nvSpPr>
          <p:cNvPr id="4" name="H1"/>
          <p:cNvSpPr/>
          <p:nvPr/>
        </p:nvSpPr>
        <p:spPr>
          <a:xfrm>
            <a:off x="503776" y="229558"/>
            <a:ext cx="3468642" cy="830997"/>
          </a:xfrm>
          <a:prstGeom prst="rect">
            <a:avLst/>
          </a:prstGeom>
        </p:spPr>
        <p:txBody>
          <a:bodyPr wrap="none">
            <a:spAutoFit/>
          </a:bodyPr>
          <a:lstStyle/>
          <a:p>
            <a:r>
              <a:rPr lang="en-US" sz="4800" cap="all" dirty="0">
                <a:solidFill>
                  <a:srgbClr val="7294CB"/>
                </a:solidFill>
                <a:latin typeface="Gill Sans" charset="0"/>
              </a:rPr>
              <a:t>Messaging</a:t>
            </a:r>
            <a:endParaRPr lang="en-US" sz="4800" cap="all" dirty="0">
              <a:solidFill>
                <a:srgbClr val="7294CB"/>
              </a:solidFill>
              <a:effectLst/>
              <a:latin typeface="Gill Sans" charset="0"/>
            </a:endParaRPr>
          </a:p>
        </p:txBody>
      </p:sp>
      <p:graphicFrame>
        <p:nvGraphicFramePr>
          <p:cNvPr id="6" name="Messaging Table" descr="Table: Messaging" title="Table"/>
          <p:cNvGraphicFramePr>
            <a:graphicFrameLocks noGrp="1"/>
          </p:cNvGraphicFramePr>
          <p:nvPr>
            <p:extLst>
              <p:ext uri="{D42A27DB-BD31-4B8C-83A1-F6EECF244321}">
                <p14:modId xmlns:p14="http://schemas.microsoft.com/office/powerpoint/2010/main" val="1105963533"/>
              </p:ext>
            </p:extLst>
          </p:nvPr>
        </p:nvGraphicFramePr>
        <p:xfrm>
          <a:off x="590309" y="1633453"/>
          <a:ext cx="10790532" cy="4017985"/>
        </p:xfrm>
        <a:graphic>
          <a:graphicData uri="http://schemas.openxmlformats.org/drawingml/2006/table">
            <a:tbl>
              <a:tblPr firstRow="1" bandRow="1">
                <a:tableStyleId>{5C22544A-7EE6-4342-B048-85BDC9FD1C3A}</a:tableStyleId>
              </a:tblPr>
              <a:tblGrid>
                <a:gridCol w="3596844">
                  <a:extLst>
                    <a:ext uri="{9D8B030D-6E8A-4147-A177-3AD203B41FA5}">
                      <a16:colId xmlns:a16="http://schemas.microsoft.com/office/drawing/2014/main" val="20000"/>
                    </a:ext>
                  </a:extLst>
                </a:gridCol>
                <a:gridCol w="3596844">
                  <a:extLst>
                    <a:ext uri="{9D8B030D-6E8A-4147-A177-3AD203B41FA5}">
                      <a16:colId xmlns:a16="http://schemas.microsoft.com/office/drawing/2014/main" val="20001"/>
                    </a:ext>
                  </a:extLst>
                </a:gridCol>
                <a:gridCol w="3596844">
                  <a:extLst>
                    <a:ext uri="{9D8B030D-6E8A-4147-A177-3AD203B41FA5}">
                      <a16:colId xmlns:a16="http://schemas.microsoft.com/office/drawing/2014/main" val="20002"/>
                    </a:ext>
                  </a:extLst>
                </a:gridCol>
              </a:tblGrid>
              <a:tr h="803597">
                <a:tc>
                  <a:txBody>
                    <a:bodyPr/>
                    <a:lstStyle/>
                    <a:p>
                      <a:r>
                        <a:rPr lang="en-US" sz="1800" b="0" i="0" cap="all" spc="20" baseline="0" dirty="0">
                          <a:latin typeface="Gill Sans" charset="0"/>
                        </a:rPr>
                        <a:t>Message</a:t>
                      </a:r>
                      <a:endParaRPr lang="en-US" b="0" i="0" cap="all" spc="20" baseline="0" dirty="0"/>
                    </a:p>
                  </a:txBody>
                  <a:tcPr>
                    <a:solidFill>
                      <a:srgbClr val="7094CC"/>
                    </a:solidFill>
                  </a:tcPr>
                </a:tc>
                <a:tc>
                  <a:txBody>
                    <a:bodyPr/>
                    <a:lstStyle/>
                    <a:p>
                      <a:r>
                        <a:rPr lang="en-US" sz="1800" b="0" i="0" cap="all" spc="20" baseline="0" dirty="0">
                          <a:latin typeface="Gill Sans" charset="0"/>
                        </a:rPr>
                        <a:t>Decision-maker (Target) </a:t>
                      </a:r>
                      <a:br>
                        <a:rPr lang="en-US" sz="1800" b="0" i="0" cap="all" spc="20" baseline="0" dirty="0">
                          <a:latin typeface="Gill Sans" charset="0"/>
                        </a:rPr>
                      </a:br>
                      <a:r>
                        <a:rPr lang="en-US" sz="1800" b="0" i="0" cap="all" spc="20" baseline="0" dirty="0">
                          <a:latin typeface="Gill Sans" charset="0"/>
                        </a:rPr>
                        <a:t>of the message</a:t>
                      </a:r>
                      <a:endParaRPr lang="en-US" b="0" i="0" cap="all" spc="20" baseline="0" dirty="0"/>
                    </a:p>
                  </a:txBody>
                  <a:tcPr>
                    <a:solidFill>
                      <a:srgbClr val="7094CC"/>
                    </a:solidFill>
                  </a:tcPr>
                </a:tc>
                <a:tc>
                  <a:txBody>
                    <a:bodyPr/>
                    <a:lstStyle/>
                    <a:p>
                      <a:r>
                        <a:rPr lang="en-US" sz="1800" b="0" i="0" cap="all" spc="20" baseline="0" dirty="0">
                          <a:latin typeface="Gill Sans" charset="0"/>
                        </a:rPr>
                        <a:t>Associated source of </a:t>
                      </a:r>
                      <a:br>
                        <a:rPr lang="en-US" sz="1800" b="0" i="0" cap="all" spc="20" baseline="0" dirty="0">
                          <a:latin typeface="Gill Sans" charset="0"/>
                        </a:rPr>
                      </a:br>
                      <a:r>
                        <a:rPr lang="en-US" sz="1800" b="0" i="0" cap="all" spc="20" baseline="0" dirty="0">
                          <a:latin typeface="Gill Sans" charset="0"/>
                        </a:rPr>
                        <a:t>the content</a:t>
                      </a:r>
                      <a:endParaRPr lang="en-US" b="0" i="0" cap="all" spc="20" baseline="0" dirty="0"/>
                    </a:p>
                  </a:txBody>
                  <a:tcPr>
                    <a:solidFill>
                      <a:srgbClr val="7094CC"/>
                    </a:solidFill>
                  </a:tcPr>
                </a:tc>
                <a:extLst>
                  <a:ext uri="{0D108BD9-81ED-4DB2-BD59-A6C34878D82A}">
                    <a16:rowId xmlns:a16="http://schemas.microsoft.com/office/drawing/2014/main" val="10000"/>
                  </a:ext>
                </a:extLst>
              </a:tr>
              <a:tr h="803597">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803597">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803597">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r h="803597">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pic>
        <p:nvPicPr>
          <p:cNvPr id="10" name="Play Movie Icon" descr="Movie film play icon" title="Part 6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2557" y="454901"/>
            <a:ext cx="1110342" cy="869546"/>
          </a:xfrm>
          <a:prstGeom prst="rect">
            <a:avLst/>
          </a:prstGeom>
        </p:spPr>
      </p:pic>
      <p:sp>
        <p:nvSpPr>
          <p:cNvPr id="8" name="Decorative Orange Rectangle" descr="orange rectangle" title="Decorative artifact"/>
          <p:cNvSpPr/>
          <p:nvPr/>
        </p:nvSpPr>
        <p:spPr>
          <a:xfrm>
            <a:off x="0" y="623932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5364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Day 4: Measuring Advocacy Progress and Adaptive Management, Next Steps</a:t>
            </a:r>
          </a:p>
        </p:txBody>
      </p:sp>
      <p:sp>
        <p:nvSpPr>
          <p:cNvPr id="9" name="Background Color" descr="purple background color" title="Background Color"/>
          <p:cNvSpPr/>
          <p:nvPr/>
        </p:nvSpPr>
        <p:spPr>
          <a:xfrm>
            <a:off x="0" y="0"/>
            <a:ext cx="12192000" cy="6858000"/>
          </a:xfrm>
          <a:prstGeom prst="rect">
            <a:avLst/>
          </a:prstGeom>
          <a:solidFill>
            <a:srgbClr val="709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1"/>
          <p:cNvSpPr/>
          <p:nvPr/>
        </p:nvSpPr>
        <p:spPr>
          <a:xfrm>
            <a:off x="5694498" y="663510"/>
            <a:ext cx="2617255" cy="1200329"/>
          </a:xfrm>
          <a:prstGeom prst="rect">
            <a:avLst/>
          </a:prstGeom>
        </p:spPr>
        <p:txBody>
          <a:bodyPr wrap="none">
            <a:spAutoFit/>
          </a:bodyPr>
          <a:lstStyle/>
          <a:p>
            <a:r>
              <a:rPr lang="en-US" sz="7200" cap="all" dirty="0">
                <a:solidFill>
                  <a:schemeClr val="bg1"/>
                </a:solidFill>
                <a:latin typeface="Gill Sans" charset="0"/>
              </a:rPr>
              <a:t>Day 4</a:t>
            </a:r>
            <a:endParaRPr lang="en-US" sz="7200" cap="all" dirty="0">
              <a:solidFill>
                <a:schemeClr val="bg1"/>
              </a:solidFill>
              <a:effectLst/>
              <a:latin typeface="Gill Sans" charset="0"/>
            </a:endParaRPr>
          </a:p>
        </p:txBody>
      </p:sp>
      <p:sp>
        <p:nvSpPr>
          <p:cNvPr id="6" name="H2"/>
          <p:cNvSpPr/>
          <p:nvPr/>
        </p:nvSpPr>
        <p:spPr>
          <a:xfrm>
            <a:off x="5756088" y="2592983"/>
            <a:ext cx="5845362" cy="2811026"/>
          </a:xfrm>
          <a:prstGeom prst="rect">
            <a:avLst/>
          </a:prstGeom>
        </p:spPr>
        <p:txBody>
          <a:bodyPr wrap="square">
            <a:spAutoFit/>
          </a:bodyPr>
          <a:lstStyle/>
          <a:p>
            <a:pPr>
              <a:lnSpc>
                <a:spcPts val="5340"/>
              </a:lnSpc>
            </a:pPr>
            <a:r>
              <a:rPr lang="en-US" sz="4800" i="1" dirty="0">
                <a:solidFill>
                  <a:schemeClr val="bg1"/>
                </a:solidFill>
                <a:latin typeface="Gill Sans" charset="0"/>
              </a:rPr>
              <a:t>Measuring advocacy progress and </a:t>
            </a:r>
            <a:br>
              <a:rPr lang="en-US" sz="4800" i="1" dirty="0">
                <a:solidFill>
                  <a:schemeClr val="bg1"/>
                </a:solidFill>
                <a:latin typeface="Gill Sans" charset="0"/>
              </a:rPr>
            </a:br>
            <a:r>
              <a:rPr lang="en-US" sz="4800" i="1" dirty="0">
                <a:solidFill>
                  <a:schemeClr val="bg1"/>
                </a:solidFill>
                <a:latin typeface="Gill Sans" charset="0"/>
              </a:rPr>
              <a:t>adaptive management, next steps</a:t>
            </a:r>
          </a:p>
        </p:txBody>
      </p:sp>
      <p:pic>
        <p:nvPicPr>
          <p:cNvPr id="7" name="Picture 6" descr="A happy boy collects water from a tributary of the Volta River in Ghana." title="Boy in wa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038344" cy="6858000"/>
          </a:xfrm>
          <a:prstGeom prst="rect">
            <a:avLst/>
          </a:prstGeom>
        </p:spPr>
      </p:pic>
      <p:sp>
        <p:nvSpPr>
          <p:cNvPr id="8" name="credit"/>
          <p:cNvSpPr/>
          <p:nvPr/>
        </p:nvSpPr>
        <p:spPr>
          <a:xfrm rot="16200000">
            <a:off x="4062218" y="5553796"/>
            <a:ext cx="2316019" cy="292388"/>
          </a:xfrm>
          <a:prstGeom prst="rect">
            <a:avLst/>
          </a:prstGeom>
        </p:spPr>
        <p:txBody>
          <a:bodyPr wrap="none">
            <a:spAutoFit/>
          </a:bodyPr>
          <a:lstStyle/>
          <a:p>
            <a:r>
              <a:rPr lang="en-US" sz="1300" cap="all" spc="50" dirty="0">
                <a:solidFill>
                  <a:schemeClr val="tx1">
                    <a:lumMod val="75000"/>
                    <a:lumOff val="25000"/>
                  </a:schemeClr>
                </a:solidFill>
                <a:effectLst/>
                <a:latin typeface="Gill Sans Light" charset="0"/>
              </a:rPr>
              <a:t>©Benjamin Drummond </a:t>
            </a:r>
          </a:p>
        </p:txBody>
      </p:sp>
      <p:sp>
        <p:nvSpPr>
          <p:cNvPr id="10" name="decorative orange line" descr="orange rectangle" title="Decorative artifact"/>
          <p:cNvSpPr/>
          <p:nvPr/>
        </p:nvSpPr>
        <p:spPr>
          <a:xfrm>
            <a:off x="5813238" y="1985664"/>
            <a:ext cx="1747777" cy="114778"/>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4617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title"/>
          </p:nvPr>
        </p:nvSpPr>
        <p:spPr/>
        <p:txBody>
          <a:bodyPr/>
          <a:lstStyle/>
          <a:p>
            <a:r>
              <a:rPr lang="en-US" dirty="0"/>
              <a:t>Measuring Progress</a:t>
            </a:r>
          </a:p>
        </p:txBody>
      </p:sp>
      <p:sp>
        <p:nvSpPr>
          <p:cNvPr id="4" name="H1"/>
          <p:cNvSpPr/>
          <p:nvPr/>
        </p:nvSpPr>
        <p:spPr>
          <a:xfrm>
            <a:off x="503776" y="229558"/>
            <a:ext cx="6590202" cy="830997"/>
          </a:xfrm>
          <a:prstGeom prst="rect">
            <a:avLst/>
          </a:prstGeom>
        </p:spPr>
        <p:txBody>
          <a:bodyPr wrap="none">
            <a:spAutoFit/>
          </a:bodyPr>
          <a:lstStyle/>
          <a:p>
            <a:r>
              <a:rPr lang="en-US" sz="4800" cap="all" dirty="0">
                <a:solidFill>
                  <a:srgbClr val="7294CB"/>
                </a:solidFill>
                <a:latin typeface="Gill Sans" charset="0"/>
              </a:rPr>
              <a:t>Measuring progress</a:t>
            </a:r>
            <a:endParaRPr lang="en-US" sz="4800" cap="all" dirty="0">
              <a:solidFill>
                <a:srgbClr val="7294CB"/>
              </a:solidFill>
              <a:effectLst/>
              <a:latin typeface="Gill Sans" charset="0"/>
            </a:endParaRPr>
          </a:p>
        </p:txBody>
      </p:sp>
      <p:sp>
        <p:nvSpPr>
          <p:cNvPr id="6" name="H2"/>
          <p:cNvSpPr/>
          <p:nvPr/>
        </p:nvSpPr>
        <p:spPr>
          <a:xfrm>
            <a:off x="475200" y="1669530"/>
            <a:ext cx="5554126" cy="3508653"/>
          </a:xfrm>
          <a:prstGeom prst="rect">
            <a:avLst/>
          </a:prstGeom>
        </p:spPr>
        <p:txBody>
          <a:bodyPr wrap="square">
            <a:spAutoFit/>
          </a:bodyPr>
          <a:lstStyle/>
          <a:p>
            <a:pPr marL="342900" indent="-342900">
              <a:spcAft>
                <a:spcPts val="1200"/>
              </a:spcAft>
              <a:buClr>
                <a:srgbClr val="FA9D21"/>
              </a:buClr>
              <a:buSzPct val="75000"/>
              <a:buFont typeface=".AppleSDGothicNeoI-Regular" charset="-127"/>
              <a:buChar char="◼︎"/>
            </a:pPr>
            <a:r>
              <a:rPr lang="en-US" sz="3200" i="1" dirty="0">
                <a:solidFill>
                  <a:srgbClr val="F89C20"/>
                </a:solidFill>
                <a:latin typeface="Gill Sans" charset="0"/>
              </a:rPr>
              <a:t>Measure small </a:t>
            </a:r>
            <a:br>
              <a:rPr lang="en-US" sz="3200" i="1" dirty="0">
                <a:solidFill>
                  <a:srgbClr val="F89C20"/>
                </a:solidFill>
                <a:latin typeface="Gill Sans" charset="0"/>
              </a:rPr>
            </a:br>
            <a:r>
              <a:rPr lang="en-US" sz="3200" i="1" dirty="0">
                <a:solidFill>
                  <a:srgbClr val="F89C20"/>
                </a:solidFill>
                <a:latin typeface="Gill Sans" charset="0"/>
              </a:rPr>
              <a:t>incremental change</a:t>
            </a:r>
          </a:p>
          <a:p>
            <a:pPr marL="342900" indent="-342900">
              <a:spcAft>
                <a:spcPts val="1200"/>
              </a:spcAft>
              <a:buClr>
                <a:srgbClr val="FA9D21"/>
              </a:buClr>
              <a:buSzPct val="75000"/>
              <a:buFont typeface=".AppleSDGothicNeoI-Regular" charset="-127"/>
              <a:buChar char="◼︎"/>
            </a:pPr>
            <a:r>
              <a:rPr lang="en-US" sz="3200" i="1" dirty="0">
                <a:solidFill>
                  <a:srgbClr val="F89C20"/>
                </a:solidFill>
                <a:latin typeface="Gill Sans" charset="0"/>
              </a:rPr>
              <a:t>Changes in language</a:t>
            </a:r>
          </a:p>
          <a:p>
            <a:pPr marL="342900" indent="-342900">
              <a:spcAft>
                <a:spcPts val="1200"/>
              </a:spcAft>
              <a:buClr>
                <a:srgbClr val="FA9D21"/>
              </a:buClr>
              <a:buSzPct val="75000"/>
              <a:buFont typeface=".AppleSDGothicNeoI-Regular" charset="-127"/>
              <a:buChar char="◼︎"/>
            </a:pPr>
            <a:r>
              <a:rPr lang="en-US" sz="3200" i="1" dirty="0">
                <a:solidFill>
                  <a:srgbClr val="F89C20"/>
                </a:solidFill>
                <a:latin typeface="Gill Sans" charset="0"/>
              </a:rPr>
              <a:t>Public statements</a:t>
            </a:r>
          </a:p>
          <a:p>
            <a:pPr marL="342900" indent="-342900">
              <a:spcAft>
                <a:spcPts val="1200"/>
              </a:spcAft>
              <a:buClr>
                <a:srgbClr val="FA9D21"/>
              </a:buClr>
              <a:buSzPct val="75000"/>
              <a:buFont typeface=".AppleSDGothicNeoI-Regular" charset="-127"/>
              <a:buChar char="◼︎"/>
            </a:pPr>
            <a:r>
              <a:rPr lang="en-US" sz="3200" i="1" dirty="0">
                <a:solidFill>
                  <a:srgbClr val="F89C20"/>
                </a:solidFill>
                <a:latin typeface="Gill Sans" charset="0"/>
              </a:rPr>
              <a:t>Tools: outcome harvesting, language measurement</a:t>
            </a:r>
          </a:p>
        </p:txBody>
      </p:sp>
      <p:pic>
        <p:nvPicPr>
          <p:cNvPr id="12" name="Part 8 - Magnifying Glass Gear Icon" descr="Magnifying glass and gear icon" title="Part 8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1781" y="263150"/>
            <a:ext cx="1037447" cy="1018222"/>
          </a:xfrm>
          <a:prstGeom prst="rect">
            <a:avLst/>
          </a:prstGeom>
        </p:spPr>
      </p:pic>
      <p:pic>
        <p:nvPicPr>
          <p:cNvPr id="7" name="Picture 6" descr="A man pulls a tarp over a livestock water supply in Tyiweni, Eastern Cape." title="Water Suppl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320" y="1718500"/>
            <a:ext cx="6583680" cy="4642104"/>
          </a:xfrm>
          <a:prstGeom prst="rect">
            <a:avLst/>
          </a:prstGeom>
        </p:spPr>
      </p:pic>
      <p:sp>
        <p:nvSpPr>
          <p:cNvPr id="8" name="credit"/>
          <p:cNvSpPr/>
          <p:nvPr/>
        </p:nvSpPr>
        <p:spPr>
          <a:xfrm rot="16200000">
            <a:off x="4661715" y="5277731"/>
            <a:ext cx="1600823" cy="292388"/>
          </a:xfrm>
          <a:prstGeom prst="rect">
            <a:avLst/>
          </a:prstGeom>
        </p:spPr>
        <p:txBody>
          <a:bodyPr wrap="none">
            <a:spAutoFit/>
          </a:bodyPr>
          <a:lstStyle/>
          <a:p>
            <a:r>
              <a:rPr lang="en-US" sz="1300" cap="all" spc="50" dirty="0">
                <a:solidFill>
                  <a:schemeClr val="tx1">
                    <a:lumMod val="75000"/>
                    <a:lumOff val="25000"/>
                  </a:schemeClr>
                </a:solidFill>
                <a:latin typeface="Gill Sans Light" charset="0"/>
              </a:rPr>
              <a:t>©</a:t>
            </a:r>
            <a:r>
              <a:rPr lang="en-US" sz="1300" cap="all" spc="50" dirty="0" err="1">
                <a:solidFill>
                  <a:schemeClr val="tx1">
                    <a:lumMod val="75000"/>
                    <a:lumOff val="25000"/>
                  </a:schemeClr>
                </a:solidFill>
                <a:latin typeface="Gill Sans Light" charset="0"/>
              </a:rPr>
              <a:t>Trond</a:t>
            </a:r>
            <a:r>
              <a:rPr lang="en-US" sz="1300" cap="all" spc="50" dirty="0">
                <a:solidFill>
                  <a:schemeClr val="tx1">
                    <a:lumMod val="75000"/>
                    <a:lumOff val="25000"/>
                  </a:schemeClr>
                </a:solidFill>
                <a:latin typeface="Gill Sans Light" charset="0"/>
              </a:rPr>
              <a:t> Larsen</a:t>
            </a:r>
            <a:endParaRPr lang="en-US" sz="1300" cap="all" spc="50" dirty="0">
              <a:solidFill>
                <a:schemeClr val="tx1">
                  <a:lumMod val="75000"/>
                  <a:lumOff val="25000"/>
                </a:schemeClr>
              </a:solidFill>
              <a:effectLst/>
              <a:latin typeface="Gill Sans Light" charset="0"/>
            </a:endParaRPr>
          </a:p>
        </p:txBody>
      </p:sp>
      <p:sp>
        <p:nvSpPr>
          <p:cNvPr id="10" name="Decorative Orange Rectangle" descr="orange rectangle" title="Decorative artifact"/>
          <p:cNvSpPr/>
          <p:nvPr/>
        </p:nvSpPr>
        <p:spPr>
          <a:xfrm>
            <a:off x="0" y="623932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4953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title"/>
          </p:nvPr>
        </p:nvSpPr>
        <p:spPr/>
        <p:txBody>
          <a:bodyPr/>
          <a:lstStyle/>
          <a:p>
            <a:r>
              <a:rPr lang="en-US" dirty="0"/>
              <a:t>Next Steps</a:t>
            </a:r>
          </a:p>
        </p:txBody>
      </p:sp>
      <p:sp>
        <p:nvSpPr>
          <p:cNvPr id="3" name="H1"/>
          <p:cNvSpPr/>
          <p:nvPr/>
        </p:nvSpPr>
        <p:spPr>
          <a:xfrm>
            <a:off x="503776" y="229558"/>
            <a:ext cx="3510898" cy="830997"/>
          </a:xfrm>
          <a:prstGeom prst="rect">
            <a:avLst/>
          </a:prstGeom>
        </p:spPr>
        <p:txBody>
          <a:bodyPr wrap="none">
            <a:spAutoFit/>
          </a:bodyPr>
          <a:lstStyle/>
          <a:p>
            <a:r>
              <a:rPr lang="en-US" sz="4800" cap="all" dirty="0">
                <a:solidFill>
                  <a:srgbClr val="7294CB"/>
                </a:solidFill>
                <a:latin typeface="Gill Sans" charset="0"/>
              </a:rPr>
              <a:t>Next steps</a:t>
            </a:r>
            <a:endParaRPr lang="en-US" sz="4800" cap="all" dirty="0">
              <a:solidFill>
                <a:srgbClr val="7294CB"/>
              </a:solidFill>
              <a:effectLst/>
              <a:latin typeface="Gill Sans" charset="0"/>
            </a:endParaRPr>
          </a:p>
        </p:txBody>
      </p:sp>
      <p:sp>
        <p:nvSpPr>
          <p:cNvPr id="5" name="P"/>
          <p:cNvSpPr/>
          <p:nvPr/>
        </p:nvSpPr>
        <p:spPr>
          <a:xfrm>
            <a:off x="483071" y="1679529"/>
            <a:ext cx="4731867" cy="3939540"/>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latin typeface="Gill Sans" charset="0"/>
              </a:rPr>
              <a:t>Before you leave the room today, what are the next steps required for finalizing the strategy?</a:t>
            </a:r>
          </a:p>
          <a:p>
            <a:pPr marL="342900" indent="-342900">
              <a:spcAft>
                <a:spcPts val="1200"/>
              </a:spcAft>
              <a:buClr>
                <a:srgbClr val="FA9D21"/>
              </a:buClr>
              <a:buSzPct val="100000"/>
              <a:buFont typeface=".AppleSDGothicNeoI-Regular" charset="-127"/>
              <a:buChar char="◼︎"/>
            </a:pPr>
            <a:r>
              <a:rPr lang="en-US" sz="2000" dirty="0">
                <a:latin typeface="Gill Sans" charset="0"/>
              </a:rPr>
              <a:t>Who might need to review/approve </a:t>
            </a:r>
            <a:br>
              <a:rPr lang="en-US" sz="2000" dirty="0">
                <a:latin typeface="Gill Sans" charset="0"/>
              </a:rPr>
            </a:br>
            <a:r>
              <a:rPr lang="en-US" sz="2000" dirty="0">
                <a:latin typeface="Gill Sans" charset="0"/>
              </a:rPr>
              <a:t>the draft?</a:t>
            </a:r>
          </a:p>
          <a:p>
            <a:pPr marL="342900" indent="-342900">
              <a:spcAft>
                <a:spcPts val="1200"/>
              </a:spcAft>
              <a:buClr>
                <a:srgbClr val="FA9D21"/>
              </a:buClr>
              <a:buSzPct val="100000"/>
              <a:buFont typeface=".AppleSDGothicNeoI-Regular" charset="-127"/>
              <a:buChar char="◼︎"/>
            </a:pPr>
            <a:r>
              <a:rPr lang="en-US" sz="2000" dirty="0">
                <a:latin typeface="Gill Sans" charset="0"/>
              </a:rPr>
              <a:t>What are the roles/responsibility of those who contributed to the draft strategy in this workshop? What about those not involved in the drafting?</a:t>
            </a:r>
          </a:p>
          <a:p>
            <a:pPr marL="342900" indent="-342900">
              <a:spcAft>
                <a:spcPts val="1200"/>
              </a:spcAft>
              <a:buClr>
                <a:srgbClr val="FA9D21"/>
              </a:buClr>
              <a:buSzPct val="100000"/>
              <a:buFont typeface=".AppleSDGothicNeoI-Regular" charset="-127"/>
              <a:buChar char="◼︎"/>
            </a:pPr>
            <a:r>
              <a:rPr lang="en-US" sz="2000" dirty="0">
                <a:latin typeface="Gill Sans" charset="0"/>
              </a:rPr>
              <a:t>When will contributors to the strategy re-convene to check in on progress?</a:t>
            </a:r>
            <a:endParaRPr lang="en-US" sz="2000" dirty="0">
              <a:effectLst/>
              <a:latin typeface="Gill Sans" charset="0"/>
            </a:endParaRPr>
          </a:p>
        </p:txBody>
      </p:sp>
      <p:pic>
        <p:nvPicPr>
          <p:cNvPr id="6" name="Picture 5" descr="A girl collects water supplied by Bale Mountains National Park in south-central Ethiopia." title="Collecting wa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6376" y="0"/>
            <a:ext cx="6135624" cy="6306312"/>
          </a:xfrm>
          <a:prstGeom prst="rect">
            <a:avLst/>
          </a:prstGeom>
        </p:spPr>
      </p:pic>
      <p:sp>
        <p:nvSpPr>
          <p:cNvPr id="7" name="credit"/>
          <p:cNvSpPr/>
          <p:nvPr/>
        </p:nvSpPr>
        <p:spPr>
          <a:xfrm rot="16200000">
            <a:off x="4935044" y="5103004"/>
            <a:ext cx="1950277" cy="292388"/>
          </a:xfrm>
          <a:prstGeom prst="rect">
            <a:avLst/>
          </a:prstGeom>
        </p:spPr>
        <p:txBody>
          <a:bodyPr wrap="none">
            <a:spAutoFit/>
          </a:bodyPr>
          <a:lstStyle/>
          <a:p>
            <a:r>
              <a:rPr lang="en-US" sz="1300" cap="all" spc="50">
                <a:solidFill>
                  <a:schemeClr val="tx1">
                    <a:lumMod val="75000"/>
                    <a:lumOff val="25000"/>
                  </a:schemeClr>
                </a:solidFill>
                <a:latin typeface="Gill Sans Light" charset="0"/>
              </a:rPr>
              <a:t>© Robin Moore/ILCP</a:t>
            </a:r>
            <a:endParaRPr lang="en-US" sz="1300" cap="all" spc="50" dirty="0">
              <a:solidFill>
                <a:schemeClr val="tx1">
                  <a:lumMod val="75000"/>
                  <a:lumOff val="25000"/>
                </a:schemeClr>
              </a:solidFill>
              <a:effectLst/>
              <a:latin typeface="Gill Sans Light" charset="0"/>
            </a:endParaRPr>
          </a:p>
        </p:txBody>
      </p:sp>
      <p:sp>
        <p:nvSpPr>
          <p:cNvPr id="9" name="Decorative Orange Rectangle" descr="orange rectangle" title="Decorative artifact"/>
          <p:cNvSpPr/>
          <p:nvPr/>
        </p:nvSpPr>
        <p:spPr>
          <a:xfrm>
            <a:off x="0" y="623932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73338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title"/>
          </p:nvPr>
        </p:nvSpPr>
        <p:spPr/>
        <p:txBody>
          <a:bodyPr/>
          <a:lstStyle/>
          <a:p>
            <a:r>
              <a:rPr lang="en-US" dirty="0"/>
              <a:t>Congratulations on the completion of your draft advocacy strategy!</a:t>
            </a:r>
          </a:p>
        </p:txBody>
      </p:sp>
      <p:pic>
        <p:nvPicPr>
          <p:cNvPr id="2" name="Picture 1" descr="Sunrise inside the Entabeni Game Reserve famous for safari with a reflection of the Hanging Lip of Hanglip mountain peak in a swamp lake located near Kruger Park, Limpopo Province, South Africa." title="Sunrise in Afric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4774361"/>
          </a:xfrm>
          <a:prstGeom prst="rect">
            <a:avLst/>
          </a:prstGeom>
        </p:spPr>
      </p:pic>
      <p:sp>
        <p:nvSpPr>
          <p:cNvPr id="9" name="H1"/>
          <p:cNvSpPr/>
          <p:nvPr/>
        </p:nvSpPr>
        <p:spPr>
          <a:xfrm>
            <a:off x="295438" y="1516171"/>
            <a:ext cx="11601123" cy="2067233"/>
          </a:xfrm>
          <a:prstGeom prst="rect">
            <a:avLst/>
          </a:prstGeom>
          <a:effectLst>
            <a:outerShdw blurRad="50800" dist="76200" dir="2700000" algn="tl" rotWithShape="0">
              <a:prstClr val="black">
                <a:alpha val="40000"/>
              </a:prstClr>
            </a:outerShdw>
          </a:effectLst>
        </p:spPr>
        <p:txBody>
          <a:bodyPr wrap="square">
            <a:spAutoFit/>
          </a:bodyPr>
          <a:lstStyle/>
          <a:p>
            <a:pPr algn="ctr">
              <a:lnSpc>
                <a:spcPts val="3440"/>
              </a:lnSpc>
              <a:spcAft>
                <a:spcPts val="1800"/>
              </a:spcAft>
            </a:pPr>
            <a:r>
              <a:rPr lang="en-US" sz="3200" i="1" dirty="0">
                <a:solidFill>
                  <a:schemeClr val="bg1"/>
                </a:solidFill>
                <a:latin typeface="Gill Sans" charset="0"/>
              </a:rPr>
              <a:t>Congratulations on the completion </a:t>
            </a:r>
            <a:br>
              <a:rPr lang="en-US" sz="3200" i="1" dirty="0">
                <a:solidFill>
                  <a:schemeClr val="bg1"/>
                </a:solidFill>
                <a:latin typeface="Gill Sans" charset="0"/>
              </a:rPr>
            </a:br>
            <a:r>
              <a:rPr lang="en-US" sz="3200" i="1" dirty="0">
                <a:solidFill>
                  <a:schemeClr val="bg1"/>
                </a:solidFill>
                <a:latin typeface="Gill Sans" charset="0"/>
              </a:rPr>
              <a:t>of your draft advocacy strategy!</a:t>
            </a:r>
          </a:p>
          <a:p>
            <a:pPr algn="ctr">
              <a:lnSpc>
                <a:spcPts val="3440"/>
              </a:lnSpc>
              <a:spcAft>
                <a:spcPts val="1800"/>
              </a:spcAft>
            </a:pPr>
            <a:r>
              <a:rPr lang="en-US" sz="3200" i="1" dirty="0">
                <a:solidFill>
                  <a:schemeClr val="bg1"/>
                </a:solidFill>
                <a:latin typeface="Gill Sans" charset="0"/>
              </a:rPr>
              <a:t>Best of luck as you advocate for the integration of FW-WASH </a:t>
            </a:r>
            <a:br>
              <a:rPr lang="en-US" sz="3200" i="1" dirty="0">
                <a:solidFill>
                  <a:schemeClr val="bg1"/>
                </a:solidFill>
                <a:latin typeface="Gill Sans" charset="0"/>
              </a:rPr>
            </a:br>
            <a:r>
              <a:rPr lang="en-US" sz="3200" i="1" dirty="0">
                <a:solidFill>
                  <a:schemeClr val="bg1"/>
                </a:solidFill>
                <a:latin typeface="Gill Sans" charset="0"/>
              </a:rPr>
              <a:t>to protect water resources for people and nature.</a:t>
            </a:r>
          </a:p>
        </p:txBody>
      </p:sp>
      <p:pic>
        <p:nvPicPr>
          <p:cNvPr id="4" name="USAID" descr="USAID Logo" title="USAID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40" y="-14990"/>
            <a:ext cx="3657599" cy="1399033"/>
          </a:xfrm>
          <a:prstGeom prst="rect">
            <a:avLst/>
          </a:prstGeom>
        </p:spPr>
      </p:pic>
      <p:pic>
        <p:nvPicPr>
          <p:cNvPr id="5" name="IRC" descr="IRC Logo" title="IRC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7961" y="273889"/>
            <a:ext cx="2982029" cy="880330"/>
          </a:xfrm>
          <a:prstGeom prst="rect">
            <a:avLst/>
          </a:prstGeom>
        </p:spPr>
      </p:pic>
      <p:pic>
        <p:nvPicPr>
          <p:cNvPr id="3" name="Africa Biodiversity Logos" descr="Africa Biodiversity Collaborative Group Logos: African Wildlife Foundation, Conservation International, the Jane Goodall Institute, The Nature Conservancy, WCS, World Resources Institute, WWF" title="Africa Biodiversity Collaborative Group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249" y="5023369"/>
            <a:ext cx="10761785" cy="1692224"/>
          </a:xfrm>
          <a:prstGeom prst="rect">
            <a:avLst/>
          </a:prstGeom>
        </p:spPr>
      </p:pic>
      <p:sp>
        <p:nvSpPr>
          <p:cNvPr id="7" name="photo credit"/>
          <p:cNvSpPr/>
          <p:nvPr/>
        </p:nvSpPr>
        <p:spPr>
          <a:xfrm>
            <a:off x="13741" y="4341760"/>
            <a:ext cx="1920206" cy="307777"/>
          </a:xfrm>
          <a:prstGeom prst="rect">
            <a:avLst/>
          </a:prstGeom>
        </p:spPr>
        <p:txBody>
          <a:bodyPr wrap="none">
            <a:spAutoFit/>
          </a:bodyPr>
          <a:lstStyle/>
          <a:p>
            <a:r>
              <a:rPr lang="en-US" sz="1400" dirty="0">
                <a:solidFill>
                  <a:schemeClr val="bg1">
                    <a:lumMod val="50000"/>
                  </a:schemeClr>
                </a:solidFill>
                <a:effectLst/>
                <a:latin typeface="Gill Sans" charset="0"/>
              </a:rPr>
              <a:t>© SL_PHOTOGRAPHY</a:t>
            </a:r>
          </a:p>
        </p:txBody>
      </p:sp>
      <p:sp>
        <p:nvSpPr>
          <p:cNvPr id="6" name="Green decorative bar" descr="green rectangle" title="Decorative artifact"/>
          <p:cNvSpPr/>
          <p:nvPr/>
        </p:nvSpPr>
        <p:spPr>
          <a:xfrm>
            <a:off x="0" y="4688313"/>
            <a:ext cx="12192000" cy="167269"/>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9625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title"/>
          </p:nvPr>
        </p:nvSpPr>
        <p:spPr/>
        <p:txBody>
          <a:bodyPr/>
          <a:lstStyle/>
          <a:p>
            <a:r>
              <a:rPr lang="en-US" dirty="0"/>
              <a:t>Defining Advocacy (1)</a:t>
            </a:r>
          </a:p>
        </p:txBody>
      </p:sp>
      <p:sp>
        <p:nvSpPr>
          <p:cNvPr id="5" name="H1"/>
          <p:cNvSpPr/>
          <p:nvPr/>
        </p:nvSpPr>
        <p:spPr>
          <a:xfrm>
            <a:off x="484859" y="246491"/>
            <a:ext cx="6417591" cy="830997"/>
          </a:xfrm>
          <a:prstGeom prst="rect">
            <a:avLst/>
          </a:prstGeom>
        </p:spPr>
        <p:txBody>
          <a:bodyPr wrap="none">
            <a:spAutoFit/>
          </a:bodyPr>
          <a:lstStyle/>
          <a:p>
            <a:r>
              <a:rPr lang="en-US" sz="4800" cap="all" dirty="0">
                <a:solidFill>
                  <a:srgbClr val="7294CB"/>
                </a:solidFill>
                <a:latin typeface="Gill Sans" charset="0"/>
              </a:rPr>
              <a:t>Defining Advocacy</a:t>
            </a:r>
            <a:endParaRPr lang="en-US" sz="4800" cap="all" dirty="0">
              <a:solidFill>
                <a:srgbClr val="7294CB"/>
              </a:solidFill>
              <a:effectLst/>
              <a:latin typeface="Gill Sans" charset="0"/>
            </a:endParaRPr>
          </a:p>
        </p:txBody>
      </p:sp>
      <p:sp>
        <p:nvSpPr>
          <p:cNvPr id="9" name="H2"/>
          <p:cNvSpPr/>
          <p:nvPr/>
        </p:nvSpPr>
        <p:spPr>
          <a:xfrm>
            <a:off x="484859" y="1618179"/>
            <a:ext cx="9365724" cy="1400383"/>
          </a:xfrm>
          <a:prstGeom prst="rect">
            <a:avLst/>
          </a:prstGeom>
        </p:spPr>
        <p:txBody>
          <a:bodyPr wrap="square">
            <a:spAutoFit/>
          </a:bodyPr>
          <a:lstStyle/>
          <a:p>
            <a:pPr>
              <a:lnSpc>
                <a:spcPts val="3440"/>
              </a:lnSpc>
            </a:pPr>
            <a:r>
              <a:rPr lang="en-US" sz="3200" b="1" i="1" dirty="0">
                <a:solidFill>
                  <a:srgbClr val="7294CB"/>
                </a:solidFill>
                <a:latin typeface="Gill Sans" charset="0"/>
              </a:rPr>
              <a:t>Advocacy</a:t>
            </a:r>
            <a:r>
              <a:rPr lang="en-US" sz="3200" b="1" i="1" dirty="0">
                <a:solidFill>
                  <a:srgbClr val="F89C20"/>
                </a:solidFill>
                <a:latin typeface="Gill Sans" charset="0"/>
              </a:rPr>
              <a:t> </a:t>
            </a:r>
            <a:r>
              <a:rPr lang="en-US" sz="3200" i="1" dirty="0">
                <a:solidFill>
                  <a:srgbClr val="F89C20"/>
                </a:solidFill>
                <a:latin typeface="Gill Sans" charset="0"/>
              </a:rPr>
              <a:t>is the process of strategically managing and sharing knowledge to change and/or influence policies and practices that affect people’s lives</a:t>
            </a:r>
            <a:endParaRPr lang="en-US" sz="3200" dirty="0">
              <a:solidFill>
                <a:srgbClr val="F89C20"/>
              </a:solidFill>
              <a:effectLst/>
              <a:latin typeface="Gill Sans" charset="0"/>
            </a:endParaRPr>
          </a:p>
        </p:txBody>
      </p:sp>
      <p:sp>
        <p:nvSpPr>
          <p:cNvPr id="8" name="H3"/>
          <p:cNvSpPr/>
          <p:nvPr/>
        </p:nvSpPr>
        <p:spPr>
          <a:xfrm>
            <a:off x="6860886" y="3442026"/>
            <a:ext cx="2116413" cy="461665"/>
          </a:xfrm>
          <a:prstGeom prst="rect">
            <a:avLst/>
          </a:prstGeom>
        </p:spPr>
        <p:txBody>
          <a:bodyPr wrap="none">
            <a:spAutoFit/>
          </a:bodyPr>
          <a:lstStyle/>
          <a:p>
            <a:r>
              <a:rPr lang="en-US" sz="2400" b="1" cap="all" dirty="0">
                <a:solidFill>
                  <a:srgbClr val="B4CB30"/>
                </a:solidFill>
                <a:latin typeface="Gill Sans" charset="0"/>
              </a:rPr>
              <a:t>Advocacy</a:t>
            </a:r>
            <a:endParaRPr lang="en-US" sz="2400" cap="all" dirty="0">
              <a:solidFill>
                <a:srgbClr val="B4CB30"/>
              </a:solidFill>
              <a:effectLst/>
              <a:latin typeface="Gill Sans" charset="0"/>
            </a:endParaRPr>
          </a:p>
        </p:txBody>
      </p:sp>
      <p:sp>
        <p:nvSpPr>
          <p:cNvPr id="7" name="Body Text"/>
          <p:cNvSpPr/>
          <p:nvPr/>
        </p:nvSpPr>
        <p:spPr>
          <a:xfrm>
            <a:off x="6847031" y="3905405"/>
            <a:ext cx="3945662" cy="1938992"/>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latin typeface="Gill Sans" charset="0"/>
              </a:rPr>
              <a:t>Is a deliberate process</a:t>
            </a:r>
          </a:p>
          <a:p>
            <a:pPr marL="342900" indent="-342900">
              <a:spcAft>
                <a:spcPts val="1200"/>
              </a:spcAft>
              <a:buClr>
                <a:srgbClr val="FA9D21"/>
              </a:buClr>
              <a:buSzPct val="100000"/>
              <a:buFont typeface=".AppleSDGothicNeoI-Regular" charset="-127"/>
              <a:buChar char="◼︎"/>
            </a:pPr>
            <a:r>
              <a:rPr lang="en-US" sz="2000" dirty="0">
                <a:latin typeface="Gill Sans" charset="0"/>
              </a:rPr>
              <a:t>Aims to inform and influence decision-makers</a:t>
            </a:r>
          </a:p>
          <a:p>
            <a:pPr marL="342900" indent="-342900">
              <a:spcAft>
                <a:spcPts val="1200"/>
              </a:spcAft>
              <a:buClr>
                <a:srgbClr val="FA9D21"/>
              </a:buClr>
              <a:buSzPct val="100000"/>
              <a:buFont typeface=".AppleSDGothicNeoI-Regular" charset="-127"/>
              <a:buChar char="◼︎"/>
            </a:pPr>
            <a:r>
              <a:rPr lang="en-US" sz="2000" dirty="0">
                <a:latin typeface="Gill Sans" charset="0"/>
              </a:rPr>
              <a:t>Seeks to changes that are evidence-based</a:t>
            </a:r>
            <a:endParaRPr lang="en-US" sz="2000" dirty="0">
              <a:effectLst/>
              <a:latin typeface="Gill Sans" charset="0"/>
            </a:endParaRPr>
          </a:p>
        </p:txBody>
      </p:sp>
      <p:sp>
        <p:nvSpPr>
          <p:cNvPr id="12"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bove shot of a girl doing laundry near Nabogu, Ghana." title="Laundr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82" y="3599688"/>
            <a:ext cx="5705856" cy="3258312"/>
          </a:xfrm>
          <a:prstGeom prst="rect">
            <a:avLst/>
          </a:prstGeom>
        </p:spPr>
      </p:pic>
      <p:sp>
        <p:nvSpPr>
          <p:cNvPr id="10" name="photo credit"/>
          <p:cNvSpPr/>
          <p:nvPr/>
        </p:nvSpPr>
        <p:spPr>
          <a:xfrm rot="16200000">
            <a:off x="-673151" y="4924052"/>
            <a:ext cx="2316019" cy="292388"/>
          </a:xfrm>
          <a:prstGeom prst="rect">
            <a:avLst/>
          </a:prstGeom>
        </p:spPr>
        <p:txBody>
          <a:bodyPr wrap="none">
            <a:spAutoFit/>
          </a:bodyPr>
          <a:lstStyle/>
          <a:p>
            <a:r>
              <a:rPr lang="en-US" sz="1300" cap="all" spc="50" dirty="0">
                <a:solidFill>
                  <a:schemeClr val="tx1">
                    <a:lumMod val="75000"/>
                    <a:lumOff val="25000"/>
                  </a:schemeClr>
                </a:solidFill>
                <a:effectLst/>
                <a:latin typeface="Gill Sans Light" charset="0"/>
              </a:rPr>
              <a:t>©Benjamin Drummond </a:t>
            </a:r>
          </a:p>
        </p:txBody>
      </p:sp>
      <p:sp>
        <p:nvSpPr>
          <p:cNvPr id="13"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452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lstStyle/>
          <a:p>
            <a:r>
              <a:rPr lang="en-US" dirty="0"/>
              <a:t>Defining Advocacy (2)</a:t>
            </a:r>
          </a:p>
        </p:txBody>
      </p:sp>
      <p:sp>
        <p:nvSpPr>
          <p:cNvPr id="7" name="H1"/>
          <p:cNvSpPr/>
          <p:nvPr/>
        </p:nvSpPr>
        <p:spPr>
          <a:xfrm>
            <a:off x="484859" y="246491"/>
            <a:ext cx="6417591" cy="830997"/>
          </a:xfrm>
          <a:prstGeom prst="rect">
            <a:avLst/>
          </a:prstGeom>
        </p:spPr>
        <p:txBody>
          <a:bodyPr wrap="none">
            <a:spAutoFit/>
          </a:bodyPr>
          <a:lstStyle/>
          <a:p>
            <a:r>
              <a:rPr lang="en-US" sz="4800" cap="all" dirty="0">
                <a:solidFill>
                  <a:srgbClr val="7294CB"/>
                </a:solidFill>
                <a:latin typeface="Gill Sans" charset="0"/>
              </a:rPr>
              <a:t>Defining Advocacy</a:t>
            </a:r>
            <a:endParaRPr lang="en-US" sz="4800" cap="all" dirty="0">
              <a:solidFill>
                <a:srgbClr val="7294CB"/>
              </a:solidFill>
              <a:effectLst/>
              <a:latin typeface="Gill Sans" charset="0"/>
            </a:endParaRPr>
          </a:p>
        </p:txBody>
      </p:sp>
      <p:sp>
        <p:nvSpPr>
          <p:cNvPr id="8" name="P"/>
          <p:cNvSpPr/>
          <p:nvPr/>
        </p:nvSpPr>
        <p:spPr>
          <a:xfrm>
            <a:off x="485606" y="1562409"/>
            <a:ext cx="6402990" cy="3939540"/>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latin typeface="Gill Sans" charset="0"/>
              </a:rPr>
              <a:t>Advocacy is the practical use of knowledge for purposes of social changes directed to government policies, laws, and procedures. </a:t>
            </a:r>
          </a:p>
          <a:p>
            <a:pPr marL="342900" indent="-342900">
              <a:spcAft>
                <a:spcPts val="1200"/>
              </a:spcAft>
              <a:buClr>
                <a:srgbClr val="FA9D21"/>
              </a:buClr>
              <a:buSzPct val="100000"/>
              <a:buFont typeface=".AppleSDGothicNeoI-Regular" charset="-127"/>
              <a:buChar char="◼︎"/>
            </a:pPr>
            <a:r>
              <a:rPr lang="en-US" sz="2000" dirty="0">
                <a:latin typeface="Gill Sans" charset="0"/>
              </a:rPr>
              <a:t>Advocacy supports an issue and persuades the decision-makers on how to act in order to support that issue. </a:t>
            </a:r>
          </a:p>
          <a:p>
            <a:pPr marL="342900" indent="-342900">
              <a:spcAft>
                <a:spcPts val="1200"/>
              </a:spcAft>
              <a:buClr>
                <a:srgbClr val="FA9D21"/>
              </a:buClr>
              <a:buSzPct val="100000"/>
              <a:buFont typeface=".AppleSDGothicNeoI-Regular" charset="-127"/>
              <a:buChar char="◼︎"/>
            </a:pPr>
            <a:r>
              <a:rPr lang="en-US" sz="2000" dirty="0">
                <a:latin typeface="Gill Sans" charset="0"/>
              </a:rPr>
              <a:t>Advocacy is a process, not a one-way activity. </a:t>
            </a:r>
          </a:p>
          <a:p>
            <a:pPr marL="342900" indent="-342900">
              <a:spcAft>
                <a:spcPts val="1200"/>
              </a:spcAft>
              <a:buClr>
                <a:srgbClr val="FA9D21"/>
              </a:buClr>
              <a:buSzPct val="100000"/>
              <a:buFont typeface=".AppleSDGothicNeoI-Regular" charset="-127"/>
              <a:buChar char="◼︎"/>
            </a:pPr>
            <a:r>
              <a:rPr lang="en-US" sz="2000" dirty="0">
                <a:latin typeface="Gill Sans" charset="0"/>
              </a:rPr>
              <a:t>Advocacy is about motivating and mobilizing the community. It starts with a small group of people who share concerns about a specific problem and are willing to devote time, their experience and resources available to reach the desired change.</a:t>
            </a:r>
            <a:endParaRPr lang="en-US" sz="2000" dirty="0">
              <a:effectLst/>
              <a:latin typeface="Gill Sans" charset="0"/>
            </a:endParaRPr>
          </a:p>
        </p:txBody>
      </p:sp>
      <p:sp>
        <p:nvSpPr>
          <p:cNvPr id="12"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mall fresh water stream running through a forest in Tanzania." title="Strea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656" y="0"/>
            <a:ext cx="4276344" cy="6858000"/>
          </a:xfrm>
          <a:prstGeom prst="rect">
            <a:avLst/>
          </a:prstGeom>
        </p:spPr>
      </p:pic>
      <p:sp>
        <p:nvSpPr>
          <p:cNvPr id="10" name="Photo Credit"/>
          <p:cNvSpPr/>
          <p:nvPr/>
        </p:nvSpPr>
        <p:spPr>
          <a:xfrm rot="16200000">
            <a:off x="6625309" y="4863000"/>
            <a:ext cx="2316019" cy="292388"/>
          </a:xfrm>
          <a:prstGeom prst="rect">
            <a:avLst/>
          </a:prstGeom>
        </p:spPr>
        <p:txBody>
          <a:bodyPr wrap="none">
            <a:spAutoFit/>
          </a:bodyPr>
          <a:lstStyle/>
          <a:p>
            <a:r>
              <a:rPr lang="en-US" sz="1300" cap="all" spc="50" dirty="0">
                <a:solidFill>
                  <a:schemeClr val="tx1">
                    <a:lumMod val="75000"/>
                    <a:lumOff val="25000"/>
                  </a:schemeClr>
                </a:solidFill>
                <a:effectLst/>
                <a:latin typeface="Gill Sans Light" charset="0"/>
              </a:rPr>
              <a:t>©Benjamin Drummond </a:t>
            </a:r>
          </a:p>
        </p:txBody>
      </p:sp>
      <p:sp>
        <p:nvSpPr>
          <p:cNvPr id="13"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951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Advocacy Approaches</a:t>
            </a:r>
          </a:p>
        </p:txBody>
      </p:sp>
      <p:sp>
        <p:nvSpPr>
          <p:cNvPr id="4" name="H1"/>
          <p:cNvSpPr/>
          <p:nvPr/>
        </p:nvSpPr>
        <p:spPr>
          <a:xfrm>
            <a:off x="522369" y="246491"/>
            <a:ext cx="7350923" cy="830997"/>
          </a:xfrm>
          <a:prstGeom prst="rect">
            <a:avLst/>
          </a:prstGeom>
        </p:spPr>
        <p:txBody>
          <a:bodyPr wrap="none">
            <a:spAutoFit/>
          </a:bodyPr>
          <a:lstStyle/>
          <a:p>
            <a:r>
              <a:rPr lang="en-US" sz="4800" cap="all" dirty="0">
                <a:solidFill>
                  <a:srgbClr val="7294CB"/>
                </a:solidFill>
                <a:latin typeface="Gill Sans" charset="0"/>
              </a:rPr>
              <a:t>Advocacy Approaches</a:t>
            </a:r>
            <a:endParaRPr lang="en-US" sz="4800" cap="all" dirty="0">
              <a:solidFill>
                <a:srgbClr val="7294CB"/>
              </a:solidFill>
              <a:effectLst/>
              <a:latin typeface="Gill Sans" charset="0"/>
            </a:endParaRPr>
          </a:p>
        </p:txBody>
      </p:sp>
      <p:sp>
        <p:nvSpPr>
          <p:cNvPr id="7" name="H2"/>
          <p:cNvSpPr/>
          <p:nvPr/>
        </p:nvSpPr>
        <p:spPr>
          <a:xfrm>
            <a:off x="512570" y="1548114"/>
            <a:ext cx="4682886" cy="1200329"/>
          </a:xfrm>
          <a:prstGeom prst="rect">
            <a:avLst/>
          </a:prstGeom>
        </p:spPr>
        <p:txBody>
          <a:bodyPr wrap="square">
            <a:spAutoFit/>
          </a:bodyPr>
          <a:lstStyle/>
          <a:p>
            <a:r>
              <a:rPr lang="en-US" sz="2400" b="1" cap="all" dirty="0">
                <a:solidFill>
                  <a:srgbClr val="B4CB30"/>
                </a:solidFill>
                <a:latin typeface="Gill Sans" charset="0"/>
              </a:rPr>
              <a:t>Advocacy approaches include but are </a:t>
            </a:r>
            <a:br>
              <a:rPr lang="en-US" sz="2400" b="1" cap="all" dirty="0">
                <a:solidFill>
                  <a:srgbClr val="B4CB30"/>
                </a:solidFill>
                <a:latin typeface="Gill Sans" charset="0"/>
              </a:rPr>
            </a:br>
            <a:r>
              <a:rPr lang="en-US" sz="2400" b="1" cap="all" dirty="0">
                <a:solidFill>
                  <a:srgbClr val="B4CB30"/>
                </a:solidFill>
                <a:latin typeface="Gill Sans" charset="0"/>
              </a:rPr>
              <a:t>not limited to </a:t>
            </a:r>
            <a:endParaRPr lang="en-US" sz="2400" cap="all" dirty="0">
              <a:solidFill>
                <a:srgbClr val="B4CB30"/>
              </a:solidFill>
              <a:effectLst/>
              <a:latin typeface="Gill Sans" charset="0"/>
            </a:endParaRPr>
          </a:p>
        </p:txBody>
      </p:sp>
      <p:sp>
        <p:nvSpPr>
          <p:cNvPr id="9" name="P"/>
          <p:cNvSpPr/>
          <p:nvPr/>
        </p:nvSpPr>
        <p:spPr>
          <a:xfrm>
            <a:off x="484858" y="2770046"/>
            <a:ext cx="4710597" cy="3170099"/>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latin typeface="Gill Sans" charset="0"/>
              </a:rPr>
              <a:t>Lobbying</a:t>
            </a:r>
          </a:p>
          <a:p>
            <a:pPr marL="342900" indent="-342900">
              <a:spcAft>
                <a:spcPts val="1200"/>
              </a:spcAft>
              <a:buClr>
                <a:srgbClr val="FA9D21"/>
              </a:buClr>
              <a:buSzPct val="100000"/>
              <a:buFont typeface=".AppleSDGothicNeoI-Regular" charset="-127"/>
              <a:buChar char="◼︎"/>
            </a:pPr>
            <a:r>
              <a:rPr lang="en-US" sz="2000" dirty="0">
                <a:latin typeface="Gill Sans" charset="0"/>
              </a:rPr>
              <a:t>Campaigns</a:t>
            </a:r>
          </a:p>
          <a:p>
            <a:pPr marL="342900" indent="-342900">
              <a:spcAft>
                <a:spcPts val="1200"/>
              </a:spcAft>
              <a:buClr>
                <a:srgbClr val="FA9D21"/>
              </a:buClr>
              <a:buSzPct val="100000"/>
              <a:buFont typeface=".AppleSDGothicNeoI-Regular" charset="-127"/>
              <a:buChar char="◼︎"/>
            </a:pPr>
            <a:r>
              <a:rPr lang="en-US" sz="2000" dirty="0">
                <a:latin typeface="Gill Sans" charset="0"/>
              </a:rPr>
              <a:t>Meetings with government officials</a:t>
            </a:r>
          </a:p>
          <a:p>
            <a:pPr marL="342900" indent="-342900">
              <a:spcAft>
                <a:spcPts val="1200"/>
              </a:spcAft>
              <a:buClr>
                <a:srgbClr val="FA9D21"/>
              </a:buClr>
              <a:buSzPct val="100000"/>
              <a:buFont typeface=".AppleSDGothicNeoI-Regular" charset="-127"/>
              <a:buChar char="◼︎"/>
            </a:pPr>
            <a:r>
              <a:rPr lang="en-US" sz="2000" dirty="0">
                <a:latin typeface="Gill Sans" charset="0"/>
              </a:rPr>
              <a:t>Translation of research</a:t>
            </a:r>
          </a:p>
          <a:p>
            <a:pPr marL="342900" indent="-342900">
              <a:spcAft>
                <a:spcPts val="1200"/>
              </a:spcAft>
              <a:buClr>
                <a:srgbClr val="FA9D21"/>
              </a:buClr>
              <a:buSzPct val="100000"/>
              <a:buFont typeface=".AppleSDGothicNeoI-Regular" charset="-127"/>
              <a:buChar char="◼︎"/>
            </a:pPr>
            <a:r>
              <a:rPr lang="en-US" sz="2000" dirty="0">
                <a:latin typeface="Gill Sans" charset="0"/>
              </a:rPr>
              <a:t>Education/influencing events</a:t>
            </a:r>
          </a:p>
          <a:p>
            <a:pPr marL="342900" indent="-342900">
              <a:spcAft>
                <a:spcPts val="1200"/>
              </a:spcAft>
              <a:buClr>
                <a:srgbClr val="FA9D21"/>
              </a:buClr>
              <a:buSzPct val="100000"/>
              <a:buFont typeface=".AppleSDGothicNeoI-Regular" charset="-127"/>
              <a:buChar char="◼︎"/>
            </a:pPr>
            <a:r>
              <a:rPr lang="en-US" sz="2000" dirty="0">
                <a:latin typeface="Gill Sans" charset="0"/>
              </a:rPr>
              <a:t>Consensus building and/or </a:t>
            </a:r>
          </a:p>
          <a:p>
            <a:pPr marL="342900" indent="-342900">
              <a:spcAft>
                <a:spcPts val="1200"/>
              </a:spcAft>
              <a:buClr>
                <a:srgbClr val="FA9D21"/>
              </a:buClr>
              <a:buSzPct val="100000"/>
              <a:buFont typeface=".AppleSDGothicNeoI-Regular" charset="-127"/>
              <a:buChar char="◼︎"/>
            </a:pPr>
            <a:r>
              <a:rPr lang="en-US" sz="2000" dirty="0">
                <a:latin typeface="Gill Sans" charset="0"/>
              </a:rPr>
              <a:t>Creating champions</a:t>
            </a:r>
            <a:endParaRPr lang="en-US" sz="2000" dirty="0">
              <a:effectLst/>
              <a:latin typeface="Gill Sans" charset="0"/>
            </a:endParaRPr>
          </a:p>
        </p:txBody>
      </p:sp>
      <p:pic>
        <p:nvPicPr>
          <p:cNvPr id="17" name="Play Movie Icon" descr="Movie film play icon" title="Part 6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2557" y="454901"/>
            <a:ext cx="1110342" cy="869546"/>
          </a:xfrm>
          <a:prstGeom prst="rect">
            <a:avLst/>
          </a:prstGeom>
        </p:spPr>
      </p:pic>
      <p:sp>
        <p:nvSpPr>
          <p:cNvPr id="15"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waterfall in the Bale Mountains in Ethiopia." title="Waterfal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929" y="1682496"/>
            <a:ext cx="6672072" cy="5175504"/>
          </a:xfrm>
          <a:prstGeom prst="rect">
            <a:avLst/>
          </a:prstGeom>
        </p:spPr>
      </p:pic>
      <p:sp>
        <p:nvSpPr>
          <p:cNvPr id="13" name="Photo credit"/>
          <p:cNvSpPr/>
          <p:nvPr/>
        </p:nvSpPr>
        <p:spPr>
          <a:xfrm rot="16200000">
            <a:off x="4405008" y="5116836"/>
            <a:ext cx="1937453" cy="292388"/>
          </a:xfrm>
          <a:prstGeom prst="rect">
            <a:avLst/>
          </a:prstGeom>
        </p:spPr>
        <p:txBody>
          <a:bodyPr wrap="none">
            <a:spAutoFit/>
          </a:bodyPr>
          <a:lstStyle/>
          <a:p>
            <a:r>
              <a:rPr lang="en-US" sz="1300" cap="all" spc="50" dirty="0">
                <a:solidFill>
                  <a:schemeClr val="tx1">
                    <a:lumMod val="75000"/>
                    <a:lumOff val="25000"/>
                  </a:schemeClr>
                </a:solidFill>
                <a:latin typeface="Gill Sans Light" charset="0"/>
              </a:rPr>
              <a:t>©Robin Moore/</a:t>
            </a:r>
            <a:r>
              <a:rPr lang="en-US" sz="1300" cap="all" spc="50" dirty="0" err="1">
                <a:solidFill>
                  <a:schemeClr val="tx1">
                    <a:lumMod val="75000"/>
                    <a:lumOff val="25000"/>
                  </a:schemeClr>
                </a:solidFill>
                <a:latin typeface="Gill Sans Light" charset="0"/>
              </a:rPr>
              <a:t>iLCP</a:t>
            </a:r>
            <a:r>
              <a:rPr lang="en-US" sz="1300" cap="all" spc="50" dirty="0">
                <a:solidFill>
                  <a:schemeClr val="tx1">
                    <a:lumMod val="75000"/>
                    <a:lumOff val="25000"/>
                  </a:schemeClr>
                </a:solidFill>
                <a:effectLst/>
                <a:latin typeface="Gill Sans Light" charset="0"/>
              </a:rPr>
              <a:t> </a:t>
            </a:r>
          </a:p>
        </p:txBody>
      </p:sp>
      <p:sp>
        <p:nvSpPr>
          <p:cNvPr id="16"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4518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Lobbying</a:t>
            </a:r>
          </a:p>
        </p:txBody>
      </p:sp>
      <p:sp>
        <p:nvSpPr>
          <p:cNvPr id="6" name="H1"/>
          <p:cNvSpPr/>
          <p:nvPr/>
        </p:nvSpPr>
        <p:spPr>
          <a:xfrm>
            <a:off x="475875" y="246491"/>
            <a:ext cx="3147015" cy="830997"/>
          </a:xfrm>
          <a:prstGeom prst="rect">
            <a:avLst/>
          </a:prstGeom>
        </p:spPr>
        <p:txBody>
          <a:bodyPr wrap="none">
            <a:spAutoFit/>
          </a:bodyPr>
          <a:lstStyle/>
          <a:p>
            <a:r>
              <a:rPr lang="en-US" sz="4800" cap="all" dirty="0">
                <a:solidFill>
                  <a:srgbClr val="7294CB"/>
                </a:solidFill>
                <a:latin typeface="Gill Sans" charset="0"/>
              </a:rPr>
              <a:t>Lobbying</a:t>
            </a:r>
            <a:endParaRPr lang="en-US" sz="4800" cap="all" dirty="0">
              <a:solidFill>
                <a:srgbClr val="7294CB"/>
              </a:solidFill>
              <a:effectLst/>
              <a:latin typeface="Gill Sans" charset="0"/>
            </a:endParaRPr>
          </a:p>
        </p:txBody>
      </p:sp>
      <p:sp>
        <p:nvSpPr>
          <p:cNvPr id="8" name="H2"/>
          <p:cNvSpPr/>
          <p:nvPr/>
        </p:nvSpPr>
        <p:spPr>
          <a:xfrm>
            <a:off x="471606" y="1649671"/>
            <a:ext cx="11601123" cy="1400383"/>
          </a:xfrm>
          <a:prstGeom prst="rect">
            <a:avLst/>
          </a:prstGeom>
        </p:spPr>
        <p:txBody>
          <a:bodyPr wrap="square">
            <a:spAutoFit/>
          </a:bodyPr>
          <a:lstStyle/>
          <a:p>
            <a:pPr>
              <a:lnSpc>
                <a:spcPts val="3440"/>
              </a:lnSpc>
            </a:pPr>
            <a:r>
              <a:rPr lang="en-US" sz="3200" b="1" i="1">
                <a:solidFill>
                  <a:srgbClr val="7294CB"/>
                </a:solidFill>
                <a:latin typeface="Gill Sans" charset="0"/>
              </a:rPr>
              <a:t>Lobbying</a:t>
            </a:r>
            <a:r>
              <a:rPr lang="en-US" sz="3200" i="1">
                <a:solidFill>
                  <a:srgbClr val="F89C20"/>
                </a:solidFill>
                <a:latin typeface="Gill Sans" charset="0"/>
              </a:rPr>
              <a:t> is </a:t>
            </a:r>
            <a:r>
              <a:rPr lang="en-US" sz="3200" i="1" dirty="0">
                <a:solidFill>
                  <a:srgbClr val="F89C20"/>
                </a:solidFill>
                <a:latin typeface="Gill Sans" charset="0"/>
              </a:rPr>
              <a:t>a form of advocacy that involves directly engaging with decision-makers, particularly a politician or public official who has control or significant influence over a policy, piece of legislation or regulation.</a:t>
            </a:r>
            <a:endParaRPr lang="en-US" sz="3200" dirty="0">
              <a:solidFill>
                <a:srgbClr val="F89C20"/>
              </a:solidFill>
              <a:effectLst/>
              <a:latin typeface="Gill Sans" charset="0"/>
            </a:endParaRPr>
          </a:p>
        </p:txBody>
      </p:sp>
      <p:sp>
        <p:nvSpPr>
          <p:cNvPr id="9" name="H3"/>
          <p:cNvSpPr/>
          <p:nvPr/>
        </p:nvSpPr>
        <p:spPr>
          <a:xfrm>
            <a:off x="577057" y="3329869"/>
            <a:ext cx="4682886" cy="461665"/>
          </a:xfrm>
          <a:prstGeom prst="rect">
            <a:avLst/>
          </a:prstGeom>
        </p:spPr>
        <p:txBody>
          <a:bodyPr wrap="square">
            <a:spAutoFit/>
          </a:bodyPr>
          <a:lstStyle/>
          <a:p>
            <a:r>
              <a:rPr lang="en-US" sz="2400" b="1" cap="all" dirty="0">
                <a:solidFill>
                  <a:srgbClr val="B4CB30"/>
                </a:solidFill>
                <a:latin typeface="Gill Sans" charset="0"/>
              </a:rPr>
              <a:t>Examples of lobbying:</a:t>
            </a:r>
            <a:endParaRPr lang="en-US" sz="2400" cap="all" dirty="0">
              <a:solidFill>
                <a:srgbClr val="B4CB30"/>
              </a:solidFill>
              <a:effectLst/>
              <a:latin typeface="Gill Sans" charset="0"/>
            </a:endParaRPr>
          </a:p>
        </p:txBody>
      </p:sp>
      <p:sp>
        <p:nvSpPr>
          <p:cNvPr id="10" name="P"/>
          <p:cNvSpPr/>
          <p:nvPr/>
        </p:nvSpPr>
        <p:spPr>
          <a:xfrm>
            <a:off x="537867" y="3827808"/>
            <a:ext cx="10501194" cy="1938992"/>
          </a:xfrm>
          <a:prstGeom prst="rect">
            <a:avLst/>
          </a:prstGeom>
        </p:spPr>
        <p:txBody>
          <a:bodyPr wrap="square">
            <a:spAutoFit/>
          </a:bodyPr>
          <a:lstStyle/>
          <a:p>
            <a:pPr marL="342900" indent="-342900">
              <a:spcAft>
                <a:spcPts val="1200"/>
              </a:spcAft>
              <a:buClr>
                <a:srgbClr val="FA9D21"/>
              </a:buClr>
              <a:buSzPct val="100000"/>
              <a:buFont typeface=".AppleSDGothicNeoI-Regular" charset="-127"/>
              <a:buChar char="◼︎"/>
            </a:pPr>
            <a:r>
              <a:rPr lang="en-US" sz="2000" dirty="0">
                <a:latin typeface="Gill Sans" charset="0"/>
              </a:rPr>
              <a:t>Asking your Member of Parliament or representative to introduce, amend or vote for or against particular legislation </a:t>
            </a:r>
          </a:p>
          <a:p>
            <a:pPr marL="342900" indent="-342900">
              <a:spcAft>
                <a:spcPts val="1200"/>
              </a:spcAft>
              <a:buClr>
                <a:srgbClr val="FA9D21"/>
              </a:buClr>
              <a:buSzPct val="100000"/>
              <a:buFont typeface=".AppleSDGothicNeoI-Regular" charset="-127"/>
              <a:buChar char="◼︎"/>
            </a:pPr>
            <a:r>
              <a:rPr lang="en-US" sz="2000" dirty="0">
                <a:latin typeface="Gill Sans" charset="0"/>
              </a:rPr>
              <a:t>Direct citizen outreach to parliamentarians, representatives or other government officials asking them support or oppose specific legislation or regulations</a:t>
            </a:r>
          </a:p>
          <a:p>
            <a:pPr marL="342900" indent="-342900">
              <a:spcAft>
                <a:spcPts val="1200"/>
              </a:spcAft>
              <a:buClr>
                <a:srgbClr val="FA9D21"/>
              </a:buClr>
              <a:buSzPct val="100000"/>
              <a:buFont typeface=".AppleSDGothicNeoI-Regular" charset="-127"/>
              <a:buChar char="◼︎"/>
            </a:pPr>
            <a:r>
              <a:rPr lang="en-US" sz="2000" dirty="0">
                <a:latin typeface="Gill Sans" charset="0"/>
              </a:rPr>
              <a:t>Online or written petitions asking for legislators to support or oppose particular legislation</a:t>
            </a:r>
            <a:endParaRPr lang="en-US" sz="2000" dirty="0">
              <a:effectLst/>
              <a:latin typeface="Gill Sans" charset="0"/>
            </a:endParaRPr>
          </a:p>
        </p:txBody>
      </p:sp>
      <p:pic>
        <p:nvPicPr>
          <p:cNvPr id="14" name="Handshake Icon" descr="Handshake icon" title="Part 5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5990" y="431988"/>
            <a:ext cx="1130582" cy="937868"/>
          </a:xfrm>
          <a:prstGeom prst="rect">
            <a:avLst/>
          </a:prstGeom>
        </p:spPr>
      </p:pic>
      <p:sp>
        <p:nvSpPr>
          <p:cNvPr id="12"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2857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Experience with Advocacy</a:t>
            </a:r>
          </a:p>
        </p:txBody>
      </p:sp>
      <p:sp>
        <p:nvSpPr>
          <p:cNvPr id="5" name="H1"/>
          <p:cNvSpPr/>
          <p:nvPr/>
        </p:nvSpPr>
        <p:spPr>
          <a:xfrm>
            <a:off x="487068" y="229558"/>
            <a:ext cx="9051324" cy="830997"/>
          </a:xfrm>
          <a:prstGeom prst="rect">
            <a:avLst/>
          </a:prstGeom>
        </p:spPr>
        <p:txBody>
          <a:bodyPr wrap="none">
            <a:spAutoFit/>
          </a:bodyPr>
          <a:lstStyle/>
          <a:p>
            <a:r>
              <a:rPr lang="en-US" sz="4800" cap="all" dirty="0">
                <a:solidFill>
                  <a:srgbClr val="7294CB"/>
                </a:solidFill>
                <a:latin typeface="Gill Sans" charset="0"/>
              </a:rPr>
              <a:t>Experiences with Advocacy</a:t>
            </a:r>
            <a:endParaRPr lang="en-US" sz="4800" cap="all" dirty="0">
              <a:solidFill>
                <a:srgbClr val="7294CB"/>
              </a:solidFill>
              <a:effectLst/>
              <a:latin typeface="Gill Sans" charset="0"/>
            </a:endParaRPr>
          </a:p>
        </p:txBody>
      </p:sp>
      <p:sp>
        <p:nvSpPr>
          <p:cNvPr id="7" name="H3"/>
          <p:cNvSpPr/>
          <p:nvPr/>
        </p:nvSpPr>
        <p:spPr>
          <a:xfrm>
            <a:off x="512570" y="1632779"/>
            <a:ext cx="4682886" cy="830997"/>
          </a:xfrm>
          <a:prstGeom prst="rect">
            <a:avLst/>
          </a:prstGeom>
        </p:spPr>
        <p:txBody>
          <a:bodyPr wrap="square">
            <a:spAutoFit/>
          </a:bodyPr>
          <a:lstStyle/>
          <a:p>
            <a:r>
              <a:rPr lang="en-US" sz="2400" b="1" cap="all" dirty="0">
                <a:solidFill>
                  <a:srgbClr val="B4CB30"/>
                </a:solidFill>
                <a:latin typeface="Gill Sans" charset="0"/>
              </a:rPr>
              <a:t>Based on </a:t>
            </a:r>
            <a:br>
              <a:rPr lang="en-US" sz="2400" b="1" cap="all" dirty="0">
                <a:solidFill>
                  <a:srgbClr val="B4CB30"/>
                </a:solidFill>
                <a:latin typeface="Gill Sans" charset="0"/>
              </a:rPr>
            </a:br>
            <a:r>
              <a:rPr lang="en-US" sz="2400" b="1" cap="all" dirty="0">
                <a:solidFill>
                  <a:srgbClr val="B4CB30"/>
                </a:solidFill>
                <a:latin typeface="Gill Sans" charset="0"/>
              </a:rPr>
              <a:t>the definitions</a:t>
            </a:r>
            <a:endParaRPr lang="en-US" sz="2400" cap="all" dirty="0">
              <a:solidFill>
                <a:srgbClr val="B4CB30"/>
              </a:solidFill>
              <a:effectLst/>
              <a:latin typeface="Gill Sans" charset="0"/>
            </a:endParaRPr>
          </a:p>
        </p:txBody>
      </p:sp>
      <p:sp>
        <p:nvSpPr>
          <p:cNvPr id="8" name="P"/>
          <p:cNvSpPr/>
          <p:nvPr/>
        </p:nvSpPr>
        <p:spPr>
          <a:xfrm>
            <a:off x="487068" y="2753892"/>
            <a:ext cx="3661599" cy="1836400"/>
          </a:xfrm>
          <a:prstGeom prst="rect">
            <a:avLst/>
          </a:prstGeom>
        </p:spPr>
        <p:txBody>
          <a:bodyPr wrap="square">
            <a:spAutoFit/>
          </a:bodyPr>
          <a:lstStyle/>
          <a:p>
            <a:pPr>
              <a:lnSpc>
                <a:spcPts val="3440"/>
              </a:lnSpc>
            </a:pPr>
            <a:r>
              <a:rPr lang="en-US" sz="3200" i="1">
                <a:solidFill>
                  <a:srgbClr val="F89C20"/>
                </a:solidFill>
                <a:latin typeface="Gill Sans" charset="0"/>
              </a:rPr>
              <a:t>What have you done in the last 6 months or year that you would consider advocacy? </a:t>
            </a:r>
            <a:endParaRPr lang="en-US" sz="3200" dirty="0">
              <a:solidFill>
                <a:srgbClr val="F89C20"/>
              </a:solidFill>
              <a:effectLst/>
              <a:latin typeface="Gill Sans" charset="0"/>
            </a:endParaRPr>
          </a:p>
        </p:txBody>
      </p:sp>
      <p:pic>
        <p:nvPicPr>
          <p:cNvPr id="14" name="Handshake Icon" descr="Handshake icon" title="Part 5 ic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5990" y="431988"/>
            <a:ext cx="1130582" cy="937868"/>
          </a:xfrm>
          <a:prstGeom prst="rect">
            <a:avLst/>
          </a:prstGeom>
        </p:spPr>
      </p:pic>
      <p:pic>
        <p:nvPicPr>
          <p:cNvPr id="10" name="Picture 9" descr="Udzungwa National Park's Sanje Waterfall overlooks farmland that depends on its water." title="Waterfal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8784" y="1631065"/>
            <a:ext cx="7443216" cy="4745736"/>
          </a:xfrm>
          <a:prstGeom prst="rect">
            <a:avLst/>
          </a:prstGeom>
        </p:spPr>
      </p:pic>
      <p:sp>
        <p:nvSpPr>
          <p:cNvPr id="9" name="credit"/>
          <p:cNvSpPr/>
          <p:nvPr/>
        </p:nvSpPr>
        <p:spPr>
          <a:xfrm rot="16200000">
            <a:off x="3443860" y="4901486"/>
            <a:ext cx="2316019" cy="292388"/>
          </a:xfrm>
          <a:prstGeom prst="rect">
            <a:avLst/>
          </a:prstGeom>
        </p:spPr>
        <p:txBody>
          <a:bodyPr wrap="none">
            <a:spAutoFit/>
          </a:bodyPr>
          <a:lstStyle/>
          <a:p>
            <a:r>
              <a:rPr lang="en-US" sz="1300" cap="all" spc="50" dirty="0">
                <a:solidFill>
                  <a:schemeClr val="tx1">
                    <a:lumMod val="75000"/>
                    <a:lumOff val="25000"/>
                  </a:schemeClr>
                </a:solidFill>
                <a:effectLst/>
                <a:latin typeface="Gill Sans Light" charset="0"/>
              </a:rPr>
              <a:t>©Benjamin Drummond </a:t>
            </a:r>
          </a:p>
        </p:txBody>
      </p:sp>
      <p:sp>
        <p:nvSpPr>
          <p:cNvPr id="12" name="Decorative Orange Rectangle" descr="orange rectangle" title="Decorative artifact"/>
          <p:cNvSpPr/>
          <p:nvPr/>
        </p:nvSpPr>
        <p:spPr>
          <a:xfrm>
            <a:off x="0" y="6224337"/>
            <a:ext cx="12192000" cy="633663"/>
          </a:xfrm>
          <a:prstGeom prst="rect">
            <a:avLst/>
          </a:prstGeom>
          <a:solidFill>
            <a:srgbClr val="FA9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ecorative Green Line" descr="green rectangle" title="Decorative artifact"/>
          <p:cNvSpPr/>
          <p:nvPr/>
        </p:nvSpPr>
        <p:spPr>
          <a:xfrm>
            <a:off x="590309" y="1226917"/>
            <a:ext cx="1747777" cy="70784"/>
          </a:xfrm>
          <a:prstGeom prst="rect">
            <a:avLst/>
          </a:prstGeom>
          <a:solidFill>
            <a:srgbClr val="B4C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83904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604D2E3EFED24EBAD4D52C03C7E68C" ma:contentTypeVersion="10" ma:contentTypeDescription="Create a new document." ma:contentTypeScope="" ma:versionID="67ab3a671f6e1e4c002ed5169ca93a3a">
  <xsd:schema xmlns:xsd="http://www.w3.org/2001/XMLSchema" xmlns:xs="http://www.w3.org/2001/XMLSchema" xmlns:p="http://schemas.microsoft.com/office/2006/metadata/properties" xmlns:ns2="26da8986-8abb-4cb3-be29-9e0678233cfe" xmlns:ns3="29a0bec0-b65a-4e36-ae82-8a6fbc80a62c" targetNamespace="http://schemas.microsoft.com/office/2006/metadata/properties" ma:root="true" ma:fieldsID="5af782be764fa7653b31a3d754e7aa38" ns2:_="" ns3:_="">
    <xsd:import namespace="26da8986-8abb-4cb3-be29-9e0678233cfe"/>
    <xsd:import namespace="29a0bec0-b65a-4e36-ae82-8a6fbc80a62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da8986-8abb-4cb3-be29-9e0678233c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a0bec0-b65a-4e36-ae82-8a6fbc80a62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8C4247A-2FDA-48FB-9C35-6C4EDEE61D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da8986-8abb-4cb3-be29-9e0678233cfe"/>
    <ds:schemaRef ds:uri="29a0bec0-b65a-4e36-ae82-8a6fbc80a6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BEA12D-1368-433F-A0AB-5E30F5290674}">
  <ds:schemaRefs>
    <ds:schemaRef ds:uri="http://schemas.microsoft.com/sharepoint/v3/contenttype/forms"/>
  </ds:schemaRefs>
</ds:datastoreItem>
</file>

<file path=customXml/itemProps3.xml><?xml version="1.0" encoding="utf-8"?>
<ds:datastoreItem xmlns:ds="http://schemas.openxmlformats.org/officeDocument/2006/customXml" ds:itemID="{0E385FA2-88C4-4919-B002-E93E8373E3C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2224</TotalTime>
  <Words>2783</Words>
  <Application>Microsoft Office PowerPoint</Application>
  <PresentationFormat>Widescreen</PresentationFormat>
  <Paragraphs>389</Paragraphs>
  <Slides>48</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.AppleSDGothicNeoI-Regular</vt:lpstr>
      <vt:lpstr>.AppleSystemUIFont</vt:lpstr>
      <vt:lpstr>Arial</vt:lpstr>
      <vt:lpstr>Calibri</vt:lpstr>
      <vt:lpstr>Calibri Light</vt:lpstr>
      <vt:lpstr>Gill Sans</vt:lpstr>
      <vt:lpstr>Gill Sans Light</vt:lpstr>
      <vt:lpstr>Gill Sans SemiBold</vt:lpstr>
      <vt:lpstr>Office Theme</vt:lpstr>
      <vt:lpstr>Freshwater Conservation and Wash Advocacy Strategy Workshop </vt:lpstr>
      <vt:lpstr>Workshop Objectives</vt:lpstr>
      <vt:lpstr>Advocacy Strategy Roadmap</vt:lpstr>
      <vt:lpstr>Agenda</vt:lpstr>
      <vt:lpstr>Defining Advocacy (1)</vt:lpstr>
      <vt:lpstr>Defining Advocacy (2)</vt:lpstr>
      <vt:lpstr>Advocacy Approaches</vt:lpstr>
      <vt:lpstr>Lobbying</vt:lpstr>
      <vt:lpstr>Experience with Advocacy</vt:lpstr>
      <vt:lpstr>Advocacy Strategies</vt:lpstr>
      <vt:lpstr>Parts of an Advocacy Strategy</vt:lpstr>
      <vt:lpstr>Country Context Presentation</vt:lpstr>
      <vt:lpstr>Implementation v. Advocacy</vt:lpstr>
      <vt:lpstr>Advocacy Issues and Root Causes (1)</vt:lpstr>
      <vt:lpstr>Advocacy Issues and Root Causes (2)</vt:lpstr>
      <vt:lpstr>Advocacy Issues and Root Causes (3)</vt:lpstr>
      <vt:lpstr>Issue</vt:lpstr>
      <vt:lpstr>Evidence Base</vt:lpstr>
      <vt:lpstr>Day 2: Advocacy Goals and Objectives and Stakeholder Mapping</vt:lpstr>
      <vt:lpstr>Goal and Objectives (1)</vt:lpstr>
      <vt:lpstr>Goal and Objectives (2)</vt:lpstr>
      <vt:lpstr>Examples of Objectives</vt:lpstr>
      <vt:lpstr>Goal and Objectives (3)</vt:lpstr>
      <vt:lpstr>Decision-makers and Influencers (1)</vt:lpstr>
      <vt:lpstr>Decision-makers and Influencers (2)</vt:lpstr>
      <vt:lpstr>Opposition and Obstacles</vt:lpstr>
      <vt:lpstr>Day 3: Advocacy Strengths, Limitations and Partnerships, Advocacy Work Planning, Messagung</vt:lpstr>
      <vt:lpstr>Staheholders, Limitations and Partnerships</vt:lpstr>
      <vt:lpstr>Partnerships (1)</vt:lpstr>
      <vt:lpstr>Partnerships (2)</vt:lpstr>
      <vt:lpstr>Partnerships (3)</vt:lpstr>
      <vt:lpstr>Partnerships (4)</vt:lpstr>
      <vt:lpstr>Types of Collaboration (1)</vt:lpstr>
      <vt:lpstr>Types of Collaboration (2)</vt:lpstr>
      <vt:lpstr>Types of Collaboration (3)</vt:lpstr>
      <vt:lpstr>Types of Collaboration (4)</vt:lpstr>
      <vt:lpstr>Types of Collaboration (5)</vt:lpstr>
      <vt:lpstr>Activities and Approaches (1)</vt:lpstr>
      <vt:lpstr>Activities and Approaches (2)</vt:lpstr>
      <vt:lpstr>Objective:</vt:lpstr>
      <vt:lpstr>Qualities of a Compelling Message</vt:lpstr>
      <vt:lpstr>Four Parts of an Advocacy Message</vt:lpstr>
      <vt:lpstr>Ideal Messengers</vt:lpstr>
      <vt:lpstr>Messaging</vt:lpstr>
      <vt:lpstr>Day 4: Measuring Advocacy Progress and Adaptive Management, Next Steps</vt:lpstr>
      <vt:lpstr>Measuring Progress</vt:lpstr>
      <vt:lpstr>Next Steps</vt:lpstr>
      <vt:lpstr>Congratulations on the completion of your draft advocacy strategy!</vt:lpstr>
    </vt:vector>
  </TitlesOfParts>
  <Manager>Africa Biodiversity Collaborative Group</Manager>
  <Company>USAID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Advocacy Strategy Workshop PowerPoint Presentation</dc:title>
  <dc:subject>Freshwater Conservation and Wash Advocacy</dc:subject>
  <dc:creator>Africa Biodiversity Collaborative Group</dc:creator>
  <cp:keywords>Freshwater Conservation and Wash Advocacy Strategy</cp:keywords>
  <dc:description/>
  <cp:lastModifiedBy>Elynn Walter</cp:lastModifiedBy>
  <cp:revision>129</cp:revision>
  <dcterms:created xsi:type="dcterms:W3CDTF">2020-06-30T01:18:03Z</dcterms:created>
  <dcterms:modified xsi:type="dcterms:W3CDTF">2020-08-07T19:52:24Z</dcterms:modified>
  <cp:category>Freshwater Conservation and Wash Advocacy Strategy</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0x01010061604D2E3EFED24EBAD4D52C03C7E68C</vt:lpwstr>
  </property>
</Properties>
</file>