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63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D21"/>
    <a:srgbClr val="B4CA32"/>
    <a:srgbClr val="F5FBE9"/>
    <a:srgbClr val="E4EBBE"/>
    <a:srgbClr val="F7FFCD"/>
    <a:srgbClr val="E3EBBC"/>
    <a:srgbClr val="7094CC"/>
    <a:srgbClr val="FF0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44"/>
    <p:restoredTop sz="94727"/>
  </p:normalViewPr>
  <p:slideViewPr>
    <p:cSldViewPr snapToGrid="0" snapToObjects="1">
      <p:cViewPr varScale="1">
        <p:scale>
          <a:sx n="62" d="100"/>
          <a:sy n="62" d="100"/>
        </p:scale>
        <p:origin x="4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AD455-D015-0441-9E70-C07034DEE346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B9FFC-0B56-8443-B5D7-95BFCFC6A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B9FFC-0B56-8443-B5D7-95BFCFC6A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0E760-FC6D-CC40-AE67-079B28EB35F0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34C2-6165-C74D-996B-8509C5C1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Context Presentation Guidelines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064" y="400374"/>
            <a:ext cx="8105424" cy="1349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Country Context </a:t>
            </a:r>
            <a:br>
              <a:rPr lang="en-US" sz="4800" cap="all" dirty="0">
                <a:solidFill>
                  <a:srgbClr val="7294CB"/>
                </a:solidFill>
                <a:latin typeface="Gill Sans" charset="0"/>
              </a:rPr>
            </a:br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Presentation Guidelines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8490" y="2110421"/>
            <a:ext cx="10946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Clr>
                <a:srgbClr val="FA9D21"/>
              </a:buClr>
              <a:buSzPct val="100000"/>
            </a:pPr>
            <a:r>
              <a:rPr lang="en-US" sz="2000" dirty="0">
                <a:latin typeface="Gill Sans" charset="0"/>
              </a:rPr>
              <a:t>The purpose of this presentation is to provide all participants with an overview and relevant background about the policy context at the national and sub-national level. </a:t>
            </a:r>
          </a:p>
          <a:p>
            <a:pPr>
              <a:spcAft>
                <a:spcPts val="2400"/>
              </a:spcAft>
              <a:buClr>
                <a:srgbClr val="FA9D21"/>
              </a:buClr>
              <a:buSzPct val="100000"/>
            </a:pPr>
            <a:r>
              <a:rPr lang="en-US" sz="2000" dirty="0">
                <a:latin typeface="Gill Sans" charset="0"/>
              </a:rPr>
              <a:t>The presentation should be no more than 8 slides and take approximately 10 minutes to present. </a:t>
            </a:r>
          </a:p>
          <a:p>
            <a:pPr>
              <a:spcAft>
                <a:spcPts val="2400"/>
              </a:spcAft>
              <a:buClr>
                <a:srgbClr val="FA9D21"/>
              </a:buClr>
              <a:buSzPct val="100000"/>
            </a:pPr>
            <a:r>
              <a:rPr lang="en-US" sz="2000" dirty="0">
                <a:latin typeface="Gill Sans" charset="0"/>
              </a:rPr>
              <a:t>It should build on the information in the pre-workshop assignment. IMPORTANT: Do not just copy and paste content from the pre-workshop assignment but take the time to add the relevant detail requested. </a:t>
            </a:r>
          </a:p>
          <a:p>
            <a:pPr>
              <a:spcAft>
                <a:spcPts val="2400"/>
              </a:spcAft>
              <a:buClr>
                <a:srgbClr val="FA9D21"/>
              </a:buClr>
              <a:buSzPct val="100000"/>
            </a:pPr>
            <a:r>
              <a:rPr lang="en-US" sz="2000" dirty="0">
                <a:latin typeface="Gill Sans" charset="0"/>
              </a:rPr>
              <a:t>Be creative and feel free to add photos, charts, tables, etc. </a:t>
            </a:r>
          </a:p>
          <a:p>
            <a:pPr>
              <a:spcAft>
                <a:spcPts val="2400"/>
              </a:spcAft>
              <a:buClr>
                <a:srgbClr val="FA9D21"/>
              </a:buClr>
              <a:buSzPct val="100000"/>
            </a:pPr>
            <a:r>
              <a:rPr lang="en-US" sz="2000" b="1" dirty="0">
                <a:latin typeface="Gill Sans" charset="0"/>
              </a:rPr>
              <a:t>Please send your presentation to </a:t>
            </a:r>
            <a:r>
              <a:rPr lang="en-US" sz="2000" dirty="0">
                <a:latin typeface="Gill Sans" charset="0"/>
              </a:rPr>
              <a:t>[add facilitator name(s)] by [insert date 1 week prior to workshop].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0075" y="303390"/>
            <a:ext cx="564025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40"/>
              </a:lnSpc>
            </a:pPr>
            <a:r>
              <a:rPr lang="en-US" sz="2400" dirty="0">
                <a:solidFill>
                  <a:srgbClr val="FF00ED"/>
                </a:solidFill>
                <a:latin typeface="Gill Sans" charset="0"/>
              </a:rPr>
              <a:t>(THIS SLIDE </a:t>
            </a:r>
            <a:br>
              <a:rPr lang="en-US" sz="2400" dirty="0">
                <a:solidFill>
                  <a:srgbClr val="FF00ED"/>
                </a:solidFill>
                <a:latin typeface="Gill Sans" charset="0"/>
              </a:rPr>
            </a:br>
            <a:r>
              <a:rPr lang="en-US" sz="2400" dirty="0">
                <a:solidFill>
                  <a:srgbClr val="FF00ED"/>
                </a:solidFill>
                <a:latin typeface="Gill Sans" charset="0"/>
              </a:rPr>
              <a:t>IS TO BE </a:t>
            </a:r>
            <a:br>
              <a:rPr lang="en-US" sz="2400" dirty="0">
                <a:solidFill>
                  <a:srgbClr val="FF00ED"/>
                </a:solidFill>
                <a:latin typeface="Gill Sans" charset="0"/>
              </a:rPr>
            </a:br>
            <a:r>
              <a:rPr lang="en-US" sz="2400" dirty="0">
                <a:solidFill>
                  <a:srgbClr val="FF00ED"/>
                </a:solidFill>
                <a:latin typeface="Gill Sans" charset="0"/>
              </a:rPr>
              <a:t>DELETED)</a:t>
            </a:r>
          </a:p>
        </p:txBody>
      </p:sp>
    </p:spTree>
    <p:extLst>
      <p:ext uri="{BB962C8B-B14F-4D97-AF65-F5344CB8AC3E}">
        <p14:creationId xmlns:p14="http://schemas.microsoft.com/office/powerpoint/2010/main" val="68511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Context Presentation</a:t>
            </a:r>
          </a:p>
        </p:txBody>
      </p:sp>
      <p:pic>
        <p:nvPicPr>
          <p:cNvPr id="4" name="Africa picture" descr="Sunrise inside the Entabeni Game Reserve famous for safari with a reflection of the Hanging Lip of Hanglip mountain peak in a swamp lake located near Kruger Park, Limpopo Province, South Africa." title="Sunrise in Afric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774361"/>
          </a:xfrm>
          <a:prstGeom prst="rect">
            <a:avLst/>
          </a:prstGeom>
        </p:spPr>
      </p:pic>
      <p:sp>
        <p:nvSpPr>
          <p:cNvPr id="14" name="H1"/>
          <p:cNvSpPr/>
          <p:nvPr/>
        </p:nvSpPr>
        <p:spPr>
          <a:xfrm>
            <a:off x="455268" y="1270341"/>
            <a:ext cx="9562492" cy="24080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6700" dirty="0">
                <a:solidFill>
                  <a:schemeClr val="bg1"/>
                </a:solidFill>
                <a:latin typeface="Gill Sans Light" charset="0"/>
              </a:rPr>
              <a:t>COUNTRY CONTEXT</a:t>
            </a:r>
            <a:endParaRPr lang="en-US" sz="6700" dirty="0">
              <a:solidFill>
                <a:schemeClr val="bg1"/>
              </a:solidFill>
              <a:effectLst/>
              <a:latin typeface="Gill Sans Light" charset="0"/>
            </a:endParaRPr>
          </a:p>
        </p:txBody>
      </p:sp>
      <p:sp>
        <p:nvSpPr>
          <p:cNvPr id="15" name="H1"/>
          <p:cNvSpPr/>
          <p:nvPr/>
        </p:nvSpPr>
        <p:spPr>
          <a:xfrm>
            <a:off x="465428" y="2041043"/>
            <a:ext cx="9562492" cy="24080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6700" dirty="0">
                <a:solidFill>
                  <a:schemeClr val="bg1"/>
                </a:solidFill>
                <a:latin typeface="Gill Sans Light" charset="0"/>
              </a:rPr>
              <a:t>PRESENTATION</a:t>
            </a:r>
            <a:endParaRPr lang="en-US" sz="6700" dirty="0">
              <a:solidFill>
                <a:schemeClr val="bg1"/>
              </a:solidFill>
              <a:effectLst/>
              <a:latin typeface="Gill Sans Light" charset="0"/>
            </a:endParaRPr>
          </a:p>
        </p:txBody>
      </p:sp>
      <p:sp>
        <p:nvSpPr>
          <p:cNvPr id="13" name="H2"/>
          <p:cNvSpPr/>
          <p:nvPr/>
        </p:nvSpPr>
        <p:spPr>
          <a:xfrm>
            <a:off x="455268" y="3062263"/>
            <a:ext cx="9247532" cy="954107"/>
          </a:xfrm>
          <a:prstGeom prst="rect">
            <a:avLst/>
          </a:prstGeom>
          <a:effectLst>
            <a:outerShdw blurRad="50800" dist="63500" dir="3000000" algn="tl" rotWithShape="0">
              <a:prstClr val="black">
                <a:alpha val="2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ill Sans" charset="0"/>
              </a:rPr>
              <a:t>INSERT COUNTRY NAME </a:t>
            </a:r>
          </a:p>
          <a:p>
            <a:r>
              <a:rPr lang="en-US" sz="2800" b="1" dirty="0">
                <a:solidFill>
                  <a:schemeClr val="bg1"/>
                </a:solidFill>
                <a:latin typeface="Gill Sans" charset="0"/>
              </a:rPr>
              <a:t>AND RELEVANT LOGOS</a:t>
            </a:r>
            <a:endParaRPr lang="en-US" sz="2800" dirty="0">
              <a:solidFill>
                <a:schemeClr val="bg1"/>
              </a:solidFill>
              <a:effectLst/>
              <a:latin typeface="Gill Sans SemiBold" charset="0"/>
            </a:endParaRPr>
          </a:p>
        </p:txBody>
      </p:sp>
      <p:sp>
        <p:nvSpPr>
          <p:cNvPr id="12" name="purple rectangle" descr="purple rectangle" title="Decorative artifact"/>
          <p:cNvSpPr/>
          <p:nvPr/>
        </p:nvSpPr>
        <p:spPr>
          <a:xfrm>
            <a:off x="5743074" y="3200626"/>
            <a:ext cx="6448926" cy="1022350"/>
          </a:xfrm>
          <a:prstGeom prst="rect">
            <a:avLst/>
          </a:prstGeom>
          <a:solidFill>
            <a:srgbClr val="709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3"/>
          <p:cNvSpPr/>
          <p:nvPr/>
        </p:nvSpPr>
        <p:spPr>
          <a:xfrm>
            <a:off x="5887468" y="3289252"/>
            <a:ext cx="6137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 charset="0"/>
              </a:rPr>
              <a:t>INSERT PRESENTER NAME</a:t>
            </a:r>
          </a:p>
          <a:p>
            <a:r>
              <a:rPr lang="en-US" sz="2400" b="1" dirty="0">
                <a:solidFill>
                  <a:schemeClr val="bg1"/>
                </a:solidFill>
                <a:latin typeface="Gill Sans" charset="0"/>
              </a:rPr>
              <a:t>AND DATE </a:t>
            </a:r>
            <a:endParaRPr lang="en-US" sz="2400" dirty="0">
              <a:solidFill>
                <a:schemeClr val="bg1"/>
              </a:solidFill>
              <a:effectLst/>
              <a:latin typeface="Gill Sans SemiBold" charset="0"/>
            </a:endParaRPr>
          </a:p>
        </p:txBody>
      </p:sp>
      <p:pic>
        <p:nvPicPr>
          <p:cNvPr id="8" name="USAID logo" descr="USAID logo" title="USAID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40" y="-14990"/>
            <a:ext cx="3657599" cy="1399033"/>
          </a:xfrm>
          <a:prstGeom prst="rect">
            <a:avLst/>
          </a:prstGeom>
        </p:spPr>
      </p:pic>
      <p:pic>
        <p:nvPicPr>
          <p:cNvPr id="9" name="IRC logo" descr="IRC logo" title="IRC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61" y="273889"/>
            <a:ext cx="2982029" cy="880330"/>
          </a:xfrm>
          <a:prstGeom prst="rect">
            <a:avLst/>
          </a:prstGeom>
        </p:spPr>
      </p:pic>
      <p:pic>
        <p:nvPicPr>
          <p:cNvPr id="7" name="Africa Biodiversity Logos" descr="Africa Biodiversity Collaborative Group Logos: African Wildlife Foundation, Conservation International, the Jane Goodall Institute, The Nature Conservancy, WCS, World Resources Institute, WWF" title="Africa Biodiversity Collaborative Group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9" y="5023369"/>
            <a:ext cx="10761785" cy="1692224"/>
          </a:xfrm>
          <a:prstGeom prst="rect">
            <a:avLst/>
          </a:prstGeom>
        </p:spPr>
      </p:pic>
      <p:sp>
        <p:nvSpPr>
          <p:cNvPr id="11" name="green bar" descr="green rectangle" title="Decorative artifact"/>
          <p:cNvSpPr/>
          <p:nvPr/>
        </p:nvSpPr>
        <p:spPr>
          <a:xfrm>
            <a:off x="0" y="4688313"/>
            <a:ext cx="12192000" cy="167269"/>
          </a:xfrm>
          <a:prstGeom prst="rect">
            <a:avLst/>
          </a:prstGeom>
          <a:solidFill>
            <a:srgbClr val="B4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edit"/>
          <p:cNvSpPr/>
          <p:nvPr/>
        </p:nvSpPr>
        <p:spPr>
          <a:xfrm>
            <a:off x="13741" y="4341760"/>
            <a:ext cx="19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Gill Sans" charset="0"/>
              </a:rPr>
              <a:t>© SL_PHOTOGRAPHY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Background</a:t>
            </a:r>
          </a:p>
        </p:txBody>
      </p:sp>
      <p:sp>
        <p:nvSpPr>
          <p:cNvPr id="7" name="H1"/>
          <p:cNvSpPr/>
          <p:nvPr/>
        </p:nvSpPr>
        <p:spPr>
          <a:xfrm>
            <a:off x="413941" y="246491"/>
            <a:ext cx="75294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Country Background</a:t>
            </a:r>
            <a:endParaRPr lang="en-US" sz="4800" cap="all" dirty="0">
              <a:solidFill>
                <a:srgbClr val="7294CB"/>
              </a:solidFill>
              <a:effectLst/>
              <a:latin typeface="Gill Sans" charset="0"/>
            </a:endParaRPr>
          </a:p>
        </p:txBody>
      </p:sp>
      <p:sp>
        <p:nvSpPr>
          <p:cNvPr id="8" name="H2"/>
          <p:cNvSpPr/>
          <p:nvPr/>
        </p:nvSpPr>
        <p:spPr>
          <a:xfrm>
            <a:off x="512569" y="1632779"/>
            <a:ext cx="110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B4CB30"/>
                </a:solidFill>
                <a:latin typeface="Gill Sans" charset="0"/>
              </a:rPr>
              <a:t>Country Overview</a:t>
            </a:r>
          </a:p>
        </p:txBody>
      </p:sp>
      <p:sp>
        <p:nvSpPr>
          <p:cNvPr id="11" name="P"/>
          <p:cNvSpPr/>
          <p:nvPr/>
        </p:nvSpPr>
        <p:spPr>
          <a:xfrm>
            <a:off x="483070" y="2221259"/>
            <a:ext cx="9672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General statistics: population including rural/urban split, fragility (fragile v.  strong) 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Geographic areas: where you are working (at what levels – national, sub-national), terrain, biomes/ecosystems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WASH statistics from The WHO/UNICEF Joint Monitoring </a:t>
            </a:r>
            <a:r>
              <a:rPr lang="en-US" sz="2000" dirty="0" err="1">
                <a:latin typeface="Gill Sans" charset="0"/>
              </a:rPr>
              <a:t>Programme</a:t>
            </a:r>
            <a:r>
              <a:rPr lang="en-US" sz="2000" dirty="0">
                <a:latin typeface="Gill Sans" charset="0"/>
              </a:rPr>
              <a:t> for Water Supply, Sanitation and Hygiene (JMP) (add local statistics if you have them—sub-national level) 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Finance statistics: GDP, % of people living below the poverty line 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When is the next election cycle?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3" name="Rectangle 2" descr="orange rectangle" title="Decorative artifact"/>
          <p:cNvSpPr/>
          <p:nvPr/>
        </p:nvSpPr>
        <p:spPr>
          <a:xfrm>
            <a:off x="0" y="6224337"/>
            <a:ext cx="12192000" cy="633663"/>
          </a:xfrm>
          <a:prstGeom prst="rect">
            <a:avLst/>
          </a:prstGeom>
          <a:solidFill>
            <a:srgbClr val="FA9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green rectangle" title="Decorative artifact"/>
          <p:cNvSpPr/>
          <p:nvPr/>
        </p:nvSpPr>
        <p:spPr>
          <a:xfrm>
            <a:off x="590309" y="1226917"/>
            <a:ext cx="1747777" cy="70784"/>
          </a:xfrm>
          <a:prstGeom prst="rect">
            <a:avLst/>
          </a:prstGeom>
          <a:solidFill>
            <a:srgbClr val="B4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6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H1"/>
          <p:cNvSpPr/>
          <p:nvPr/>
        </p:nvSpPr>
        <p:spPr>
          <a:xfrm>
            <a:off x="479257" y="246491"/>
            <a:ext cx="6360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Program Overview </a:t>
            </a:r>
            <a:endParaRPr lang="en-US" sz="4800" cap="all" dirty="0">
              <a:solidFill>
                <a:srgbClr val="7294CB"/>
              </a:solidFill>
              <a:effectLst/>
              <a:latin typeface="Gill Sans" charset="0"/>
            </a:endParaRPr>
          </a:p>
        </p:txBody>
      </p:sp>
      <p:sp>
        <p:nvSpPr>
          <p:cNvPr id="7" name="H2"/>
          <p:cNvSpPr/>
          <p:nvPr/>
        </p:nvSpPr>
        <p:spPr>
          <a:xfrm>
            <a:off x="512569" y="1632779"/>
            <a:ext cx="110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B4CB30"/>
                </a:solidFill>
                <a:latin typeface="Gill Sans" charset="0"/>
              </a:rPr>
              <a:t>Programmatic Work Overview</a:t>
            </a:r>
          </a:p>
        </p:txBody>
      </p:sp>
      <p:sp>
        <p:nvSpPr>
          <p:cNvPr id="8" name="P"/>
          <p:cNvSpPr/>
          <p:nvPr/>
        </p:nvSpPr>
        <p:spPr>
          <a:xfrm>
            <a:off x="483070" y="2221259"/>
            <a:ext cx="96723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What is the key objective of your work related to the integration of freshwater conservation and WASH? 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How does this work align with your organizational priorities at country level? 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10" name="Rectangle 9" descr="orange rectangle" title="Decorative artifact"/>
          <p:cNvSpPr/>
          <p:nvPr/>
        </p:nvSpPr>
        <p:spPr>
          <a:xfrm>
            <a:off x="0" y="6224337"/>
            <a:ext cx="12192000" cy="633663"/>
          </a:xfrm>
          <a:prstGeom prst="rect">
            <a:avLst/>
          </a:prstGeom>
          <a:solidFill>
            <a:srgbClr val="FA9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green rectangle" title="Decorative artifact"/>
          <p:cNvSpPr/>
          <p:nvPr/>
        </p:nvSpPr>
        <p:spPr>
          <a:xfrm>
            <a:off x="590309" y="1226917"/>
            <a:ext cx="1747777" cy="70784"/>
          </a:xfrm>
          <a:prstGeom prst="rect">
            <a:avLst/>
          </a:prstGeom>
          <a:solidFill>
            <a:srgbClr val="B4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Landscape</a:t>
            </a:r>
          </a:p>
        </p:txBody>
      </p:sp>
      <p:sp>
        <p:nvSpPr>
          <p:cNvPr id="9" name="H1"/>
          <p:cNvSpPr/>
          <p:nvPr/>
        </p:nvSpPr>
        <p:spPr>
          <a:xfrm>
            <a:off x="526424" y="246491"/>
            <a:ext cx="6739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Political Landscape</a:t>
            </a:r>
            <a:endParaRPr lang="en-US" sz="4800" cap="all" dirty="0">
              <a:solidFill>
                <a:srgbClr val="7294CB"/>
              </a:solidFill>
              <a:effectLst/>
              <a:latin typeface="Gill Sans" charset="0"/>
            </a:endParaRPr>
          </a:p>
        </p:txBody>
      </p:sp>
      <p:sp>
        <p:nvSpPr>
          <p:cNvPr id="14" name="H2"/>
          <p:cNvSpPr/>
          <p:nvPr/>
        </p:nvSpPr>
        <p:spPr>
          <a:xfrm>
            <a:off x="512569" y="1632779"/>
            <a:ext cx="110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B4CB30"/>
                </a:solidFill>
                <a:latin typeface="Gill Sans" charset="0"/>
              </a:rPr>
              <a:t>Political Overview</a:t>
            </a:r>
          </a:p>
        </p:txBody>
      </p:sp>
      <p:sp>
        <p:nvSpPr>
          <p:cNvPr id="15" name="P"/>
          <p:cNvSpPr/>
          <p:nvPr/>
        </p:nvSpPr>
        <p:spPr>
          <a:xfrm>
            <a:off x="483070" y="2221259"/>
            <a:ext cx="9672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List of relevant ministries and their functions (What topic area are they responsible for? Example:  Who is responsible for rural water supply?)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Who are the decision-makers at these ministries? 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Which of these ministries do you and/or your colleagues interact with?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How do you and/or your colleagues interact with these ministries and individual decision-makers? 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How does the national level government interact with the sub-national level?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8" name="Rectangle 7" descr="orange rectangle" title="Decorative artifact"/>
          <p:cNvSpPr/>
          <p:nvPr/>
        </p:nvSpPr>
        <p:spPr>
          <a:xfrm>
            <a:off x="0" y="6224337"/>
            <a:ext cx="12192000" cy="633663"/>
          </a:xfrm>
          <a:prstGeom prst="rect">
            <a:avLst/>
          </a:prstGeom>
          <a:solidFill>
            <a:srgbClr val="FA9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green rectangle" title="Decorative artifact"/>
          <p:cNvSpPr/>
          <p:nvPr/>
        </p:nvSpPr>
        <p:spPr>
          <a:xfrm>
            <a:off x="590309" y="1226917"/>
            <a:ext cx="1747777" cy="70784"/>
          </a:xfrm>
          <a:prstGeom prst="rect">
            <a:avLst/>
          </a:prstGeom>
          <a:solidFill>
            <a:srgbClr val="B4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Landscape</a:t>
            </a:r>
          </a:p>
        </p:txBody>
      </p:sp>
      <p:sp>
        <p:nvSpPr>
          <p:cNvPr id="12" name="H1"/>
          <p:cNvSpPr/>
          <p:nvPr/>
        </p:nvSpPr>
        <p:spPr>
          <a:xfrm>
            <a:off x="526424" y="246491"/>
            <a:ext cx="5859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Policy Landscape</a:t>
            </a:r>
            <a:endParaRPr lang="en-US" sz="4800" cap="all" dirty="0">
              <a:solidFill>
                <a:srgbClr val="7294CB"/>
              </a:solidFill>
              <a:effectLst/>
              <a:latin typeface="Gill Sans" charset="0"/>
            </a:endParaRPr>
          </a:p>
        </p:txBody>
      </p:sp>
      <p:sp>
        <p:nvSpPr>
          <p:cNvPr id="16" name="H2"/>
          <p:cNvSpPr/>
          <p:nvPr/>
        </p:nvSpPr>
        <p:spPr>
          <a:xfrm>
            <a:off x="512569" y="1577359"/>
            <a:ext cx="110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B4CB30"/>
                </a:solidFill>
                <a:latin typeface="Gill Sans" charset="0"/>
              </a:rPr>
              <a:t>Policy Overview</a:t>
            </a:r>
          </a:p>
        </p:txBody>
      </p:sp>
      <p:sp>
        <p:nvSpPr>
          <p:cNvPr id="14" name="P1"/>
          <p:cNvSpPr/>
          <p:nvPr/>
        </p:nvSpPr>
        <p:spPr>
          <a:xfrm>
            <a:off x="475199" y="2077385"/>
            <a:ext cx="6425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What policies are relevant and/or relate to your work? 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15" name="P2"/>
          <p:cNvSpPr/>
          <p:nvPr/>
        </p:nvSpPr>
        <p:spPr>
          <a:xfrm>
            <a:off x="1209675" y="2552303"/>
            <a:ext cx="10608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B4CA32"/>
              </a:buClr>
              <a:buSzPct val="80000"/>
              <a:buFont typeface=".AppleSystemUIFont" charset="-120"/>
              <a:buChar char="●"/>
            </a:pPr>
            <a:r>
              <a:rPr lang="en-US" sz="2000" dirty="0">
                <a:latin typeface="Gill Sans" charset="0"/>
              </a:rPr>
              <a:t>Describe how these policies are important to the problem. </a:t>
            </a:r>
            <a:r>
              <a:rPr lang="en-US" sz="2000" i="1" dirty="0">
                <a:latin typeface="Gill Sans" charset="0"/>
              </a:rPr>
              <a:t>(Note: Policies can include laws, standard treatment protocols, policy implementation guidance, government strategies, etc.) </a:t>
            </a:r>
          </a:p>
          <a:p>
            <a:pPr marL="342900" indent="-342900">
              <a:spcAft>
                <a:spcPts val="1200"/>
              </a:spcAft>
              <a:buClr>
                <a:srgbClr val="B4CA32"/>
              </a:buClr>
              <a:buSzPct val="80000"/>
              <a:buFont typeface=".AppleSystemUIFont" charset="-120"/>
              <a:buChar char="●"/>
            </a:pPr>
            <a:r>
              <a:rPr lang="en-US" sz="2000" dirty="0">
                <a:latin typeface="Gill Sans" charset="0"/>
              </a:rPr>
              <a:t>Include any area of need where there may not be an existing policy, but you see a need and/or an opportunity for one. </a:t>
            </a:r>
          </a:p>
          <a:p>
            <a:pPr marL="342900" indent="-342900">
              <a:spcAft>
                <a:spcPts val="1200"/>
              </a:spcAft>
              <a:buClr>
                <a:srgbClr val="B4CA32"/>
              </a:buClr>
              <a:buSzPct val="80000"/>
              <a:buFont typeface=".AppleSystemUIFont" charset="-120"/>
              <a:buChar char="●"/>
            </a:pPr>
            <a:r>
              <a:rPr lang="en-US" sz="2000" dirty="0">
                <a:latin typeface="Gill Sans" charset="0"/>
              </a:rPr>
              <a:t>Feel free to include this information in a table.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17" name="P3"/>
          <p:cNvSpPr/>
          <p:nvPr/>
        </p:nvSpPr>
        <p:spPr>
          <a:xfrm>
            <a:off x="475197" y="4585055"/>
            <a:ext cx="8239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>
                <a:latin typeface="Gill Sans" charset="0"/>
              </a:rPr>
              <a:t>Describe the policy development process in your country. 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18" name="P4"/>
          <p:cNvSpPr/>
          <p:nvPr/>
        </p:nvSpPr>
        <p:spPr>
          <a:xfrm>
            <a:off x="1209673" y="5059973"/>
            <a:ext cx="106082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B4CA32"/>
              </a:buClr>
              <a:buSzPct val="80000"/>
              <a:buFont typeface=".AppleSystemUIFont" charset="-120"/>
              <a:buChar char="●"/>
            </a:pPr>
            <a:r>
              <a:rPr lang="en-US" sz="2000" dirty="0">
                <a:latin typeface="Gill Sans" charset="0"/>
              </a:rPr>
              <a:t>How are policies made and enforced? </a:t>
            </a:r>
          </a:p>
          <a:p>
            <a:pPr marL="342900" indent="-342900">
              <a:spcAft>
                <a:spcPts val="1200"/>
              </a:spcAft>
              <a:buClr>
                <a:srgbClr val="B4CA32"/>
              </a:buClr>
              <a:buSzPct val="80000"/>
              <a:buFont typeface=".AppleSystemUIFont" charset="-120"/>
              <a:buChar char="●"/>
            </a:pPr>
            <a:r>
              <a:rPr lang="en-US" sz="2000" dirty="0">
                <a:latin typeface="Gill Sans" charset="0"/>
              </a:rPr>
              <a:t>Have you or your team contributed to the development of these policies? 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11" name="Rectangle 10" descr="orange rectangle" title="Decorative artifact"/>
          <p:cNvSpPr/>
          <p:nvPr/>
        </p:nvSpPr>
        <p:spPr>
          <a:xfrm>
            <a:off x="0" y="6224337"/>
            <a:ext cx="12192000" cy="633663"/>
          </a:xfrm>
          <a:prstGeom prst="rect">
            <a:avLst/>
          </a:prstGeom>
          <a:solidFill>
            <a:srgbClr val="FA9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green rectangle" title="Decorative artifact"/>
          <p:cNvSpPr/>
          <p:nvPr/>
        </p:nvSpPr>
        <p:spPr>
          <a:xfrm>
            <a:off x="590309" y="1226917"/>
            <a:ext cx="1747777" cy="70784"/>
          </a:xfrm>
          <a:prstGeom prst="rect">
            <a:avLst/>
          </a:prstGeom>
          <a:solidFill>
            <a:srgbClr val="B4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5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Players</a:t>
            </a:r>
          </a:p>
        </p:txBody>
      </p:sp>
      <p:sp>
        <p:nvSpPr>
          <p:cNvPr id="9" name="H1"/>
          <p:cNvSpPr/>
          <p:nvPr/>
        </p:nvSpPr>
        <p:spPr>
          <a:xfrm>
            <a:off x="526424" y="246491"/>
            <a:ext cx="3732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Key Players</a:t>
            </a:r>
            <a:endParaRPr lang="en-US" sz="4800" cap="all" dirty="0">
              <a:solidFill>
                <a:srgbClr val="7294CB"/>
              </a:solidFill>
              <a:effectLst/>
              <a:latin typeface="Gill Sans" charset="0"/>
            </a:endParaRPr>
          </a:p>
        </p:txBody>
      </p:sp>
      <p:sp>
        <p:nvSpPr>
          <p:cNvPr id="13" name="H2"/>
          <p:cNvSpPr/>
          <p:nvPr/>
        </p:nvSpPr>
        <p:spPr>
          <a:xfrm>
            <a:off x="512569" y="1632779"/>
            <a:ext cx="110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B4CB30"/>
                </a:solidFill>
                <a:latin typeface="Gill Sans" charset="0"/>
              </a:rPr>
              <a:t>Partner and Other Stakeholder Overview</a:t>
            </a:r>
          </a:p>
        </p:txBody>
      </p:sp>
      <p:sp>
        <p:nvSpPr>
          <p:cNvPr id="14" name="P"/>
          <p:cNvSpPr/>
          <p:nvPr/>
        </p:nvSpPr>
        <p:spPr>
          <a:xfrm>
            <a:off x="483070" y="2221259"/>
            <a:ext cx="96723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List the top three major players or leading voices for conservation/biodiversity, community access to water, sanitation, and hygiene in your country. </a:t>
            </a:r>
            <a:r>
              <a:rPr lang="en-US" sz="2000" i="1" dirty="0">
                <a:latin typeface="Gill Sans" charset="0"/>
              </a:rPr>
              <a:t>(Think about organizations, interest groups, NGOs, private sector entities, individuals, or coalitions that are currently working on the issue.)</a:t>
            </a:r>
          </a:p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Identify the most influential players that may or may not be listed above but would be required for making a policy or funding change that impacts freshwater biodiversity, WASH, and/or watershed management.</a:t>
            </a:r>
            <a:endParaRPr lang="en-US" sz="2000" dirty="0">
              <a:effectLst/>
              <a:latin typeface="Gill Sans" charset="0"/>
            </a:endParaRPr>
          </a:p>
        </p:txBody>
      </p:sp>
      <p:sp>
        <p:nvSpPr>
          <p:cNvPr id="8" name="Rectangle 7" descr="orange rectangle" title="Decorative artifact"/>
          <p:cNvSpPr/>
          <p:nvPr/>
        </p:nvSpPr>
        <p:spPr>
          <a:xfrm>
            <a:off x="0" y="6224337"/>
            <a:ext cx="12192000" cy="633663"/>
          </a:xfrm>
          <a:prstGeom prst="rect">
            <a:avLst/>
          </a:prstGeom>
          <a:solidFill>
            <a:srgbClr val="FA9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green rectangle" title="Decorative artifact"/>
          <p:cNvSpPr/>
          <p:nvPr/>
        </p:nvSpPr>
        <p:spPr>
          <a:xfrm>
            <a:off x="590309" y="1226917"/>
            <a:ext cx="1747777" cy="70784"/>
          </a:xfrm>
          <a:prstGeom prst="rect">
            <a:avLst/>
          </a:prstGeom>
          <a:solidFill>
            <a:srgbClr val="B4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Evidence</a:t>
            </a:r>
          </a:p>
        </p:txBody>
      </p:sp>
      <p:sp>
        <p:nvSpPr>
          <p:cNvPr id="10" name="H1"/>
          <p:cNvSpPr/>
          <p:nvPr/>
        </p:nvSpPr>
        <p:spPr>
          <a:xfrm>
            <a:off x="526424" y="246491"/>
            <a:ext cx="61441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cap="all" dirty="0">
                <a:solidFill>
                  <a:srgbClr val="7294CB"/>
                </a:solidFill>
                <a:latin typeface="Gill Sans" charset="0"/>
              </a:rPr>
              <a:t>Data and Evidence</a:t>
            </a:r>
            <a:endParaRPr lang="en-US" sz="4800" cap="all" dirty="0">
              <a:solidFill>
                <a:srgbClr val="7294CB"/>
              </a:solidFill>
              <a:effectLst/>
              <a:latin typeface="Gill Sans" charset="0"/>
            </a:endParaRPr>
          </a:p>
        </p:txBody>
      </p:sp>
      <p:sp>
        <p:nvSpPr>
          <p:cNvPr id="16" name="H2"/>
          <p:cNvSpPr/>
          <p:nvPr/>
        </p:nvSpPr>
        <p:spPr>
          <a:xfrm>
            <a:off x="512569" y="1632779"/>
            <a:ext cx="1108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B4CB30"/>
                </a:solidFill>
                <a:latin typeface="Gill Sans" charset="0"/>
              </a:rPr>
              <a:t>Document Overview </a:t>
            </a:r>
          </a:p>
        </p:txBody>
      </p:sp>
      <p:sp>
        <p:nvSpPr>
          <p:cNvPr id="17" name="P"/>
          <p:cNvSpPr/>
          <p:nvPr/>
        </p:nvSpPr>
        <p:spPr>
          <a:xfrm>
            <a:off x="483070" y="2221259"/>
            <a:ext cx="9672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A9D21"/>
              </a:buClr>
              <a:buSzPct val="100000"/>
              <a:buFont typeface=".AppleSDGothicNeoI-Regular" charset="-127"/>
              <a:buChar char="◼︎"/>
            </a:pPr>
            <a:r>
              <a:rPr lang="en-US" sz="2000" dirty="0">
                <a:latin typeface="Gill Sans" charset="0"/>
              </a:rPr>
              <a:t>List critical programmatic or technical documents or research that could support your position on the issue. </a:t>
            </a:r>
            <a:r>
              <a:rPr lang="en-US" sz="2000" i="1" dirty="0">
                <a:latin typeface="Gill Sans" charset="0"/>
              </a:rPr>
              <a:t>(This could be information developed by your organization or broad literature on the issue.)</a:t>
            </a:r>
            <a:endParaRPr lang="en-US" sz="2000" i="1" dirty="0">
              <a:effectLst/>
              <a:latin typeface="Gill Sans" charset="0"/>
            </a:endParaRPr>
          </a:p>
        </p:txBody>
      </p:sp>
      <p:sp>
        <p:nvSpPr>
          <p:cNvPr id="8" name="Rectangle 7" descr="orange rectangle" title="Decorative artifact"/>
          <p:cNvSpPr/>
          <p:nvPr/>
        </p:nvSpPr>
        <p:spPr>
          <a:xfrm>
            <a:off x="0" y="6224337"/>
            <a:ext cx="12192000" cy="633663"/>
          </a:xfrm>
          <a:prstGeom prst="rect">
            <a:avLst/>
          </a:prstGeom>
          <a:solidFill>
            <a:srgbClr val="FA9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green rectangle" title="Decorative artifact"/>
          <p:cNvSpPr/>
          <p:nvPr/>
        </p:nvSpPr>
        <p:spPr>
          <a:xfrm>
            <a:off x="590309" y="1226917"/>
            <a:ext cx="1747777" cy="70784"/>
          </a:xfrm>
          <a:prstGeom prst="rect">
            <a:avLst/>
          </a:prstGeom>
          <a:solidFill>
            <a:srgbClr val="B4C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604D2E3EFED24EBAD4D52C03C7E68C" ma:contentTypeVersion="10" ma:contentTypeDescription="Create a new document." ma:contentTypeScope="" ma:versionID="67ab3a671f6e1e4c002ed5169ca93a3a">
  <xsd:schema xmlns:xsd="http://www.w3.org/2001/XMLSchema" xmlns:xs="http://www.w3.org/2001/XMLSchema" xmlns:p="http://schemas.microsoft.com/office/2006/metadata/properties" xmlns:ns2="26da8986-8abb-4cb3-be29-9e0678233cfe" xmlns:ns3="29a0bec0-b65a-4e36-ae82-8a6fbc80a62c" targetNamespace="http://schemas.microsoft.com/office/2006/metadata/properties" ma:root="true" ma:fieldsID="5af782be764fa7653b31a3d754e7aa38" ns2:_="" ns3:_="">
    <xsd:import namespace="26da8986-8abb-4cb3-be29-9e0678233cfe"/>
    <xsd:import namespace="29a0bec0-b65a-4e36-ae82-8a6fbc80a6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a8986-8abb-4cb3-be29-9e0678233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0bec0-b65a-4e36-ae82-8a6fbc80a6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811082-1E02-4EA3-8071-AEF1266BB6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F261C0-D3D4-4A91-A8F6-CB90A53E05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A9C6B-51AD-4AAF-88BD-DD764BBE5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a8986-8abb-4cb3-be29-9e0678233cfe"/>
    <ds:schemaRef ds:uri="29a0bec0-b65a-4e36-ae82-8a6fbc80a6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628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.AppleSDGothicNeoI-Regular</vt:lpstr>
      <vt:lpstr>.AppleSystemUIFont</vt:lpstr>
      <vt:lpstr>Arial</vt:lpstr>
      <vt:lpstr>Calibri</vt:lpstr>
      <vt:lpstr>Calibri Light</vt:lpstr>
      <vt:lpstr>Gill Sans</vt:lpstr>
      <vt:lpstr>Gill Sans Light</vt:lpstr>
      <vt:lpstr>Gill Sans SemiBold</vt:lpstr>
      <vt:lpstr>Office Theme</vt:lpstr>
      <vt:lpstr>Country Context Presentation Guidelines</vt:lpstr>
      <vt:lpstr>Country Context Presentation</vt:lpstr>
      <vt:lpstr>Country Background</vt:lpstr>
      <vt:lpstr>Program Overview</vt:lpstr>
      <vt:lpstr>Political Landscape</vt:lpstr>
      <vt:lpstr>Policy Landscape</vt:lpstr>
      <vt:lpstr>Key Players</vt:lpstr>
      <vt:lpstr>Data and Evidence</vt:lpstr>
    </vt:vector>
  </TitlesOfParts>
  <Manager>Africa Biodiversity Collaborative Group</Manager>
  <Company>USAID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Strategy Workshop - Country Context - PowerPoint Presentation</dc:title>
  <dc:subject>Freshwater Conservation and Wash Advocacy</dc:subject>
  <dc:creator>Africa Biodiversity Collaborative Group</dc:creator>
  <cp:keywords>Freshwater Conservation and Wash Advocacy Strategy</cp:keywords>
  <dc:description/>
  <cp:lastModifiedBy>Elynn Walter</cp:lastModifiedBy>
  <cp:revision>92</cp:revision>
  <dcterms:created xsi:type="dcterms:W3CDTF">2020-06-30T01:18:03Z</dcterms:created>
  <dcterms:modified xsi:type="dcterms:W3CDTF">2020-08-07T19:53:53Z</dcterms:modified>
  <cp:category>Freshwater Conservation and Wash Advocacy Strategy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0x01010061604D2E3EFED24EBAD4D52C03C7E68C</vt:lpwstr>
  </property>
</Properties>
</file>