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19"/>
  </p:notesMasterIdLst>
  <p:sldIdLst>
    <p:sldId id="257" r:id="rId6"/>
    <p:sldId id="256" r:id="rId7"/>
    <p:sldId id="312" r:id="rId8"/>
    <p:sldId id="317" r:id="rId9"/>
    <p:sldId id="299" r:id="rId10"/>
    <p:sldId id="302" r:id="rId11"/>
    <p:sldId id="303" r:id="rId12"/>
    <p:sldId id="313" r:id="rId13"/>
    <p:sldId id="316" r:id="rId14"/>
    <p:sldId id="315" r:id="rId15"/>
    <p:sldId id="314" r:id="rId16"/>
    <p:sldId id="30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06" userDrawn="1">
          <p15:clr>
            <a:srgbClr val="A4A3A4"/>
          </p15:clr>
        </p15:guide>
        <p15:guide id="3" orient="horz" pos="1321" userDrawn="1">
          <p15:clr>
            <a:srgbClr val="A4A3A4"/>
          </p15:clr>
        </p15:guide>
        <p15:guide id="4" orient="horz" pos="40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9D"/>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36" autoAdjust="0"/>
    <p:restoredTop sz="77188" autoAdjust="0"/>
  </p:normalViewPr>
  <p:slideViewPr>
    <p:cSldViewPr snapToGrid="0" showGuides="1">
      <p:cViewPr varScale="1">
        <p:scale>
          <a:sx n="54" d="100"/>
          <a:sy n="54" d="100"/>
        </p:scale>
        <p:origin x="864" y="62"/>
      </p:cViewPr>
      <p:guideLst>
        <p:guide orient="horz" pos="731"/>
        <p:guide pos="506"/>
        <p:guide orient="horz" pos="1321"/>
        <p:guide orient="horz" pos="402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DF884-5F76-41E5-870C-D93335253BC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4131DDD-779B-4E3F-9DF7-9C47086967FC}">
      <dgm:prSet phldrT="[Text]" custT="1"/>
      <dgm:spPr/>
      <dgm:t>
        <a:bodyPr/>
        <a:lstStyle/>
        <a:p>
          <a:r>
            <a:rPr lang="en-US" sz="2500" dirty="0"/>
            <a:t>CLIMATE FINANCE </a:t>
          </a:r>
        </a:p>
        <a:p>
          <a:r>
            <a:rPr lang="en-US" sz="1600" dirty="0"/>
            <a:t>(more effective and fair use of financing)</a:t>
          </a:r>
        </a:p>
      </dgm:t>
    </dgm:pt>
    <dgm:pt modelId="{70F8DA5A-6E73-4E85-A442-BE9BE28B0692}" type="parTrans" cxnId="{713C22DB-64F2-46B1-8422-A70E51D2D814}">
      <dgm:prSet/>
      <dgm:spPr/>
      <dgm:t>
        <a:bodyPr/>
        <a:lstStyle/>
        <a:p>
          <a:endParaRPr lang="en-US"/>
        </a:p>
      </dgm:t>
    </dgm:pt>
    <dgm:pt modelId="{FA467F76-3C16-4D8E-BCD4-E5C063685E5C}" type="sibTrans" cxnId="{713C22DB-64F2-46B1-8422-A70E51D2D814}">
      <dgm:prSet/>
      <dgm:spPr/>
      <dgm:t>
        <a:bodyPr/>
        <a:lstStyle/>
        <a:p>
          <a:endParaRPr lang="en-US"/>
        </a:p>
      </dgm:t>
    </dgm:pt>
    <dgm:pt modelId="{E1DFDAD0-95D2-4D54-BA76-4EAD5060A3FA}">
      <dgm:prSet phldrT="[Text]" custT="1"/>
      <dgm:spPr/>
      <dgm:t>
        <a:bodyPr/>
        <a:lstStyle/>
        <a:p>
          <a:r>
            <a:rPr lang="en-US" sz="2500" dirty="0"/>
            <a:t>CLIMATE ADAPTATION</a:t>
          </a:r>
        </a:p>
        <a:p>
          <a:r>
            <a:rPr lang="en-US" sz="1600" dirty="0"/>
            <a:t>(reduced planning risks and accountability in implementation)</a:t>
          </a:r>
        </a:p>
      </dgm:t>
    </dgm:pt>
    <dgm:pt modelId="{DE35829B-652B-4A4B-8205-BFAD70C3B684}" type="parTrans" cxnId="{B2BFE65A-1A41-49F4-BA4D-F55195646FEA}">
      <dgm:prSet/>
      <dgm:spPr/>
      <dgm:t>
        <a:bodyPr/>
        <a:lstStyle/>
        <a:p>
          <a:endParaRPr lang="en-US"/>
        </a:p>
      </dgm:t>
    </dgm:pt>
    <dgm:pt modelId="{BAECAD41-0383-4513-9A47-C840D44C0951}" type="sibTrans" cxnId="{B2BFE65A-1A41-49F4-BA4D-F55195646FEA}">
      <dgm:prSet/>
      <dgm:spPr/>
      <dgm:t>
        <a:bodyPr/>
        <a:lstStyle/>
        <a:p>
          <a:endParaRPr lang="en-US"/>
        </a:p>
      </dgm:t>
    </dgm:pt>
    <dgm:pt modelId="{1AF8CD6C-29A9-447C-B865-41FF44827A36}">
      <dgm:prSet phldrT="[Text]" custT="1"/>
      <dgm:spPr/>
      <dgm:t>
        <a:bodyPr/>
        <a:lstStyle/>
        <a:p>
          <a:r>
            <a:rPr lang="en-US" sz="2500" dirty="0"/>
            <a:t>CLIMATE GOVERNANCE</a:t>
          </a:r>
        </a:p>
        <a:p>
          <a:r>
            <a:rPr lang="en-US" sz="1600" dirty="0"/>
            <a:t>(participatory decision-making, avoidance of capture)</a:t>
          </a:r>
        </a:p>
      </dgm:t>
    </dgm:pt>
    <dgm:pt modelId="{274B5A50-A33C-467F-85BC-F60D01D44EE2}" type="parTrans" cxnId="{42C043AB-AA43-49B9-8315-3D307E99688F}">
      <dgm:prSet/>
      <dgm:spPr/>
      <dgm:t>
        <a:bodyPr/>
        <a:lstStyle/>
        <a:p>
          <a:endParaRPr lang="en-US"/>
        </a:p>
      </dgm:t>
    </dgm:pt>
    <dgm:pt modelId="{1E0C1F32-1EF7-411A-A96B-74611FDA46CB}" type="sibTrans" cxnId="{42C043AB-AA43-49B9-8315-3D307E99688F}">
      <dgm:prSet/>
      <dgm:spPr/>
      <dgm:t>
        <a:bodyPr/>
        <a:lstStyle/>
        <a:p>
          <a:endParaRPr lang="en-US"/>
        </a:p>
      </dgm:t>
    </dgm:pt>
    <dgm:pt modelId="{090ADFCE-B6C3-4C66-A6D8-78C46FCCDC1C}" type="pres">
      <dgm:prSet presAssocID="{FB7DF884-5F76-41E5-870C-D93335253BC6}" presName="Name0" presStyleCnt="0">
        <dgm:presLayoutVars>
          <dgm:chMax val="7"/>
          <dgm:dir/>
          <dgm:resizeHandles val="exact"/>
        </dgm:presLayoutVars>
      </dgm:prSet>
      <dgm:spPr/>
    </dgm:pt>
    <dgm:pt modelId="{2CAA94E0-38DF-4D18-BB35-A9C82E87B023}" type="pres">
      <dgm:prSet presAssocID="{FB7DF884-5F76-41E5-870C-D93335253BC6}" presName="ellipse1" presStyleLbl="vennNode1" presStyleIdx="0" presStyleCnt="3" custLinFactNeighborX="7911" custLinFactNeighborY="-917">
        <dgm:presLayoutVars>
          <dgm:bulletEnabled val="1"/>
        </dgm:presLayoutVars>
      </dgm:prSet>
      <dgm:spPr/>
    </dgm:pt>
    <dgm:pt modelId="{1D0EDEB5-C86A-465A-B7D0-E21DCD2C6EA7}" type="pres">
      <dgm:prSet presAssocID="{FB7DF884-5F76-41E5-870C-D93335253BC6}" presName="ellipse2" presStyleLbl="vennNode1" presStyleIdx="1" presStyleCnt="3">
        <dgm:presLayoutVars>
          <dgm:bulletEnabled val="1"/>
        </dgm:presLayoutVars>
      </dgm:prSet>
      <dgm:spPr/>
    </dgm:pt>
    <dgm:pt modelId="{6EACD9F7-DCA1-4116-9297-B8BCF4150F4B}" type="pres">
      <dgm:prSet presAssocID="{FB7DF884-5F76-41E5-870C-D93335253BC6}" presName="ellipse3" presStyleLbl="vennNode1" presStyleIdx="2" presStyleCnt="3" custLinFactNeighborX="-12306" custLinFactNeighborY="-917">
        <dgm:presLayoutVars>
          <dgm:bulletEnabled val="1"/>
        </dgm:presLayoutVars>
      </dgm:prSet>
      <dgm:spPr/>
    </dgm:pt>
  </dgm:ptLst>
  <dgm:cxnLst>
    <dgm:cxn modelId="{ECC6BC67-5D50-4FD5-BEE5-CFE11F81953C}" type="presOf" srcId="{E1DFDAD0-95D2-4D54-BA76-4EAD5060A3FA}" destId="{1D0EDEB5-C86A-465A-B7D0-E21DCD2C6EA7}" srcOrd="0" destOrd="0" presId="urn:microsoft.com/office/officeart/2005/8/layout/rings+Icon"/>
    <dgm:cxn modelId="{50B5A16E-D221-4F76-A772-A09C9EA47102}" type="presOf" srcId="{04131DDD-779B-4E3F-9DF7-9C47086967FC}" destId="{2CAA94E0-38DF-4D18-BB35-A9C82E87B023}" srcOrd="0" destOrd="0" presId="urn:microsoft.com/office/officeart/2005/8/layout/rings+Icon"/>
    <dgm:cxn modelId="{B2BFE65A-1A41-49F4-BA4D-F55195646FEA}" srcId="{FB7DF884-5F76-41E5-870C-D93335253BC6}" destId="{E1DFDAD0-95D2-4D54-BA76-4EAD5060A3FA}" srcOrd="1" destOrd="0" parTransId="{DE35829B-652B-4A4B-8205-BFAD70C3B684}" sibTransId="{BAECAD41-0383-4513-9A47-C840D44C0951}"/>
    <dgm:cxn modelId="{42C043AB-AA43-49B9-8315-3D307E99688F}" srcId="{FB7DF884-5F76-41E5-870C-D93335253BC6}" destId="{1AF8CD6C-29A9-447C-B865-41FF44827A36}" srcOrd="2" destOrd="0" parTransId="{274B5A50-A33C-467F-85BC-F60D01D44EE2}" sibTransId="{1E0C1F32-1EF7-411A-A96B-74611FDA46CB}"/>
    <dgm:cxn modelId="{6CCFE3D3-0DD7-47B7-B3AD-235AE8523CB8}" type="presOf" srcId="{FB7DF884-5F76-41E5-870C-D93335253BC6}" destId="{090ADFCE-B6C3-4C66-A6D8-78C46FCCDC1C}" srcOrd="0" destOrd="0" presId="urn:microsoft.com/office/officeart/2005/8/layout/rings+Icon"/>
    <dgm:cxn modelId="{713C22DB-64F2-46B1-8422-A70E51D2D814}" srcId="{FB7DF884-5F76-41E5-870C-D93335253BC6}" destId="{04131DDD-779B-4E3F-9DF7-9C47086967FC}" srcOrd="0" destOrd="0" parTransId="{70F8DA5A-6E73-4E85-A442-BE9BE28B0692}" sibTransId="{FA467F76-3C16-4D8E-BCD4-E5C063685E5C}"/>
    <dgm:cxn modelId="{AC79D8DC-5297-40B1-92A8-44E9DD48192A}" type="presOf" srcId="{1AF8CD6C-29A9-447C-B865-41FF44827A36}" destId="{6EACD9F7-DCA1-4116-9297-B8BCF4150F4B}" srcOrd="0" destOrd="0" presId="urn:microsoft.com/office/officeart/2005/8/layout/rings+Icon"/>
    <dgm:cxn modelId="{8932CA83-2526-44AC-928C-1D19D178DC1A}" type="presParOf" srcId="{090ADFCE-B6C3-4C66-A6D8-78C46FCCDC1C}" destId="{2CAA94E0-38DF-4D18-BB35-A9C82E87B023}" srcOrd="0" destOrd="0" presId="urn:microsoft.com/office/officeart/2005/8/layout/rings+Icon"/>
    <dgm:cxn modelId="{D662054F-10FE-4A19-9E71-381E8208ED49}" type="presParOf" srcId="{090ADFCE-B6C3-4C66-A6D8-78C46FCCDC1C}" destId="{1D0EDEB5-C86A-465A-B7D0-E21DCD2C6EA7}" srcOrd="1" destOrd="0" presId="urn:microsoft.com/office/officeart/2005/8/layout/rings+Icon"/>
    <dgm:cxn modelId="{BF350CFC-32CF-4332-90FB-EEE7FF9F70ED}" type="presParOf" srcId="{090ADFCE-B6C3-4C66-A6D8-78C46FCCDC1C}" destId="{6EACD9F7-DCA1-4116-9297-B8BCF4150F4B}"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A94E0-38DF-4D18-BB35-A9C82E87B023}">
      <dsp:nvSpPr>
        <dsp:cNvPr id="0" name=""/>
        <dsp:cNvSpPr/>
      </dsp:nvSpPr>
      <dsp:spPr>
        <a:xfrm>
          <a:off x="1023633" y="0"/>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CLIMATE FINANCE </a:t>
          </a:r>
        </a:p>
        <a:p>
          <a:pPr marL="0" lvl="0" indent="0" algn="ctr" defTabSz="1111250">
            <a:lnSpc>
              <a:spcPct val="90000"/>
            </a:lnSpc>
            <a:spcBef>
              <a:spcPct val="0"/>
            </a:spcBef>
            <a:spcAft>
              <a:spcPct val="35000"/>
            </a:spcAft>
            <a:buNone/>
          </a:pPr>
          <a:r>
            <a:rPr lang="en-US" sz="1600" kern="1200" dirty="0"/>
            <a:t>(more effective and fair use of financing)</a:t>
          </a:r>
        </a:p>
      </dsp:txBody>
      <dsp:txXfrm>
        <a:off x="1499688" y="476048"/>
        <a:ext cx="2298594" cy="2298562"/>
      </dsp:txXfrm>
    </dsp:sp>
    <dsp:sp modelId="{1D0EDEB5-C86A-465A-B7D0-E21DCD2C6EA7}">
      <dsp:nvSpPr>
        <dsp:cNvPr id="0" name=""/>
        <dsp:cNvSpPr/>
      </dsp:nvSpPr>
      <dsp:spPr>
        <a:xfrm>
          <a:off x="2439636" y="2168008"/>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CLIMATE ADAPTATION</a:t>
          </a:r>
        </a:p>
        <a:p>
          <a:pPr marL="0" lvl="0" indent="0" algn="ctr" defTabSz="1111250">
            <a:lnSpc>
              <a:spcPct val="90000"/>
            </a:lnSpc>
            <a:spcBef>
              <a:spcPct val="0"/>
            </a:spcBef>
            <a:spcAft>
              <a:spcPct val="35000"/>
            </a:spcAft>
            <a:buNone/>
          </a:pPr>
          <a:r>
            <a:rPr lang="en-US" sz="1600" kern="1200" dirty="0"/>
            <a:t>(reduced planning risks and accountability in implementation)</a:t>
          </a:r>
        </a:p>
      </dsp:txBody>
      <dsp:txXfrm>
        <a:off x="2915691" y="2644056"/>
        <a:ext cx="2298594" cy="2298562"/>
      </dsp:txXfrm>
    </dsp:sp>
    <dsp:sp modelId="{6EACD9F7-DCA1-4116-9297-B8BCF4150F4B}">
      <dsp:nvSpPr>
        <dsp:cNvPr id="0" name=""/>
        <dsp:cNvSpPr/>
      </dsp:nvSpPr>
      <dsp:spPr>
        <a:xfrm>
          <a:off x="3710793" y="0"/>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CLIMATE GOVERNANCE</a:t>
          </a:r>
        </a:p>
        <a:p>
          <a:pPr marL="0" lvl="0" indent="0" algn="ctr" defTabSz="1111250">
            <a:lnSpc>
              <a:spcPct val="90000"/>
            </a:lnSpc>
            <a:spcBef>
              <a:spcPct val="0"/>
            </a:spcBef>
            <a:spcAft>
              <a:spcPct val="35000"/>
            </a:spcAft>
            <a:buNone/>
          </a:pPr>
          <a:r>
            <a:rPr lang="en-US" sz="1600" kern="1200" dirty="0"/>
            <a:t>(participatory decision-making, avoidance of capture)</a:t>
          </a:r>
        </a:p>
      </dsp:txBody>
      <dsp:txXfrm>
        <a:off x="4186848" y="476048"/>
        <a:ext cx="2298594" cy="229856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CD4AF-3119-4B5F-91BE-A2CFC67F13E8}"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illustrates how climate finance may lead to maladaptation in the absence of integrity safeguards/practices. Maladaptation delays climate action and diverges from the path towards achieving our climate targets. We can also speak about cases studies here.</a:t>
            </a:r>
            <a:endParaRPr lang="en-GB" dirty="0"/>
          </a:p>
        </p:txBody>
      </p:sp>
    </p:spTree>
    <p:extLst>
      <p:ext uri="{BB962C8B-B14F-4D97-AF65-F5344CB8AC3E}">
        <p14:creationId xmlns:p14="http://schemas.microsoft.com/office/powerpoint/2010/main" val="373278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illustrates how corruption may lead to maladaptation in the absence of integrity safeguards/practices.</a:t>
            </a:r>
            <a:r>
              <a:rPr lang="en-US" baseline="0" dirty="0"/>
              <a:t> For example Bangladesh flood platform – in Headman’s property on wrong side </a:t>
            </a:r>
            <a:r>
              <a:rPr lang="en-US" baseline="0"/>
              <a:t>of river </a:t>
            </a:r>
            <a:endParaRPr lang="en-GB" dirty="0"/>
          </a:p>
        </p:txBody>
      </p:sp>
    </p:spTree>
    <p:extLst>
      <p:ext uri="{BB962C8B-B14F-4D97-AF65-F5344CB8AC3E}">
        <p14:creationId xmlns:p14="http://schemas.microsoft.com/office/powerpoint/2010/main" val="222132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Integrity for WIN means using vested powers and resources ethically and honestly, ensuring services and resources go where they are intended and most needed. Practically this is done by building up Transparency, Accountability, Participation and implementing preventive Anti-Corruption measures.</a:t>
            </a:r>
          </a:p>
          <a:p>
            <a:r>
              <a:rPr lang="en-GB" sz="1200" kern="1200" dirty="0">
                <a:solidFill>
                  <a:schemeClr val="tx1"/>
                </a:solidFill>
                <a:effectLst/>
                <a:latin typeface="+mn-lt"/>
                <a:ea typeface="+mn-ea"/>
                <a:cs typeface="+mn-cs"/>
              </a:rPr>
              <a:t>Integrity is an aspirational goal where the public interest, honesty and fairness override the personal desire for gain. In the water and sanitation sectors, it has substantial social, economic, and environmental benefits. Building integrity can improve services to people who need them for a life with dignity. </a:t>
            </a:r>
            <a:endParaRPr lang="en-GB" dirty="0"/>
          </a:p>
        </p:txBody>
      </p:sp>
      <p:sp>
        <p:nvSpPr>
          <p:cNvPr id="4" name="Foliennummernplatzhalter 3"/>
          <p:cNvSpPr>
            <a:spLocks noGrp="1"/>
          </p:cNvSpPr>
          <p:nvPr>
            <p:ph type="sldNum" sz="quarter" idx="10"/>
          </p:nvPr>
        </p:nvSpPr>
        <p:spPr/>
        <p:txBody>
          <a:bodyPr/>
          <a:lstStyle/>
          <a:p>
            <a:fld id="{B3F48B06-08B8-4581-862A-9F12E88AEC60}" type="slidenum">
              <a:rPr lang="en-GB" smtClean="0"/>
              <a:t>10</a:t>
            </a:fld>
            <a:endParaRPr lang="en-GB"/>
          </a:p>
        </p:txBody>
      </p:sp>
    </p:spTree>
    <p:extLst>
      <p:ext uri="{BB962C8B-B14F-4D97-AF65-F5344CB8AC3E}">
        <p14:creationId xmlns:p14="http://schemas.microsoft.com/office/powerpoint/2010/main" val="314824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F48B06-08B8-4581-862A-9F12E88AEC60}" type="slidenum">
              <a:rPr lang="en-GB" smtClean="0"/>
              <a:t>11</a:t>
            </a:fld>
            <a:endParaRPr lang="en-GB"/>
          </a:p>
        </p:txBody>
      </p:sp>
    </p:spTree>
    <p:extLst>
      <p:ext uri="{BB962C8B-B14F-4D97-AF65-F5344CB8AC3E}">
        <p14:creationId xmlns:p14="http://schemas.microsoft.com/office/powerpoint/2010/main" val="26939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9A1CD-FE2B-4A0F-BA0A-5FE82C9BA49B}" type="slidenum">
              <a:rPr lang="en-GB" smtClean="0"/>
              <a:t>12</a:t>
            </a:fld>
            <a:endParaRPr lang="en-GB"/>
          </a:p>
        </p:txBody>
      </p:sp>
    </p:spTree>
    <p:extLst>
      <p:ext uri="{BB962C8B-B14F-4D97-AF65-F5344CB8AC3E}">
        <p14:creationId xmlns:p14="http://schemas.microsoft.com/office/powerpoint/2010/main" val="221279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1645920" y="4880665"/>
            <a:ext cx="8900160" cy="365125"/>
          </a:xfrm>
          <a:prstGeom prst="rect">
            <a:avLst/>
          </a:prstGeom>
        </p:spPr>
        <p:txBody>
          <a:bodyPr/>
          <a:lstStyle>
            <a:lvl1pPr algn="ctr">
              <a:defRPr sz="2000">
                <a:solidFill>
                  <a:schemeClr val="tx2"/>
                </a:solidFill>
              </a:defRPr>
            </a:lvl1pPr>
          </a:lstStyle>
          <a:p>
            <a:r>
              <a:rPr lang="en-GB" dirty="0"/>
              <a:t>Subtitle</a:t>
            </a:r>
          </a:p>
        </p:txBody>
      </p:sp>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0338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endParaRPr lang="en-GB" dirty="0"/>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GB"/>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3399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GB"/>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974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endParaRPr lang="en-GB" dirty="0"/>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4649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99473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2477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5740399" cy="365125"/>
          </a:xfrm>
          <a:prstGeom prst="rect">
            <a:avLst/>
          </a:prstGeom>
        </p:spPr>
        <p:txBody>
          <a:bodyPr/>
          <a:lstStyle>
            <a:lvl1pPr>
              <a:defRPr sz="1400"/>
            </a:lvl1pPr>
          </a:lstStyle>
          <a:p>
            <a:r>
              <a:rPr lang="en-GB" dirty="0"/>
              <a:t>Presenter names and organisations</a:t>
            </a:r>
          </a:p>
          <a:p>
            <a:endParaRPr lang="en-GB" dirty="0"/>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print"/>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print"/>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print"/>
            <a:stretch>
              <a:fillRect/>
            </a:stretch>
          </p:blipFill>
          <p:spPr>
            <a:xfrm>
              <a:off x="10391018" y="5263373"/>
              <a:ext cx="711091" cy="772536"/>
            </a:xfrm>
            <a:prstGeom prst="rect">
              <a:avLst/>
            </a:prstGeom>
          </p:spPr>
        </p:pic>
      </p:grpSp>
    </p:spTree>
    <p:extLst>
      <p:ext uri="{BB962C8B-B14F-4D97-AF65-F5344CB8AC3E}">
        <p14:creationId xmlns:p14="http://schemas.microsoft.com/office/powerpoint/2010/main" val="88178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87304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63246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White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06364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95532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2302678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31451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ag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9272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Tree>
    <p:extLst>
      <p:ext uri="{BB962C8B-B14F-4D97-AF65-F5344CB8AC3E}">
        <p14:creationId xmlns:p14="http://schemas.microsoft.com/office/powerpoint/2010/main" val="125843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hasCustomPrompt="1"/>
          </p:nvPr>
        </p:nvSpPr>
        <p:spPr>
          <a:xfrm>
            <a:off x="708297" y="430440"/>
            <a:ext cx="10819673" cy="1039132"/>
          </a:xfrm>
        </p:spPr>
        <p:txBody>
          <a:bodyPr/>
          <a:lstStyle/>
          <a:p>
            <a:r>
              <a:rPr lang="en-GB" dirty="0"/>
              <a:t>Resources slide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dirty="0"/>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5033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53E05-4FEC-729D-CA30-2C2C9BA4EE9C}"/>
              </a:ext>
            </a:extLst>
          </p:cNvPr>
          <p:cNvSpPr/>
          <p:nvPr userDrawn="1"/>
        </p:nvSpPr>
        <p:spPr>
          <a:xfrm>
            <a:off x="10558914" y="5736657"/>
            <a:ext cx="837398" cy="83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5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a:t>Click to edit Master title style</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63809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2681114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Inhalt mit Überschrift">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GB"/>
              <a:t>Water Integrity Network - April 2023</a:t>
            </a:r>
          </a:p>
        </p:txBody>
      </p:sp>
      <p:sp>
        <p:nvSpPr>
          <p:cNvPr id="7" name="Foliennummernplatzhalter 6"/>
          <p:cNvSpPr>
            <a:spLocks noGrp="1"/>
          </p:cNvSpPr>
          <p:nvPr>
            <p:ph type="sldNum" sz="quarter" idx="12"/>
          </p:nvPr>
        </p:nvSpPr>
        <p:spPr/>
        <p:txBody>
          <a:bodyPr/>
          <a:lstStyle/>
          <a:p>
            <a:fld id="{FB6C1914-2A60-4C85-BC56-B038DAF2565F}" type="slidenum">
              <a:rPr lang="en-GB" smtClean="0"/>
              <a:t>‹#›</a:t>
            </a:fld>
            <a:endParaRPr lang="en-GB"/>
          </a:p>
        </p:txBody>
      </p:sp>
      <p:sp>
        <p:nvSpPr>
          <p:cNvPr id="24" name="Titel 23"/>
          <p:cNvSpPr>
            <a:spLocks noGrp="1"/>
          </p:cNvSpPr>
          <p:nvPr>
            <p:ph type="title"/>
          </p:nvPr>
        </p:nvSpPr>
        <p:spPr>
          <a:xfrm>
            <a:off x="653324" y="723900"/>
            <a:ext cx="3533776" cy="2695574"/>
          </a:xfrm>
        </p:spPr>
        <p:txBody>
          <a:bodyPr/>
          <a:lstStyle/>
          <a:p>
            <a:r>
              <a:rPr lang="de-DE" dirty="0"/>
              <a:t>Titelmasterformat durch Klicken bearbeiten</a:t>
            </a:r>
            <a:endParaRPr lang="en-GB" dirty="0"/>
          </a:p>
        </p:txBody>
      </p:sp>
      <p:cxnSp>
        <p:nvCxnSpPr>
          <p:cNvPr id="25" name="Gerader Verbinder 24"/>
          <p:cNvCxnSpPr/>
          <p:nvPr userDrawn="1"/>
        </p:nvCxnSpPr>
        <p:spPr>
          <a:xfrm>
            <a:off x="728059" y="634692"/>
            <a:ext cx="1692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Inhaltsplatzhalter 26"/>
          <p:cNvSpPr>
            <a:spLocks noGrp="1"/>
          </p:cNvSpPr>
          <p:nvPr>
            <p:ph sz="quarter" idx="13"/>
          </p:nvPr>
        </p:nvSpPr>
        <p:spPr>
          <a:xfrm>
            <a:off x="4333875" y="735514"/>
            <a:ext cx="7242092" cy="547478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3" name="Inhaltsplatzhalter 2"/>
          <p:cNvSpPr>
            <a:spLocks noGrp="1"/>
          </p:cNvSpPr>
          <p:nvPr>
            <p:ph sz="quarter" idx="14"/>
          </p:nvPr>
        </p:nvSpPr>
        <p:spPr>
          <a:xfrm>
            <a:off x="653324" y="2543174"/>
            <a:ext cx="3533776" cy="36671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3627660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a:t>Water Integrity Network - April 2023</a:t>
            </a:r>
          </a:p>
        </p:txBody>
      </p:sp>
      <p:sp>
        <p:nvSpPr>
          <p:cNvPr id="4" name="Foliennummernplatzhalter 3"/>
          <p:cNvSpPr>
            <a:spLocks noGrp="1"/>
          </p:cNvSpPr>
          <p:nvPr>
            <p:ph type="sldNum" sz="quarter" idx="12"/>
          </p:nvPr>
        </p:nvSpPr>
        <p:spPr/>
        <p:txBody>
          <a:bodyPr/>
          <a:lstStyle/>
          <a:p>
            <a:fld id="{FB6C1914-2A60-4C85-BC56-B038DAF2565F}" type="slidenum">
              <a:rPr lang="en-GB" smtClean="0"/>
              <a:t>‹#›</a:t>
            </a:fld>
            <a:endParaRPr lang="en-GB"/>
          </a:p>
        </p:txBody>
      </p:sp>
    </p:spTree>
    <p:extLst>
      <p:ext uri="{BB962C8B-B14F-4D97-AF65-F5344CB8AC3E}">
        <p14:creationId xmlns:p14="http://schemas.microsoft.com/office/powerpoint/2010/main" val="116503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150561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4405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6310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85903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3535926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606746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5433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0042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813756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1733837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4251612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1575563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89562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29122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900091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843214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140845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21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684000" indent="-182563">
              <a:buClr>
                <a:schemeClr val="accent1"/>
              </a:buClr>
              <a:buFont typeface="System Font Regular"/>
              <a:buChar char="-"/>
              <a:defRPr>
                <a:latin typeface="Quicksand" pitchFamily="2" charset="0"/>
              </a:defRPr>
            </a:lvl3pPr>
            <a:lvl4pPr marL="1368000" indent="-182563">
              <a:buClr>
                <a:schemeClr val="accent1"/>
              </a:buClr>
              <a:buFont typeface="Arial" panose="020B0604020202020204" pitchFamily="34" charset="0"/>
              <a:buChar char="•"/>
              <a:defRPr>
                <a:latin typeface="Quicksand" pitchFamily="2" charset="0"/>
              </a:defRPr>
            </a:lvl4pPr>
            <a:lvl5pPr marL="2052000" indent="-182563">
              <a:buClr>
                <a:schemeClr val="accent1"/>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342530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43406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83761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48543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07306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571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13580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978027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889124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753049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290281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6260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69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e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solidFill>
                  <a:schemeClr val="tx1"/>
                </a:solidFill>
                <a:latin typeface="Quicksand" pitchFamily="2" charset="0"/>
              </a:defRPr>
            </a:lvl1pPr>
            <a:lvl2pPr marL="182563" indent="-182563">
              <a:buClr>
                <a:schemeClr val="tx2"/>
              </a:buClr>
              <a:buFont typeface="Arial" panose="020B0604020202020204" pitchFamily="34" charset="0"/>
              <a:buChar char="•"/>
              <a:defRPr>
                <a:solidFill>
                  <a:schemeClr val="tx1"/>
                </a:solidFill>
                <a:latin typeface="Quicksand" pitchFamily="2" charset="0"/>
              </a:defRPr>
            </a:lvl2pPr>
            <a:lvl3pPr marL="684000" indent="-182563">
              <a:buClr>
                <a:schemeClr val="tx2"/>
              </a:buClr>
              <a:buFont typeface="System Font Regular"/>
              <a:buChar char="-"/>
              <a:defRPr>
                <a:solidFill>
                  <a:schemeClr val="tx1"/>
                </a:solidFill>
                <a:latin typeface="Quicksand" pitchFamily="2" charset="0"/>
              </a:defRPr>
            </a:lvl3pPr>
            <a:lvl4pPr marL="1368000" indent="-182563">
              <a:buClr>
                <a:schemeClr val="tx2"/>
              </a:buClr>
              <a:buFont typeface="Arial" panose="020B0604020202020204" pitchFamily="34" charset="0"/>
              <a:buChar char="•"/>
              <a:defRPr>
                <a:solidFill>
                  <a:schemeClr val="tx1"/>
                </a:solidFill>
                <a:latin typeface="Quicksand" pitchFamily="2" charset="0"/>
              </a:defRPr>
            </a:lvl4pPr>
            <a:lvl5pPr marL="2052000" indent="-182563">
              <a:buClr>
                <a:schemeClr val="tx2"/>
              </a:buClr>
              <a:buFont typeface="System Font Regular"/>
              <a:buChar char="-"/>
              <a:defRPr>
                <a:solidFill>
                  <a:schemeClr val="tx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5681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293462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1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34" cstate="hqprint">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131182336"/>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62" r:id="rId3"/>
    <p:sldLayoutId id="2147483650" r:id="rId4"/>
    <p:sldLayoutId id="2147483660" r:id="rId5"/>
    <p:sldLayoutId id="2147483661" r:id="rId6"/>
    <p:sldLayoutId id="2147483682" r:id="rId7"/>
    <p:sldLayoutId id="2147483684" r:id="rId8"/>
    <p:sldLayoutId id="2147483652" r:id="rId9"/>
    <p:sldLayoutId id="2147483669" r:id="rId10"/>
    <p:sldLayoutId id="2147483651" r:id="rId11"/>
    <p:sldLayoutId id="2147483663" r:id="rId12"/>
    <p:sldLayoutId id="2147483665" r:id="rId13"/>
    <p:sldLayoutId id="2147483666" r:id="rId14"/>
    <p:sldLayoutId id="2147483664" r:id="rId15"/>
    <p:sldLayoutId id="2147483653" r:id="rId16"/>
    <p:sldLayoutId id="2147483667" r:id="rId17"/>
    <p:sldLayoutId id="2147483668"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56" r:id="rId28"/>
    <p:sldLayoutId id="2147483683" r:id="rId29"/>
    <p:sldLayoutId id="2147483655" r:id="rId30"/>
    <p:sldLayoutId id="2147483685" r:id="rId31"/>
    <p:sldLayoutId id="2147483686" r:id="rId32"/>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Medium" pitchFamily="2" charset="0"/>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mn-ea"/>
          <a:cs typeface="+mn-cs"/>
        </a:defRPr>
      </a:lvl2pPr>
      <a:lvl3pPr marL="684000" indent="-342900" algn="l" defTabSz="914400" rtl="0" eaLnBrk="1" latinLnBrk="0" hangingPunct="1">
        <a:lnSpc>
          <a:spcPct val="90000"/>
        </a:lnSpc>
        <a:spcBef>
          <a:spcPts val="500"/>
        </a:spcBef>
        <a:buFont typeface="System Font Regular"/>
        <a:buChar char="-"/>
        <a:defRPr sz="1800" kern="1200">
          <a:solidFill>
            <a:schemeClr val="tx1"/>
          </a:solidFill>
          <a:latin typeface="Quicksand" pitchFamily="2" charset="0"/>
          <a:ea typeface="+mn-ea"/>
          <a:cs typeface="+mn-cs"/>
        </a:defRPr>
      </a:lvl3pPr>
      <a:lvl4pPr marL="1368000" indent="-3429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Quicksand" pitchFamily="2" charset="0"/>
          <a:ea typeface="+mn-ea"/>
          <a:cs typeface="+mn-cs"/>
        </a:defRPr>
      </a:lvl4pPr>
      <a:lvl5pPr marL="2052000" indent="-342900" algn="l" defTabSz="914400" rtl="0" eaLnBrk="1" latinLnBrk="0" hangingPunct="1">
        <a:lnSpc>
          <a:spcPct val="90000"/>
        </a:lnSpc>
        <a:spcBef>
          <a:spcPts val="500"/>
        </a:spcBef>
        <a:buFont typeface="System Font Regular"/>
        <a:buChar char="-"/>
        <a:defRPr sz="14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orient="horz" pos="754" userDrawn="1">
          <p15:clr>
            <a:srgbClr val="F26B43"/>
          </p15:clr>
        </p15:guide>
        <p15:guide id="5" orient="horz" pos="1321" userDrawn="1">
          <p15:clr>
            <a:srgbClr val="F26B43"/>
          </p15:clr>
        </p15:guide>
        <p15:guide id="6"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2631900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17.e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erintegritynetwork.net/2021/02/08/integrity-readiness-for-climate-finance-2/" TargetMode="External"/><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hyperlink" Target="https://iiu.greenclimate.fund/" TargetMode="External"/><Relationship Id="rId5" Type="http://schemas.openxmlformats.org/officeDocument/2006/relationships/hyperlink" Target="https://www.waterintegritynetwork.net/2022/05/17/water-integrity-is-missing-from-the-climate-debate-heres-why-that-has-to-change/" TargetMode="External"/><Relationship Id="rId4" Type="http://schemas.openxmlformats.org/officeDocument/2006/relationships/hyperlink" Target="https://www.giz.de/en/downloads/Policy%20brief_Water%20Integrity%20as%20an%20Opportunity_fina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tandfonline.com/doi/full/10.1080/14693062.2018.1527677"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4.tif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17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a:t>Water Integrity Network - April 2023</a:t>
            </a:r>
          </a:p>
        </p:txBody>
      </p:sp>
      <p:sp>
        <p:nvSpPr>
          <p:cNvPr id="3" name="Foliennummernplatzhalter 2"/>
          <p:cNvSpPr>
            <a:spLocks noGrp="1"/>
          </p:cNvSpPr>
          <p:nvPr>
            <p:ph type="sldNum" sz="quarter" idx="12"/>
          </p:nvPr>
        </p:nvSpPr>
        <p:spPr/>
        <p:txBody>
          <a:bodyPr/>
          <a:lstStyle/>
          <a:p>
            <a:fld id="{FB6C1914-2A60-4C85-BC56-B038DAF2565F}" type="slidenum">
              <a:rPr lang="en-GB" smtClean="0"/>
              <a:t>10</a:t>
            </a:fld>
            <a:endParaRPr lang="en-GB"/>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60405" t="33749" r="1571" b="35973"/>
          <a:stretch/>
        </p:blipFill>
        <p:spPr>
          <a:xfrm>
            <a:off x="7199348" y="437508"/>
            <a:ext cx="1844683" cy="2076450"/>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65319" b="45000"/>
          <a:stretch/>
        </p:blipFill>
        <p:spPr>
          <a:xfrm>
            <a:off x="9197899" y="0"/>
            <a:ext cx="1518587" cy="3237373"/>
          </a:xfrm>
          <a:prstGeom prst="rect">
            <a:avLst/>
          </a:prstGeom>
        </p:spPr>
      </p:pic>
      <p:sp>
        <p:nvSpPr>
          <p:cNvPr id="9" name="Textfeld 8"/>
          <p:cNvSpPr txBox="1"/>
          <p:nvPr/>
        </p:nvSpPr>
        <p:spPr>
          <a:xfrm flipH="1">
            <a:off x="8043953" y="4835134"/>
            <a:ext cx="3407818" cy="646331"/>
          </a:xfrm>
          <a:prstGeom prst="rect">
            <a:avLst/>
          </a:prstGeom>
          <a:noFill/>
        </p:spPr>
        <p:txBody>
          <a:bodyPr wrap="square" rtlCol="0">
            <a:spAutoFit/>
          </a:bodyPr>
          <a:lstStyle/>
          <a:p>
            <a:r>
              <a:rPr lang="en-GB" sz="3600" dirty="0">
                <a:solidFill>
                  <a:schemeClr val="bg1"/>
                </a:solidFill>
                <a:latin typeface="DINOT-Bold" panose="020B0804020101020102" pitchFamily="34" charset="0"/>
              </a:rPr>
              <a:t>INTEGRITY</a:t>
            </a:r>
          </a:p>
        </p:txBody>
      </p:sp>
      <p:sp>
        <p:nvSpPr>
          <p:cNvPr id="10" name="Textfeld 9"/>
          <p:cNvSpPr txBox="1"/>
          <p:nvPr/>
        </p:nvSpPr>
        <p:spPr>
          <a:xfrm flipH="1">
            <a:off x="1010473" y="111213"/>
            <a:ext cx="492443" cy="3255261"/>
          </a:xfrm>
          <a:prstGeom prst="rect">
            <a:avLst/>
          </a:prstGeom>
          <a:noFill/>
        </p:spPr>
        <p:txBody>
          <a:bodyPr vert="vert" wrap="square" rtlCol="0">
            <a:spAutoFit/>
          </a:bodyPr>
          <a:lstStyle/>
          <a:p>
            <a:pPr algn="r"/>
            <a:r>
              <a:rPr lang="en-GB" sz="2000" b="1" dirty="0">
                <a:solidFill>
                  <a:schemeClr val="bg1"/>
                </a:solidFill>
              </a:rPr>
              <a:t>TRANSPARENCY</a:t>
            </a:r>
          </a:p>
        </p:txBody>
      </p:sp>
      <p:sp>
        <p:nvSpPr>
          <p:cNvPr id="11" name="Textfeld 10"/>
          <p:cNvSpPr txBox="1"/>
          <p:nvPr/>
        </p:nvSpPr>
        <p:spPr>
          <a:xfrm flipH="1">
            <a:off x="2533257" y="111213"/>
            <a:ext cx="492443" cy="3255261"/>
          </a:xfrm>
          <a:prstGeom prst="rect">
            <a:avLst/>
          </a:prstGeom>
          <a:noFill/>
        </p:spPr>
        <p:txBody>
          <a:bodyPr vert="vert" wrap="square" rtlCol="0">
            <a:spAutoFit/>
          </a:bodyPr>
          <a:lstStyle/>
          <a:p>
            <a:pPr algn="r"/>
            <a:r>
              <a:rPr lang="en-GB" sz="2000" b="1" dirty="0">
                <a:solidFill>
                  <a:schemeClr val="bg1"/>
                </a:solidFill>
              </a:rPr>
              <a:t>ACCOUNTABILITY</a:t>
            </a:r>
          </a:p>
        </p:txBody>
      </p:sp>
      <p:sp>
        <p:nvSpPr>
          <p:cNvPr id="12" name="Textfeld 11"/>
          <p:cNvSpPr txBox="1"/>
          <p:nvPr/>
        </p:nvSpPr>
        <p:spPr>
          <a:xfrm flipH="1">
            <a:off x="3987891" y="111213"/>
            <a:ext cx="492443" cy="3255261"/>
          </a:xfrm>
          <a:prstGeom prst="rect">
            <a:avLst/>
          </a:prstGeom>
          <a:noFill/>
        </p:spPr>
        <p:txBody>
          <a:bodyPr vert="vert" wrap="square" rtlCol="0">
            <a:spAutoFit/>
          </a:bodyPr>
          <a:lstStyle/>
          <a:p>
            <a:pPr algn="r"/>
            <a:r>
              <a:rPr lang="en-GB" sz="2000" b="1" dirty="0">
                <a:solidFill>
                  <a:schemeClr val="bg1"/>
                </a:solidFill>
              </a:rPr>
              <a:t>PARTICIPATION</a:t>
            </a:r>
          </a:p>
        </p:txBody>
      </p:sp>
      <p:sp>
        <p:nvSpPr>
          <p:cNvPr id="13" name="Textfeld 12"/>
          <p:cNvSpPr txBox="1"/>
          <p:nvPr/>
        </p:nvSpPr>
        <p:spPr>
          <a:xfrm flipH="1">
            <a:off x="5420538" y="111213"/>
            <a:ext cx="492443" cy="3255261"/>
          </a:xfrm>
          <a:prstGeom prst="rect">
            <a:avLst/>
          </a:prstGeom>
          <a:noFill/>
        </p:spPr>
        <p:txBody>
          <a:bodyPr vert="vert" wrap="square" rtlCol="0">
            <a:spAutoFit/>
          </a:bodyPr>
          <a:lstStyle/>
          <a:p>
            <a:pPr algn="r"/>
            <a:r>
              <a:rPr lang="en-GB" sz="2000" b="1" dirty="0">
                <a:solidFill>
                  <a:schemeClr val="bg1"/>
                </a:solidFill>
              </a:rPr>
              <a:t>ANTI-CORRUPTION</a:t>
            </a:r>
          </a:p>
        </p:txBody>
      </p:sp>
      <p:sp>
        <p:nvSpPr>
          <p:cNvPr id="14" name="Rechteck 13"/>
          <p:cNvSpPr/>
          <p:nvPr/>
        </p:nvSpPr>
        <p:spPr>
          <a:xfrm>
            <a:off x="653324" y="3890170"/>
            <a:ext cx="1472038" cy="1600438"/>
          </a:xfrm>
          <a:prstGeom prst="rect">
            <a:avLst/>
          </a:prstGeom>
        </p:spPr>
        <p:txBody>
          <a:bodyPr wrap="square">
            <a:spAutoFit/>
          </a:bodyPr>
          <a:lstStyle/>
          <a:p>
            <a:r>
              <a:rPr lang="en-AU" sz="1400" b="1" dirty="0">
                <a:solidFill>
                  <a:schemeClr val="bg1"/>
                </a:solidFill>
                <a:cs typeface="Segoe UI" panose="020B0502040204020203" pitchFamily="34" charset="0"/>
              </a:rPr>
              <a:t>BE OPEN: </a:t>
            </a:r>
            <a:br>
              <a:rPr lang="en-AU" sz="1400" dirty="0">
                <a:solidFill>
                  <a:schemeClr val="bg1"/>
                </a:solidFill>
                <a:cs typeface="Segoe UI" panose="020B0502040204020203" pitchFamily="34" charset="0"/>
              </a:rPr>
            </a:br>
            <a:r>
              <a:rPr lang="en-AU" sz="1400" dirty="0">
                <a:solidFill>
                  <a:schemeClr val="bg1"/>
                </a:solidFill>
                <a:cs typeface="Segoe UI" panose="020B0502040204020203" pitchFamily="34" charset="0"/>
              </a:rPr>
              <a:t>Ensuring people know their rights, see how decisions are taken, and how money is spent.</a:t>
            </a:r>
          </a:p>
        </p:txBody>
      </p:sp>
      <p:sp>
        <p:nvSpPr>
          <p:cNvPr id="15" name="Rechteck 14"/>
          <p:cNvSpPr/>
          <p:nvPr/>
        </p:nvSpPr>
        <p:spPr>
          <a:xfrm>
            <a:off x="2111952" y="3890170"/>
            <a:ext cx="1472038" cy="2031325"/>
          </a:xfrm>
          <a:prstGeom prst="rect">
            <a:avLst/>
          </a:prstGeom>
        </p:spPr>
        <p:txBody>
          <a:bodyPr wrap="square">
            <a:spAutoFit/>
          </a:bodyPr>
          <a:lstStyle/>
          <a:p>
            <a:r>
              <a:rPr lang="en-AU" sz="1400" b="1" dirty="0">
                <a:solidFill>
                  <a:schemeClr val="bg1"/>
                </a:solidFill>
                <a:cs typeface="Segoe UI" panose="020B0502040204020203" pitchFamily="34" charset="0"/>
              </a:rPr>
              <a:t>MAKE SURE IT’S DONE:</a:t>
            </a:r>
            <a:br>
              <a:rPr lang="en-AU" sz="1400" dirty="0">
                <a:solidFill>
                  <a:schemeClr val="bg1"/>
                </a:solidFill>
                <a:cs typeface="Segoe UI" panose="020B0502040204020203" pitchFamily="34" charset="0"/>
              </a:rPr>
            </a:br>
            <a:r>
              <a:rPr lang="en-AU" sz="1400" dirty="0">
                <a:solidFill>
                  <a:schemeClr val="bg1"/>
                </a:solidFill>
                <a:cs typeface="Segoe UI" panose="020B0502040204020203" pitchFamily="34" charset="0"/>
              </a:rPr>
              <a:t>Clarifying responsibilities and making sure stakeholders uphold their mandate.</a:t>
            </a:r>
          </a:p>
        </p:txBody>
      </p:sp>
      <p:sp>
        <p:nvSpPr>
          <p:cNvPr id="16" name="Rechteck 15"/>
          <p:cNvSpPr/>
          <p:nvPr/>
        </p:nvSpPr>
        <p:spPr>
          <a:xfrm>
            <a:off x="3566943" y="3890170"/>
            <a:ext cx="1472037" cy="1600438"/>
          </a:xfrm>
          <a:prstGeom prst="rect">
            <a:avLst/>
          </a:prstGeom>
        </p:spPr>
        <p:txBody>
          <a:bodyPr wrap="square">
            <a:spAutoFit/>
          </a:bodyPr>
          <a:lstStyle/>
          <a:p>
            <a:r>
              <a:rPr lang="en-AU" sz="1400" b="1" dirty="0">
                <a:solidFill>
                  <a:schemeClr val="bg1"/>
                </a:solidFill>
                <a:cs typeface="Segoe UI" panose="020B0502040204020203" pitchFamily="34" charset="0"/>
              </a:rPr>
              <a:t>HAVE YOUR SAY: </a:t>
            </a:r>
            <a:br>
              <a:rPr lang="en-AU" sz="1400" dirty="0">
                <a:solidFill>
                  <a:schemeClr val="bg1"/>
                </a:solidFill>
                <a:cs typeface="Segoe UI" panose="020B0502040204020203" pitchFamily="34" charset="0"/>
              </a:rPr>
            </a:br>
            <a:r>
              <a:rPr lang="en-AU" sz="1400" dirty="0">
                <a:solidFill>
                  <a:schemeClr val="bg1"/>
                </a:solidFill>
                <a:cs typeface="Segoe UI" panose="020B0502040204020203" pitchFamily="34" charset="0"/>
              </a:rPr>
              <a:t>Engaging with people when making decisions that affect them.</a:t>
            </a:r>
          </a:p>
        </p:txBody>
      </p:sp>
      <p:sp>
        <p:nvSpPr>
          <p:cNvPr id="17" name="Rechteck 16"/>
          <p:cNvSpPr/>
          <p:nvPr/>
        </p:nvSpPr>
        <p:spPr>
          <a:xfrm>
            <a:off x="4999591" y="3890170"/>
            <a:ext cx="1472038" cy="1815882"/>
          </a:xfrm>
          <a:prstGeom prst="rect">
            <a:avLst/>
          </a:prstGeom>
        </p:spPr>
        <p:txBody>
          <a:bodyPr wrap="square">
            <a:spAutoFit/>
          </a:bodyPr>
          <a:lstStyle/>
          <a:p>
            <a:r>
              <a:rPr lang="en-AU" sz="1400" b="1" dirty="0">
                <a:solidFill>
                  <a:schemeClr val="bg1"/>
                </a:solidFill>
                <a:cs typeface="Segoe UI" panose="020B0502040204020203" pitchFamily="34" charset="0"/>
              </a:rPr>
              <a:t>PLAY BY THE RULES:</a:t>
            </a:r>
            <a:br>
              <a:rPr lang="en-AU" sz="1400" dirty="0">
                <a:solidFill>
                  <a:schemeClr val="bg1"/>
                </a:solidFill>
                <a:cs typeface="Segoe UI" panose="020B0502040204020203" pitchFamily="34" charset="0"/>
              </a:rPr>
            </a:br>
            <a:r>
              <a:rPr lang="en-AU" sz="1400" dirty="0">
                <a:solidFill>
                  <a:schemeClr val="bg1"/>
                </a:solidFill>
                <a:cs typeface="Segoe UI" panose="020B0502040204020203" pitchFamily="34" charset="0"/>
              </a:rPr>
              <a:t>Leaving no space for corruption or impunity, with clear, enforced rules.</a:t>
            </a:r>
          </a:p>
        </p:txBody>
      </p:sp>
      <p:pic>
        <p:nvPicPr>
          <p:cNvPr id="18"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3086" y="6375635"/>
            <a:ext cx="995141" cy="381195"/>
          </a:xfrm>
          <a:prstGeom prst="rect">
            <a:avLst/>
          </a:prstGeom>
        </p:spPr>
      </p:pic>
    </p:spTree>
    <p:extLst>
      <p:ext uri="{BB962C8B-B14F-4D97-AF65-F5344CB8AC3E}">
        <p14:creationId xmlns:p14="http://schemas.microsoft.com/office/powerpoint/2010/main" val="3629677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GB" dirty="0"/>
          </a:p>
        </p:txBody>
      </p:sp>
      <p:sp>
        <p:nvSpPr>
          <p:cNvPr id="4" name="Title 3"/>
          <p:cNvSpPr>
            <a:spLocks noGrp="1"/>
          </p:cNvSpPr>
          <p:nvPr>
            <p:ph type="title"/>
          </p:nvPr>
        </p:nvSpPr>
        <p:spPr>
          <a:xfrm>
            <a:off x="653324" y="386388"/>
            <a:ext cx="3533776" cy="1360539"/>
          </a:xfrm>
        </p:spPr>
        <p:txBody>
          <a:bodyPr/>
          <a:lstStyle/>
          <a:p>
            <a:r>
              <a:rPr lang="en-GB" dirty="0"/>
              <a:t>WIN’s focus </a:t>
            </a:r>
          </a:p>
        </p:txBody>
      </p:sp>
      <p:sp>
        <p:nvSpPr>
          <p:cNvPr id="29" name="Content Placeholder 28"/>
          <p:cNvSpPr>
            <a:spLocks noGrp="1"/>
          </p:cNvSpPr>
          <p:nvPr>
            <p:ph sz="quarter" idx="14"/>
          </p:nvPr>
        </p:nvSpPr>
        <p:spPr>
          <a:xfrm>
            <a:off x="653323" y="1746927"/>
            <a:ext cx="4075839" cy="4395640"/>
          </a:xfrm>
        </p:spPr>
        <p:txBody>
          <a:bodyPr>
            <a:normAutofit fontScale="85000" lnSpcReduction="20000"/>
          </a:bodyPr>
          <a:lstStyle/>
          <a:p>
            <a:pPr marL="0" indent="0">
              <a:lnSpc>
                <a:spcPct val="110000"/>
              </a:lnSpc>
              <a:buNone/>
            </a:pPr>
            <a:r>
              <a:rPr lang="en-GB" b="1" dirty="0">
                <a:latin typeface="Quicksand" pitchFamily="2" charset="0"/>
              </a:rPr>
              <a:t>WHAT WE DO:</a:t>
            </a:r>
          </a:p>
          <a:p>
            <a:pPr>
              <a:lnSpc>
                <a:spcPct val="110000"/>
              </a:lnSpc>
            </a:pPr>
            <a:r>
              <a:rPr lang="en-GB" dirty="0">
                <a:latin typeface="Quicksand" pitchFamily="2" charset="0"/>
              </a:rPr>
              <a:t>Advocacy for integrity and climate justice</a:t>
            </a:r>
          </a:p>
          <a:p>
            <a:pPr>
              <a:lnSpc>
                <a:spcPct val="110000"/>
              </a:lnSpc>
            </a:pPr>
            <a:r>
              <a:rPr lang="en-GB" dirty="0">
                <a:latin typeface="Quicksand" pitchFamily="2" charset="0"/>
              </a:rPr>
              <a:t>Community and civil society engagement, including for social accountability and community monitoring</a:t>
            </a:r>
          </a:p>
          <a:p>
            <a:pPr>
              <a:lnSpc>
                <a:spcPct val="110000"/>
              </a:lnSpc>
            </a:pPr>
            <a:r>
              <a:rPr lang="en-GB" dirty="0">
                <a:latin typeface="Quicksand" pitchFamily="2" charset="0"/>
              </a:rPr>
              <a:t>Research on risks (e.g.  maladaptation) and solutions </a:t>
            </a:r>
          </a:p>
          <a:p>
            <a:pPr>
              <a:lnSpc>
                <a:spcPct val="110000"/>
              </a:lnSpc>
            </a:pPr>
            <a:r>
              <a:rPr lang="en-GB" dirty="0">
                <a:latin typeface="Quicksand" pitchFamily="2" charset="0"/>
              </a:rPr>
              <a:t>Integrity assessments</a:t>
            </a:r>
          </a:p>
          <a:p>
            <a:pPr>
              <a:lnSpc>
                <a:spcPct val="110000"/>
              </a:lnSpc>
            </a:pPr>
            <a:r>
              <a:rPr lang="en-GB" dirty="0">
                <a:latin typeface="Quicksand" pitchFamily="2" charset="0"/>
              </a:rPr>
              <a:t>Integrity readiness of organisations and of cross-sector or multi-stakeholder initiatives</a:t>
            </a:r>
          </a:p>
          <a:p>
            <a:pPr>
              <a:lnSpc>
                <a:spcPct val="110000"/>
              </a:lnSpc>
            </a:pPr>
            <a:endParaRPr lang="en-GB" dirty="0">
              <a:latin typeface="Quicksand" pitchFamily="2" charset="0"/>
            </a:endParaRPr>
          </a:p>
          <a:p>
            <a:endParaRPr lang="en-GB" dirty="0"/>
          </a:p>
        </p:txBody>
      </p:sp>
      <p:graphicFrame>
        <p:nvGraphicFramePr>
          <p:cNvPr id="27" name="Diagram 26"/>
          <p:cNvGraphicFramePr/>
          <p:nvPr>
            <p:extLst>
              <p:ext uri="{D42A27DB-BD31-4B8C-83A1-F6EECF244321}">
                <p14:modId xmlns:p14="http://schemas.microsoft.com/office/powerpoint/2010/main" val="3412954378"/>
              </p:ext>
            </p:extLst>
          </p:nvPr>
        </p:nvGraphicFramePr>
        <p:xfrm>
          <a:off x="4064000" y="7239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304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AE4C0-9F9D-AB3D-CF21-80C56904DA3D}"/>
              </a:ext>
            </a:extLst>
          </p:cNvPr>
          <p:cNvSpPr>
            <a:spLocks noGrp="1"/>
          </p:cNvSpPr>
          <p:nvPr>
            <p:ph idx="10"/>
          </p:nvPr>
        </p:nvSpPr>
        <p:spPr>
          <a:xfrm>
            <a:off x="711200" y="1606551"/>
            <a:ext cx="11133138" cy="3732068"/>
          </a:xfrm>
        </p:spPr>
        <p:txBody>
          <a:bodyPr>
            <a:normAutofit/>
          </a:bodyPr>
          <a:lstStyle/>
          <a:p>
            <a:r>
              <a:rPr lang="en-GB" dirty="0">
                <a:hlinkClick r:id="rId3">
                  <a:extLst>
                    <a:ext uri="{A12FA001-AC4F-418D-AE19-62706E023703}">
                      <ahyp:hlinkClr xmlns:ahyp="http://schemas.microsoft.com/office/drawing/2018/hyperlinkcolor" val="tx"/>
                    </a:ext>
                  </a:extLst>
                </a:hlinkClick>
              </a:rPr>
              <a:t>Integrity Readiness for Climate Finance </a:t>
            </a:r>
            <a:r>
              <a:rPr lang="en-GB" dirty="0"/>
              <a:t>(WIN, GCF)</a:t>
            </a:r>
          </a:p>
          <a:p>
            <a:endParaRPr lang="en-GB" dirty="0"/>
          </a:p>
          <a:p>
            <a:r>
              <a:rPr lang="en-GB" dirty="0">
                <a:hlinkClick r:id="rId4">
                  <a:extLst>
                    <a:ext uri="{A12FA001-AC4F-418D-AE19-62706E023703}">
                      <ahyp:hlinkClr xmlns:ahyp="http://schemas.microsoft.com/office/drawing/2018/hyperlinkcolor" val="tx"/>
                    </a:ext>
                  </a:extLst>
                </a:hlinkClick>
              </a:rPr>
              <a:t>Water Integrity as an Opportunity </a:t>
            </a:r>
            <a:r>
              <a:rPr lang="en-DE" dirty="0">
                <a:hlinkClick r:id="rId4">
                  <a:extLst>
                    <a:ext uri="{A12FA001-AC4F-418D-AE19-62706E023703}">
                      <ahyp:hlinkClr xmlns:ahyp="http://schemas.microsoft.com/office/drawing/2018/hyperlinkcolor" val="tx"/>
                    </a:ext>
                  </a:extLst>
                </a:hlinkClick>
              </a:rPr>
              <a:t>–</a:t>
            </a:r>
            <a:r>
              <a:rPr lang="en-GB" dirty="0">
                <a:hlinkClick r:id="rId4">
                  <a:extLst>
                    <a:ext uri="{A12FA001-AC4F-418D-AE19-62706E023703}">
                      <ahyp:hlinkClr xmlns:ahyp="http://schemas.microsoft.com/office/drawing/2018/hyperlinkcolor" val="tx"/>
                    </a:ext>
                  </a:extLst>
                </a:hlinkClick>
              </a:rPr>
              <a:t> the Relationship between Climate Change Finance and the Water Sector </a:t>
            </a:r>
            <a:r>
              <a:rPr lang="en-GB" dirty="0"/>
              <a:t>(WIN,GIZ policy brief)</a:t>
            </a:r>
          </a:p>
          <a:p>
            <a:endParaRPr lang="en-GB" dirty="0"/>
          </a:p>
          <a:p>
            <a:r>
              <a:rPr lang="en-GB" dirty="0">
                <a:hlinkClick r:id="rId5">
                  <a:extLst>
                    <a:ext uri="{A12FA001-AC4F-418D-AE19-62706E023703}">
                      <ahyp:hlinkClr xmlns:ahyp="http://schemas.microsoft.com/office/drawing/2018/hyperlinkcolor" val="tx"/>
                    </a:ext>
                  </a:extLst>
                </a:hlinkClick>
              </a:rPr>
              <a:t>Water Integrity is Missing from the Climate Debate </a:t>
            </a:r>
            <a:r>
              <a:rPr lang="en-GB" dirty="0"/>
              <a:t>(WIN)</a:t>
            </a:r>
          </a:p>
          <a:p>
            <a:endParaRPr lang="en-GB" dirty="0"/>
          </a:p>
          <a:p>
            <a:r>
              <a:rPr lang="en-GB" dirty="0">
                <a:hlinkClick r:id="rId6">
                  <a:extLst>
                    <a:ext uri="{A12FA001-AC4F-418D-AE19-62706E023703}">
                      <ahyp:hlinkClr xmlns:ahyp="http://schemas.microsoft.com/office/drawing/2018/hyperlinkcolor" val="tx"/>
                    </a:ext>
                  </a:extLst>
                </a:hlinkClick>
              </a:rPr>
              <a:t>GCF Independent Integrity Unit</a:t>
            </a:r>
            <a:endParaRPr lang="en-GB" dirty="0"/>
          </a:p>
          <a:p>
            <a:endParaRPr lang="en-GB" dirty="0"/>
          </a:p>
          <a:p>
            <a:endParaRPr lang="en-GB" dirty="0"/>
          </a:p>
        </p:txBody>
      </p:sp>
      <p:sp>
        <p:nvSpPr>
          <p:cNvPr id="4" name="Title 3">
            <a:extLst>
              <a:ext uri="{FF2B5EF4-FFF2-40B4-BE49-F238E27FC236}">
                <a16:creationId xmlns:a16="http://schemas.microsoft.com/office/drawing/2014/main" id="{21150B35-5D29-BAAD-14D1-E7F29BC0FE57}"/>
              </a:ext>
            </a:extLst>
          </p:cNvPr>
          <p:cNvSpPr>
            <a:spLocks noGrp="1"/>
          </p:cNvSpPr>
          <p:nvPr>
            <p:ph type="title"/>
          </p:nvPr>
        </p:nvSpPr>
        <p:spPr/>
        <p:txBody>
          <a:bodyPr/>
          <a:lstStyle/>
          <a:p>
            <a:r>
              <a:rPr lang="en-GB" dirty="0"/>
              <a:t>Resources and more info</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569" y="5857875"/>
            <a:ext cx="2597026" cy="631943"/>
          </a:xfrm>
          <a:prstGeom prst="rect">
            <a:avLst/>
          </a:prstGeom>
        </p:spPr>
      </p:pic>
    </p:spTree>
    <p:extLst>
      <p:ext uri="{BB962C8B-B14F-4D97-AF65-F5344CB8AC3E}">
        <p14:creationId xmlns:p14="http://schemas.microsoft.com/office/powerpoint/2010/main" val="716155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381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a:xfrm>
            <a:off x="1390558" y="2089587"/>
            <a:ext cx="6950801" cy="1655762"/>
          </a:xfrm>
        </p:spPr>
        <p:txBody>
          <a:bodyPr>
            <a:normAutofit fontScale="90000"/>
          </a:bodyPr>
          <a:lstStyle/>
          <a:p>
            <a:r>
              <a:rPr lang="en-GB" dirty="0"/>
              <a:t>Avoiding the maladaptation trap - integrity and cross-sectoral collaboration in climate finance</a:t>
            </a:r>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a:xfrm>
            <a:off x="1367888" y="3773491"/>
            <a:ext cx="7034432" cy="1127847"/>
          </a:xfrm>
        </p:spPr>
        <p:txBody>
          <a:bodyPr/>
          <a:lstStyle/>
          <a:p>
            <a:r>
              <a:rPr lang="en-GB" dirty="0"/>
              <a:t>An introduction to integrity and maladaptation in water sector climate financing</a:t>
            </a:r>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p:txBody>
          <a:bodyPr/>
          <a:lstStyle/>
          <a:p>
            <a:r>
              <a:rPr lang="en-GB" dirty="0"/>
              <a:t>Barbara Schreiner, Executive Director, Water Integrity Network</a:t>
            </a:r>
          </a:p>
        </p:txBody>
      </p:sp>
    </p:spTree>
    <p:extLst>
      <p:ext uri="{BB962C8B-B14F-4D97-AF65-F5344CB8AC3E}">
        <p14:creationId xmlns:p14="http://schemas.microsoft.com/office/powerpoint/2010/main" val="385449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1"/>
            <a:ext cx="12192001" cy="6865785"/>
          </a:xfrm>
          <a:prstGeom prst="rect">
            <a:avLst/>
          </a:prstGeom>
        </p:spPr>
      </p:pic>
      <p:sp>
        <p:nvSpPr>
          <p:cNvPr id="6" name="Title 4">
            <a:extLst>
              <a:ext uri="{FF2B5EF4-FFF2-40B4-BE49-F238E27FC236}">
                <a16:creationId xmlns:a16="http://schemas.microsoft.com/office/drawing/2014/main" id="{5FCDFBA1-CAE2-1C79-9F92-A1F33F99B7C1}"/>
              </a:ext>
            </a:extLst>
          </p:cNvPr>
          <p:cNvSpPr txBox="1">
            <a:spLocks/>
          </p:cNvSpPr>
          <p:nvPr/>
        </p:nvSpPr>
        <p:spPr>
          <a:xfrm>
            <a:off x="738653" y="614494"/>
            <a:ext cx="9450375" cy="86596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5400" kern="1200">
                <a:solidFill>
                  <a:schemeClr val="bg1"/>
                </a:solidFill>
                <a:latin typeface="Quicksand" pitchFamily="2" charset="0"/>
                <a:ea typeface="+mj-ea"/>
                <a:cs typeface="Quire Sans" panose="020B0502040204020203" pitchFamily="34" charset="0"/>
              </a:defRPr>
            </a:lvl1pPr>
          </a:lstStyle>
          <a:p>
            <a:r>
              <a:rPr lang="en-GB" dirty="0">
                <a:effectLst>
                  <a:outerShdw blurRad="38100" dist="38100" dir="2700000" algn="tl">
                    <a:srgbClr val="000000">
                      <a:alpha val="43137"/>
                    </a:srgbClr>
                  </a:outerShdw>
                </a:effectLst>
              </a:rPr>
              <a:t>The climate crisis: a water crisis</a:t>
            </a:r>
          </a:p>
        </p:txBody>
      </p:sp>
      <p:sp>
        <p:nvSpPr>
          <p:cNvPr id="7" name="Content Placeholder 5">
            <a:extLst>
              <a:ext uri="{FF2B5EF4-FFF2-40B4-BE49-F238E27FC236}">
                <a16:creationId xmlns:a16="http://schemas.microsoft.com/office/drawing/2014/main" id="{E44BF7EC-3898-C5C4-5DE9-45ED75192677}"/>
              </a:ext>
            </a:extLst>
          </p:cNvPr>
          <p:cNvSpPr txBox="1">
            <a:spLocks/>
          </p:cNvSpPr>
          <p:nvPr/>
        </p:nvSpPr>
        <p:spPr>
          <a:xfrm>
            <a:off x="608025" y="1577237"/>
            <a:ext cx="10979138" cy="389487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Tx/>
              <a:buNone/>
              <a:defRPr sz="2400" b="0" kern="1200">
                <a:solidFill>
                  <a:schemeClr val="tx2"/>
                </a:solidFill>
                <a:latin typeface="Quicksan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Quicksand" pitchFamily="2" charset="0"/>
                <a:ea typeface="+mn-ea"/>
                <a:cs typeface="+mn-cs"/>
              </a:defRPr>
            </a:lvl2pPr>
            <a:lvl3pPr marL="914400" indent="0" algn="ctr" defTabSz="914400" rtl="0" eaLnBrk="1" latinLnBrk="0" hangingPunct="1">
              <a:lnSpc>
                <a:spcPct val="90000"/>
              </a:lnSpc>
              <a:spcBef>
                <a:spcPts val="500"/>
              </a:spcBef>
              <a:buFont typeface="System Font Regular"/>
              <a:buNone/>
              <a:defRPr sz="1800" kern="1200">
                <a:solidFill>
                  <a:schemeClr val="tx1"/>
                </a:solidFill>
                <a:latin typeface="Quicksan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Quicksand" pitchFamily="2" charset="0"/>
                <a:ea typeface="+mn-ea"/>
                <a:cs typeface="+mn-cs"/>
              </a:defRPr>
            </a:lvl4pPr>
            <a:lvl5pPr marL="1828800" indent="0" algn="ctr" defTabSz="914400" rtl="0" eaLnBrk="1" latinLnBrk="0" hangingPunct="1">
              <a:lnSpc>
                <a:spcPct val="90000"/>
              </a:lnSpc>
              <a:spcBef>
                <a:spcPts val="500"/>
              </a:spcBef>
              <a:buFont typeface="System Font Regular"/>
              <a:buNone/>
              <a:defRPr sz="1600" kern="1200">
                <a:solidFill>
                  <a:schemeClr val="tx1"/>
                </a:solidFill>
                <a:latin typeface="Quicksand"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GB" b="1" dirty="0">
                <a:effectLst>
                  <a:outerShdw blurRad="38100" dist="38100" dir="2700000" algn="tl">
                    <a:srgbClr val="000000">
                      <a:alpha val="43137"/>
                    </a:srgbClr>
                  </a:outerShdw>
                </a:effectLst>
              </a:rPr>
              <a:t>Extreme weather events: </a:t>
            </a:r>
            <a:r>
              <a:rPr lang="en-GB" dirty="0">
                <a:effectLst>
                  <a:outerShdw blurRad="38100" dist="38100" dir="2700000" algn="tl">
                    <a:srgbClr val="000000">
                      <a:alpha val="43137"/>
                    </a:srgbClr>
                  </a:outerShdw>
                </a:effectLst>
              </a:rPr>
              <a:t>worsening floods, droughts, more intense storms, rising sea levels, shrinking ice fields</a:t>
            </a:r>
          </a:p>
          <a:p>
            <a:pPr marL="342900" indent="-342900">
              <a:lnSpc>
                <a:spcPct val="110000"/>
              </a:lnSpc>
              <a:buFont typeface="Arial" panose="020B0604020202020204" pitchFamily="34" charset="0"/>
              <a:buChar char="•"/>
            </a:pPr>
            <a:r>
              <a:rPr lang="en-GB" b="1" dirty="0">
                <a:effectLst>
                  <a:outerShdw blurRad="38100" dist="38100" dir="2700000" algn="tl">
                    <a:srgbClr val="000000">
                      <a:alpha val="43137"/>
                    </a:srgbClr>
                  </a:outerShdw>
                </a:effectLst>
              </a:rPr>
              <a:t>Water as a resource: </a:t>
            </a:r>
            <a:r>
              <a:rPr lang="en-GB" dirty="0">
                <a:effectLst>
                  <a:outerShdw blurRad="38100" dist="38100" dir="2700000" algn="tl">
                    <a:srgbClr val="000000">
                      <a:alpha val="43137"/>
                    </a:srgbClr>
                  </a:outerShdw>
                </a:effectLst>
              </a:rPr>
              <a:t>scarcity, quality, access </a:t>
            </a:r>
          </a:p>
          <a:p>
            <a:pPr marL="342900" indent="-342900">
              <a:lnSpc>
                <a:spcPct val="110000"/>
              </a:lnSpc>
              <a:buFont typeface="Arial" panose="020B0604020202020204" pitchFamily="34" charset="0"/>
              <a:buChar char="•"/>
            </a:pPr>
            <a:r>
              <a:rPr lang="en-GB" b="1" dirty="0">
                <a:effectLst>
                  <a:outerShdw blurRad="38100" dist="38100" dir="2700000" algn="tl">
                    <a:srgbClr val="000000">
                      <a:alpha val="43137"/>
                    </a:srgbClr>
                  </a:outerShdw>
                </a:effectLst>
                <a:latin typeface="Quicksand"/>
              </a:rPr>
              <a:t>Water across sectors and demands: </a:t>
            </a:r>
            <a:r>
              <a:rPr lang="en-GB" dirty="0">
                <a:effectLst>
                  <a:outerShdw blurRad="38100" dist="38100" dir="2700000" algn="tl">
                    <a:srgbClr val="000000">
                      <a:alpha val="43137"/>
                    </a:srgbClr>
                  </a:outerShdw>
                </a:effectLst>
                <a:latin typeface="Quicksand"/>
              </a:rPr>
              <a:t>sectoral (Water-Energy-Food-Industries-Ecosystem), conflicts, transboundary cooperation</a:t>
            </a:r>
          </a:p>
          <a:p>
            <a:pPr marL="342900" indent="-342900">
              <a:lnSpc>
                <a:spcPct val="110000"/>
              </a:lnSpc>
              <a:buFont typeface="Arial" panose="020B0604020202020204" pitchFamily="34" charset="0"/>
              <a:buChar char="•"/>
            </a:pPr>
            <a:r>
              <a:rPr lang="en-GB" b="1" dirty="0">
                <a:effectLst>
                  <a:outerShdw blurRad="38100" dist="38100" dir="2700000" algn="tl">
                    <a:srgbClr val="000000">
                      <a:alpha val="43137"/>
                    </a:srgbClr>
                  </a:outerShdw>
                </a:effectLst>
                <a:latin typeface="Quicksand"/>
              </a:rPr>
              <a:t>Vulnerable communities: </a:t>
            </a:r>
            <a:r>
              <a:rPr lang="en-GB" dirty="0">
                <a:effectLst>
                  <a:outerShdw blurRad="38100" dist="38100" dir="2700000" algn="tl">
                    <a:srgbClr val="000000">
                      <a:alpha val="43137"/>
                    </a:srgbClr>
                  </a:outerShdw>
                </a:effectLst>
                <a:latin typeface="Quicksand"/>
              </a:rPr>
              <a:t>access to basic water and sanitation and water for productive purposes</a:t>
            </a:r>
            <a:endParaRPr lang="en-GB" dirty="0">
              <a:effectLst>
                <a:outerShdw blurRad="38100" dist="38100" dir="2700000" algn="tl">
                  <a:srgbClr val="000000">
                    <a:alpha val="43137"/>
                  </a:srgbClr>
                </a:outerShdw>
              </a:effectLst>
            </a:endParaRPr>
          </a:p>
          <a:p>
            <a:pPr marL="342900" indent="-342900">
              <a:lnSpc>
                <a:spcPct val="110000"/>
              </a:lnSpc>
              <a:buFont typeface="Arial" panose="020B0604020202020204" pitchFamily="34" charset="0"/>
              <a:buChar char="•"/>
            </a:pPr>
            <a:r>
              <a:rPr lang="en-GB" b="1" dirty="0">
                <a:effectLst>
                  <a:outerShdw blurRad="38100" dist="38100" dir="2700000" algn="tl">
                    <a:srgbClr val="000000">
                      <a:alpha val="43137"/>
                    </a:srgbClr>
                  </a:outerShdw>
                </a:effectLst>
              </a:rPr>
              <a:t>Climate induced displacement: </a:t>
            </a:r>
            <a:r>
              <a:rPr lang="en-GB" dirty="0">
                <a:effectLst>
                  <a:outerShdw blurRad="38100" dist="38100" dir="2700000" algn="tl">
                    <a:srgbClr val="000000">
                      <a:alpha val="43137"/>
                    </a:srgbClr>
                  </a:outerShdw>
                </a:effectLst>
              </a:rPr>
              <a:t>cross border, rural to cities and informal settlements</a:t>
            </a:r>
          </a:p>
          <a:p>
            <a:pPr marL="342900" indent="-342900">
              <a:lnSpc>
                <a:spcPct val="110000"/>
              </a:lnSpc>
              <a:buFont typeface="Arial" panose="020B0604020202020204" pitchFamily="34" charset="0"/>
              <a:buChar char="•"/>
            </a:pPr>
            <a:endParaRPr lang="en-GB" dirty="0">
              <a:effectLst>
                <a:outerShdw blurRad="38100" dist="38100" dir="2700000" algn="tl">
                  <a:srgbClr val="000000">
                    <a:alpha val="43137"/>
                  </a:srgbClr>
                </a:outerShdw>
              </a:effectLst>
            </a:endParaRPr>
          </a:p>
          <a:p>
            <a:pPr marL="342900" indent="-342900">
              <a:lnSpc>
                <a:spcPct val="110000"/>
              </a:lnSpc>
              <a:buFont typeface="Arial" panose="020B0604020202020204" pitchFamily="34" charset="0"/>
              <a:buChar char="•"/>
            </a:pPr>
            <a:endParaRPr lang="en-GB" dirty="0">
              <a:effectLst>
                <a:outerShdw blurRad="38100" dist="38100" dir="2700000" algn="tl">
                  <a:srgbClr val="000000">
                    <a:alpha val="43137"/>
                  </a:srgbClr>
                </a:outerShdw>
              </a:effectLst>
            </a:endParaRPr>
          </a:p>
          <a:p>
            <a:pPr>
              <a:lnSpc>
                <a:spcPct val="110000"/>
              </a:lnSpc>
            </a:pPr>
            <a:endParaRPr lang="en-GB" dirty="0">
              <a:effectLst>
                <a:outerShdw blurRad="38100" dist="38100" dir="2700000" algn="tl">
                  <a:srgbClr val="000000">
                    <a:alpha val="43137"/>
                  </a:srgbClr>
                </a:outerShdw>
              </a:effectLst>
            </a:endParaRPr>
          </a:p>
          <a:p>
            <a:endParaRPr lang="en-GB" b="1" dirty="0"/>
          </a:p>
          <a:p>
            <a:pPr marL="342900" indent="-342900">
              <a:buFont typeface="Arial" panose="020B0604020202020204" pitchFamily="34" charset="0"/>
              <a:buChar char="•"/>
            </a:pPr>
            <a:endParaRPr lang="en-GB" dirty="0"/>
          </a:p>
          <a:p>
            <a:endParaRPr lang="en-GB" dirty="0"/>
          </a:p>
        </p:txBody>
      </p:sp>
      <p:sp>
        <p:nvSpPr>
          <p:cNvPr id="10" name="Subtitle 5">
            <a:extLst>
              <a:ext uri="{FF2B5EF4-FFF2-40B4-BE49-F238E27FC236}">
                <a16:creationId xmlns:a16="http://schemas.microsoft.com/office/drawing/2014/main" id="{9EE8EC25-5839-9BA3-4411-B5D32CAD71DE}"/>
              </a:ext>
            </a:extLst>
          </p:cNvPr>
          <p:cNvSpPr>
            <a:spLocks noGrp="1"/>
          </p:cNvSpPr>
          <p:nvPr>
            <p:ph type="subTitle" idx="1"/>
          </p:nvPr>
        </p:nvSpPr>
        <p:spPr>
          <a:xfrm>
            <a:off x="1191197" y="5468293"/>
            <a:ext cx="8088874" cy="1127847"/>
          </a:xfrm>
        </p:spPr>
        <p:txBody>
          <a:bodyPr>
            <a:noAutofit/>
          </a:bodyPr>
          <a:lstStyle/>
          <a:p>
            <a:r>
              <a:rPr lang="en-GB" sz="4400" b="1" dirty="0"/>
              <a:t>= the urgency of adaptation!</a:t>
            </a:r>
          </a:p>
        </p:txBody>
      </p:sp>
    </p:spTree>
    <p:extLst>
      <p:ext uri="{BB962C8B-B14F-4D97-AF65-F5344CB8AC3E}">
        <p14:creationId xmlns:p14="http://schemas.microsoft.com/office/powerpoint/2010/main" val="821623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CDFBA1-CAE2-1C79-9F92-A1F33F99B7C1}"/>
              </a:ext>
            </a:extLst>
          </p:cNvPr>
          <p:cNvSpPr>
            <a:spLocks noGrp="1"/>
          </p:cNvSpPr>
          <p:nvPr>
            <p:ph type="title"/>
          </p:nvPr>
        </p:nvSpPr>
        <p:spPr>
          <a:xfrm>
            <a:off x="738653" y="365125"/>
            <a:ext cx="10719922" cy="1606550"/>
          </a:xfrm>
        </p:spPr>
        <p:txBody>
          <a:bodyPr>
            <a:normAutofit fontScale="90000"/>
          </a:bodyPr>
          <a:lstStyle/>
          <a:p>
            <a:r>
              <a:rPr lang="en-GB" dirty="0"/>
              <a:t>Water at the heart of climate adaptation – an influx of finance into a corruption-vulnerable sector</a:t>
            </a:r>
          </a:p>
        </p:txBody>
      </p:sp>
      <p:sp>
        <p:nvSpPr>
          <p:cNvPr id="6" name="Content Placeholder 5">
            <a:extLst>
              <a:ext uri="{FF2B5EF4-FFF2-40B4-BE49-F238E27FC236}">
                <a16:creationId xmlns:a16="http://schemas.microsoft.com/office/drawing/2014/main" id="{E44BF7EC-3898-C5C4-5DE9-45ED75192677}"/>
              </a:ext>
            </a:extLst>
          </p:cNvPr>
          <p:cNvSpPr>
            <a:spLocks noGrp="1"/>
          </p:cNvSpPr>
          <p:nvPr>
            <p:ph idx="1"/>
          </p:nvPr>
        </p:nvSpPr>
        <p:spPr>
          <a:xfrm>
            <a:off x="751840" y="2271713"/>
            <a:ext cx="11178223" cy="3671887"/>
          </a:xfrm>
        </p:spPr>
        <p:txBody>
          <a:bodyPr/>
          <a:lstStyle/>
          <a:p>
            <a:pPr>
              <a:lnSpc>
                <a:spcPct val="100000"/>
              </a:lnSpc>
            </a:pPr>
            <a:r>
              <a:rPr lang="en-GB" dirty="0"/>
              <a:t>Water sector is most vulnerable and highest in planned adaptation in NDC adaptation  components (Adaptation Community)</a:t>
            </a:r>
            <a:r>
              <a:rPr lang="en-US" dirty="0"/>
              <a:t>​</a:t>
            </a:r>
          </a:p>
          <a:p>
            <a:pPr>
              <a:lnSpc>
                <a:spcPct val="100000"/>
              </a:lnSpc>
            </a:pPr>
            <a:r>
              <a:rPr lang="en-GB" dirty="0"/>
              <a:t>80% of climate adaptation funding absorbed by water and sectors linked to water (U4)</a:t>
            </a:r>
            <a:r>
              <a:rPr lang="en-US" dirty="0"/>
              <a:t>​</a:t>
            </a:r>
          </a:p>
          <a:p>
            <a:pPr>
              <a:lnSpc>
                <a:spcPct val="100000"/>
              </a:lnSpc>
            </a:pPr>
            <a:r>
              <a:rPr lang="en-GB" dirty="0"/>
              <a:t>54% of estimated adaptation infrastructure costs through 2050 are in the water sector (UNOPS)</a:t>
            </a:r>
          </a:p>
          <a:p>
            <a:pPr>
              <a:lnSpc>
                <a:spcPct val="100000"/>
              </a:lnSpc>
            </a:pPr>
            <a:r>
              <a:rPr lang="en-GB" dirty="0"/>
              <a:t>Climate finance overall is lagging but massive amounts of money are expected to flow into adaptation-related projects </a:t>
            </a:r>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GDAk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818F+J9W1bxrqGn6trlvpt3Z3U6toclntd7dSRHKkpbL5G1iQMdRjvQB6VRXGeHviNoOt6rbWNstxGl7HLJYXEigR3Sx/fK85HHzDIGQCabbePk1DRr7V9I0LU7qwht5pre6ZAkVyYwfu5OcEg4OOaAO1org9G+Iq3fhjQNQuNEvRqmtRGS306AB3ZVALPnoEAI5OOoqxd/EfRYNBsNWW11Cb7ZqR0sWqQfv47kB8xsnYgxkflQB2lFcrF40t5vE8Xh2LS7978W8FxdoFUC1WXO3dk842tnbnGK0PGniOz8K+Hp9b1COaS2hZFZYV3MdzBRgd+TQBtUV59efFXS7NtTjudE1uOXS1Sa9Q23MMDcrKeehGeOvB4q7r3xJ0DR7+a2nW4litVhe9uI1Gy1WXGwvk56MCcZwDmgDtKK4nxH8R9L0XVNWsJNN1O5bSLaK7vZLeHckULhjvJz2CnjrSt42nk+IB8Mw6TI9odJGoJfhgRgsAPl/u8/XPagDtaK4TR/HsLeFtAupI7nVdS1hJGt4LW32PIEJ3MVJwqgY5J71Pd/EjRLfQbHVvsuoSC71P8Asv7MkBM8Vzh8xsnqChH4igDtKK41PiJo/wDYN1qdxb3lvLa6l/ZclnJGPON0du2MDODkOpznGD7UsfxE0RtBuNTMV2Jre9XT3sQgac3LY2xqAcHIYEEHGDQB2NFcL4H8TalrXj7xJp11bXNna2UFq0VtcRBXR3Vi5yCcg4GDWhfeIvsfje70qSYmC20T+0WhEPP+sdS2/PouNuPfNAHVUVxnhP4iaX4hvtMtYdP1K0/tWya8sJLmHas6KE3gfTev16isn48eNdf8E2nh+80Gwjv/ALRqJjvLcxlnkgWJ3fZg8N8vXmgD0mivMLf4iS6tf61caHcWs+lQ+F11ayfy8t5p38Mc9BtAK/WuWi8ffEPSvhNo/wAUNSvNH1PTJYoJ9QsIrIwSRxSMFJR95yQWHBHNAHvFFeXQeJfFPjPx7ruh+GdStdE0nQhDHPdyWn2ia4mkXdhVJAVVAIPc16BoEOqWukJFrV/DqF4m7fPDB5QcZ4+XJwcY70AaNFcrp3jjT7jX7nRr2zvNMuILVrwG6UAPCpwzcE4x6HtXOyfEC51PxZ4Ot9LsNRs9N1e7nBmubcKl1CtvI6lTnI5UHnnFAHplFcvaeM7WXxYvhu406/srqaKaa2adAFmWIqHxg5H3lIz1BrO0T4l6TqkmmsNN1O2tdSuJLS1upocRPOrMuzOe5Q4PTPFAHc0VwvhPx5e6zo+q383hm+jax1GWySOJlcybWxuySMe+eBVPVfigi6FoGraLod1qEeqasdNkiJCPC67ww9C2UIHY4PNAHo1FcZJ4ztNNvvF82q3J+x6HNbpsS3O9TJBG4QHP7xmZxjpyce9SQePbDydVXUNPv9OvNMs/t0tpcRgO8HPzrg4PIwfQ0AdfRXJeFPHmm+INTg0+Ox1CzlurFb+1N1DsE0JIBI+hI6/Wr3ifxVaaHe2OnfZLu/1K/wB5t7S1Tc7KmN7nsqjI5PcgUAb9FcpqXjaGzuLSwTRdUutUntDePYwxAyQQg7dz84HzcAZ5IPpVe5+IujCDQZrC2vtR/t1JGskt4cuTGpLKwP3SMEHPQg0AdnRXC6H8TtG1a60yKHT9Uhi1G5ezjnmg2otym7dEeeo2tz04pbL4maTczQ503U4bOXUW0wXkkOIRcBygXOehYYz0yQKAO5orjNQ+IukWV5eK9nfvp9hdizvdSSLNvBMSAVJ64UsoYgYB+lR+IPiTpejarq9hNpupz/2PHFNfTQQ7o4o5ATuJz2x060AdvRXG+JfiNoWh3slvMlzcLbwR3N5JCoK20Tn5WbJGc9cDPHNR+IfiPpej6jf2P9n6lfNYWCajcPbRbkW3YMS+c9gpOO/agDtqK4v/AITiWXx/p3h200iW4sb3STqK3ytgBd6KDt/u/Pz3zjitDwL4utfF9idR02xu47BhmC4lUBZhkjgA5B46HBoA6SiiigAooooAKKKKACiiigAooooAKKKKACiiigAooooAKKKKACiiigAooooAKKKKACiiigAooooAKKKKACuC1TwjrmveJdKvdeudH+y6TdtcQSWls63MqlHQRsxYgLh8sB1IHSu9ooA868DfDqTwvc21sh0a4060SSOCY2TC+EbBgFMm7bwDgnbkgVd8K+E9c0XRG8LyatZT6BHby21r/ozC6SNgQqs27adoOM7QTgV3FFAHnOmeA9d03TfDktprOnnWNAgks4ZpLRzBPbsANroHyG+VTkEc9qlt/h7PHY6Sr6qkl5b+Im12+m8nCzyMsoZEUH5R+8GOvC16DRQBw3jPwXfeIvEmn6gt5p9nDZzwzJcx2zC+QIwZkWUNja2MEFTwTWv8RPDsvijwvNo0N0lq0ksUglZC4GyQNjAI64xXRUUAcH4l8B3GrTeMpE1KKEeIrCG0jBhJ8gopXcefmznpxVHU/hrI2v3WrWLaNcfbooVu4tTsWmUPGgTfHtYYyoGQcjIr0qigDhtb8D3GoSeNnXUY4x4l0uGxjBhJ+zlI5U3Hn5gfMBxx0qZPCF9b+KrLW7XUINiaN/ZV1FJCSXUEEOhB+U5HQ54rs6KAPOtN+H+p6RpXhltL1e1GsaFDNbiWe2ZoJ45TllZAwYdBgg9qkt/h7cR2OlCTVUkvYPER12+m8khZ5GWQMiLn5R+8GOvC16DRQB51qvw1/tHT9bhm1CLz7zxCNcs3aDckLrHGgjdSfnBEbA9OG9RmnT+A7+fQIYEm0XTtTtNSi1C1ksbJlg8yPp5iM5LZHB5HtXodFAHI+D/DOrab4r1rxFrGp2t3capFbp5dvbmNIvLBGBliSOe/NO1bwpPfeML/AF5b2ONLrQjpQiMZJVt7tvznkfP09utdZRQBxOieCbjTrnwTM2oRyDw1pMunyAREfaGeOFN45+UDyicc9fatPxb4ck1vWvDmoLdJCmkXzXUkbRlvOBiePaOePv579K6OigDyrw78IYfD+v8AjK80nUhFp3iHT2tbezaIkWbtvLEHPKZbO3j61SsPhP4kuPBGkeA/EHiiwm8NWAiSaKzsWjmu0jIIR3Z2ABIGcCvYqKAPO7rwR4g0bxzqnijwVqmnQDWEjGoWGoQM8TSRjasiFCCpwTkdDmuw0y21dtBa21m+t5NQkR1ea0iMaLnONoJJ4GOp7VqUUAeTeGPhPe6ZfxTXmrWNxE2mT6ZeGK1dZbmOQk+azlz+855PT0ArS0jwL4jh1Hwm+o+ILGey8NSP5EcVkySToYXiG9ixAYBh0AHB4r0eigDyrwn8MNV0HxHpWsPrNjdSaebpJZDav595HPglpHLn94Cq4IGMZ4qv8NvBfiG48P8AhyPX7mK2sNK1G4v47L7MVuPNE8pjDPuxs+YNwMnI5r12igDzC++G+rSWV5p9vrVm1m+tnVooJ7dysm7loptrjeueRjHTnNNsfhpqlj4VtdItdZsVm07X21iwc2bCMbi5MUihuR+8cAqRxivUaKAOC1j4ftqn/CX+fqXl/wBvXNpdQNHFzbSW8cQQnJw3zxBu3HFMuPA+r6rLrWoa7q1nJqeoaS2lQG1tmSGCNjuLFWYszFsHr24r0CigDj9J8IT2PiXQ9Wa+jkXTNEGltGIiDI2VO8HPA+Xp79an8WeG9Qvdf0zxHoV/b2eq2MUtvi5hMsM0MhUsrAEEEFFIIIrqaKAOK1Hwz4ibXbfxJpuradDrDaaNPvvOtHeCRA5dWRQwZSrM/UkEHmodD+H40e68Ivb6iZI9AW6MvmR/PcvOG3MCDhfmYnHPpXd0UAeeaX8PbmzstAt21SJzpWtz6mzCAjzFkaQhBzwR5nX26Vh+CvBfiK/0qKz1i4is9Jt/Ec+pfZWtiLhylwzxjfuxsLbW6Z7Zr1+igDzfVfh3qV1BrGhwazbxeHda1Br68ha2LXKl3Dyxo+7aFZgeSpI3HFXNd8B3GpHxvt1KOL/hJbSC3jzCT9nMaOpJ5+bO7tjpXeUUAeb638N5J9efWLFtHnlubOG2u4dTsmmjJiGFdNrKQccEHINaGpeCLi7vfFFwt/DENb0JNLRBAcQMqSrv68j94OOOnWu4ooA4q08H39l4i8P6xaajb507SDpV1HLAT50ZMbbkIb5W3RjrkYNR+BfBd9ofim/168vNPU3luIXtdOtmggdw24zOrMf3h6ZGBgmu5ooAKKKKACiiigAooooAKKKKACiiigAooooAKKKKACiiigAooooAKKKKACiiigAooooAKKKKACiiigAooooAKKKKACijIooAKKKKACio52kVQYovMOem7FQG5mR08212KzBc+YDjNFgLdFAooAKKKKACiiigAooooAKKKa7hSoP8RwPyz/SgB1FFFABRRRQAUUUUAFFFFABRRTWdVZVPVulADqKKKACiiigAooooAKKKKACiimlwJFTuQSPw/wD10AOooooAKKKKACiiigAooooAKKKbuHmBO5BNADqKKKACiiigAooooAKKKKACiimlwJFTuQcfhQA6iiigAooooAKKKKACiiigAooooAKKKKACiiigAooooAKKKAaAPMviDq2uafq+oaTpt5Os9zHDf2hDfcSJJGmQegPlID7y+9On8aX1vo76xYOLo3ss13BbyxM220jKpkHcoQZyc853DANehzWNnNcpczWsEk8aNGkjICyo2Nyg9cHAyO+Kpz+H9BuLe3t5tG0+WG1XZBG9upWJemFGOB7CgDlbvxVrNhL4kvZBb3NrZm1W1t1i2spmVcbmLAEAtznH1FWo9f8AFLNpdncabaWd5e3c0Jadcr5aJvDhUkbGemCxrpV0XSFdpF0uzDNCLdiIVyYh0Q8fd9ulFjouj2KxLZaXZWwhdniEUCrsYjBIwOCRxQBeHvXP/ES5vrPwje3WmWc19exKGgt4bhIHlbPCiR/lQ+54rdnd0AKQvLz0UgH9SKo6gxuEihnsnEbSoGEmwqee4BNVFtO6Jnqmjwj/AITX4p/9E18S/wDhYaf/APE0f8Jr8U/+ia+Jf/Cw0/8A+Jr3v+yNK/6B1p/35X/Cj+yNK/6B9p/35WtPr2I/kh+Jx/V5+X3s8E/4TX4p/wDRNfEv/hYaf/8AE0f8Jr8U/wDomviX/wALDT//AImve/7I0r/oH2n/AH5Wj+yNK/6B9p/35Wj69iP5IfiH1efl97PBP+E1+Kf/AETXxL/4WGn/APxNH/Ca/FP/AKJr4l/8LDT/AP4mve/7I0r/AKB9p/35Wj+yNK/6B9p/35Wj69iP5IfiH1efl97PBP8AhNfin/0TXxL/AOFhp/8A8TR/wmvxT/6Jr4l/8LDT/wD4mve/7I0r/oH2n/flaP7I0r/oH2n/AH5Wj69iP5IfiH1efl97PBP+E1+Kf/RNfEv/AIWGn/8AxNH/AAmvxT/6Jr4l/wDCw0//AOJr3v8AsjSv+gfaf9+VqOXStMVogNPtMF8H9yvTB9qPr2I/kh+IfV5+X3s8r+H+teMte1ia08S6NrvhO0S3MiXk3iG0uhJIGUCPbGMgkFjnp8uO9dz/AGZD/wBDxf8A/gVH/hW//ZGlf9A60/78rR/ZGl/9A60/78r/AIVlLFYpu6UUH1efZfezA/syH/oeL/8A8Co/8KP7Mh/6Hi//APAqP/Ct/wDsjSv+gfaf9+Vo/sjSv+gfaf8AflaX1nF/3f6+Q/q8+y+9mB/ZkP8A0PF//wCBUf8AhR/ZkP8A0PF//wCBUf8AhW//AGRpX/QPtP8AvytH9kaV/wBA+0/78rR9Zxf93+vkH1efZfezA/syH/oeL/8A8Co/8KP7Mh/6Hi//APAqP/Ct/wDsjSv+gfaf9+Vo/sjSv+gfaf8AflaPrOL/ALv9fIPq8+y+9mB/ZkP/AEPF/wD+BUf+FIdNj3Af8JtqBB6n7XHx+ldB/ZGlf9A+0/78rUcmlaYJYlGn2mCTn9yvp9KPrOL/ALv3f8APq8+y+9mJ/ZkP/Q8X/wD4FR/4Uf2ZD/0PF/8A+BUf+Fb/APZGlf8AQPtP+/K0f2RpX/QPtP8AvytH1nF/3f6+QfV59l97MD+zIf8AoeL/AP8AAqP/AAq9o0drp9w8sviiW+DLtCXFyhVeeox3rR/sjSv+gfaf9+Vo/sjSv+gfaf8AflamVfFSVny/18hxo1Iu6S+9kn9pad/0ELT/AL/L/jR/aWnf9BC0/wC/y/41H/ZGlf8AQPtP+/K0f2Rpf/QOtP8AvytZfv8Ay/E1/feX4kn9pad/0ELT/v8AL/jR/aWnf9BC0/7/AC/41H/Y+l/9A60/78rR/Y+l/wDQOtP+/K0fv/L8Q/feX4kn9pad/wBBC0/7/L/jUT6hp5uI2+32uArAnzl9vel/sfS/+gdaf9+VqN9K0wTxr/Z9pgqxP7le2Paj9/5fiH77y/Esf2lp3/QQtP8Av8v+NH9pad/0ELT/AL/L/jUf9j6X/wBA60/78rR/Y+l/9A60/wC/K0fv/L8Q/feX4kn9pad/0ELT/v8AL/jR/aWnf9BC0/7/AC/41H/Y+l/9A60/78rR/Y+l/wDQOtP+/K0fv/L8Q/feX4kn9pad/wBBC0/7/L/jR/aWnf8AQQtP+/y/41H/AGPpf/QOtP8AvytH9j6X/wBA60/78rR+/wDL8Q/feX4kn9pad/0ELT/v8v8AjR/aWnf9BC0/7/L/AI1H/Y+l/wDQOtP+/K0f2Ppf/QOtP+/K0fv/AC/EP33l+JJ/aWnf9BC0/wC/y/41EdQ0/wC0q/2+12hCM+cvXI96X+x9L/6B1p/35WozpWmfaVT+z7TaUJ/1K9cj2o/f+X4h++8vxLH9pad/0ELT/v8AL/jR/aWnf9BC0/7/AC/41H/Y+l/9A60/78rR/Y+l/wDQOtP+/K0fv/L8Q/feX4kn9pad/wBBC0/7/L/jQNS04nAv7Un/AK7L/jUf9j6X/wBA60/78rSjSNLBBGn2oI/6YrR+/wDL8Q/feX4l2iiitzcKKKKACopP+PqL/db+lS1FJ/x9Rf7rf0oAlooooAKKKKACiiigAooooAKKKKACiiigAooooAbK6xxtI7bVUEk+grynSvFmo2es3uszrqMlnq0E0lnFcRMsKNGMwiMng70BY49R6V6u6q6lXUMpGCCMg1DNZ28kCwmFAqDEYCj5OMAr6YoA87Hi7xAFlijv9KuZStkUkSAhIzO2GBG85wOnIq3c6/qtp4hu9KW6s4XbUIbZ76WNjHH/AKIspOwvgFjwACB9T16XQfDGlaP55hiaZ52VnebDH5fu4wABj6VpXdrYSRTfarW2eN8PN5kalW2jgtnrgDv6UAcdqHi68sb+ewe8sJZUudMhhbZjzlncLKwG49txHJx71l+HNR1WHUdNhh1REtJZ9ULQyRbvNZLl8KGznOOnpjpXfC30Vpbdhb2DO0Y+zkIhJRcEbPYcHjpxVk2VmfLzaQHynMkf7sfIx6sPQ8nn3oA85k8eapJppktJtOe5XTIbhxsJCSvciLBAbgbT065rRu/EPiaDxXHo0aWUyQC3M8km2Hz1kPzsm58jaM4ADZIxxmurS20WK7azjtbFJ3TzWjWJQWXd94jHTd+tPlj0m9v/AC5YbS4u7UK3zxhnizypBPTp+lAF4VzvxGlv4PCF9Npdst1fIoNvC10LYSPngeafufWt6dpVUGKISHPILYqhqUreVGbuCKKESpvZpAVAz34qo3TuiZ6xaPBP7d+LX/Qk2v8A4XSf/EUf278Wv+hJtf8Awuk/+Ir3r7RoP/PfTP8AvuOj7RoH/PfTP++o62+t4ztH7pf5nD7DzX9fM8F/t34tf9CTa/8AhdJ/8RR/bvxa/wChJtf/AAuk/wDiK96+0aB/z30z/vqOj7RoH/PfTP8AvqOj63jP5Y/dL/MfsfNf18zwX+3fi1/0JNr/AOF0n/xFH9u/Fr/oSbX/AMLpP/iK96+0aB/z30z/AL6jo+0aB/z30z/vqOj63jP5Y/dL/MPY+a/r5ngv9u/Fr/oSbX/wuk/+Io/t34tf9CTa/wDhdJ/8RXvX2jQP+e+mf99R0v2jQP8Anvpn/fUdH1vGfyx+6X+YvY+a/r5ngn9u/Fr/AKEm1/8AC6T/AOIo/t34tf8AQk2v/hdp/wDEV739o0D/AJ+NM/76jpklxoe6PbcaZjd83zx9MH/61P61jP5Y/dL/ADD2Pmv6+Z4N/bvxa/6Em1/8LpP/AIivUdItdNm0q0m1LxDqNnfSQI1zbpqpkWKUqC6BsfMAcjPfGa6v7RoH/Pxpn/fUdH2jQP8An40z/vqOs518bLay+T/zD2PnH+vmc99g8P8A/Q16p/4MT/hR9g8P/wDQ16p/4MT/AIV0P2jQP+fjTP8AvqOj7RoH/Pxpn/fUdR7XHd19zH7H/D+P+Zz32Dw//wBDXqn/AIMT/hR9g8P/APQ16p/4MT/hXQ/aNA/5+NM/76jo+0aB/wA/Gmf99R0e1x3dfcw9j/h/H/M577B4f/6GvVP/AAYn/Cj7B4f/AOhr1T/wYn/Cuh+0aB/z8aZ/31HR9o0D/n40z/vqOj2uO7r7mHsf8P4/5nPfYPD/AP0Neqf+DE/4UhsdByMeKtUI7n+0Tx+ldD9o0D/n40z/AL7jqc29mzwGOC3ZHyciNSCMcUnWxq3kvuYKg3ty/j/mcx9g8P8A/Q16p/4MT/hR9g8P/wDQ16p/4MT/AIV1v2K0/wCfWD/v2KPsVp/z6wf9+xS+sYz+ZfcV9Wl2X3P/ADOS+weH/wDoa9U/8GJ/wo+weH/+hr1T/wAGJ/wrrfsVp/z6wf8AfsUfYrT/AJ9YP+/Yo+sYz+ZfcH1aXZfc/wDM5L7B4f8A+hr1T/wYn/CtDRZtC0t5WTxBPc+YACLm68wLjPTPTrW79itP+fWD/v2KPsVp/wA+sH/fsVMq2LkrOS+5/wCY40Jxd1b7n/mVP7e0b/oJW3/fdH9vaN/0Erb/AL7q39itP+fWD/v2KPsVp/z6wf8AfsVlav3X3P8AzNbVu6+5/wCZU/t7Rv8AoJW3/fdMbW9IM6P/AGlbYCsD8/rir32K0/59YP8Av2Kie0tRcRr9mgwVbI8se1Fq/dfc/wDMLVu6+5/5kP8Ab2jf9BK2/wC+6P7e0b/oJW3/AH3Vv7Faf8+sH/fsUfYrT/n1g/79ii1fuvuf+YWrd19z/wAyp/b2jf8AQStv++6P7e0b/oJW3/fdW/sVp/z6wf8AfsUfYrT/AJ9YP+/YotX7r7n/AJhat3X3P/Mqf29o3/QStv8Avuj+3tG/6CVt/wB91b+xWn/PrB/37FH2K0/59YP+/YotX7r7n/mFq3dfc/8AMqf29o3/AEErb/vuj+3tG/6CVt/33Vv7Faf8+sH/AH7FH2K0/wCfWD/v2KLV+6+5/wCYWrd19z/zKn9vaN/0Erb/AL7qWzvLS9uDJaXEcyohDbGzgkjH8jU32K0/59YP+/YpsUUcN0FjjSNWQkhVAzyKcVVv7zVioqrf3mrf15lmiiitjUKKKKACiiigAooooAKik/4+ov8Adb+lS1FJ/wAfUX+639KAJaKKKACiiorq4gtbeS4uZUhhjUs8jnCqB3J7UAS0VnWGuaPfwrNY6naXMTyCJXilDAvjO3I747Vo0AFFU49UsJLyW0W5Tz4phAyE4PmGMSbfc7CG+lXKACiiori4ht9nnSLGHcIu44yx6Ae9AEtFIjq67kYMMkZB7g4P60tABRRVe+vbayWJrqURiWVYUz/E7HAH40AWKKz9V1vR9JeKPU9StbN5gxiWaUIXC4zjPXGR+Yq+jK6K6MGVgCCO4oAWqWvq0miX8aIzu1tIFVRkk7TwBV2igDzODTfE1tH4elikee4h0adYFa12C3l8lNqufXIxzjoaispteh8NSrLeaxeSXE1uj7rO8hezJB3tnJeQZxkRnaMdga9QcqqlmwABkk0KVYArgjsaAPIWs9d1TRHkvLfVXvBoXlSSeVJHI8iXJJUdydozjJJ960rqz1JNUudU0s60uxNKWDIlBmUyqsvmBhuchC24N05JxXpuB6UUAA6VzvxGN+PCF9/ZUWnS3+0fZ01EP9mZ88CTZ8231xzW9MszKPJkRDnksm7+oqhqbvbQpcXt1brAkqF2MewKM9SS2BVRvfTcmezPBfO+Ln/QB+DX/fN//wDEUed8XP8AoA/Br/vm/wD/AIivd/8AhIfDv/QY0/8A7/r/AI0f8JD4d/6DGn/9/wBf8a29tjvL/wABl/8AJHDyL+aP3f8ABPCPO+Ln/QB+DX/fN/8A/EUed8XP+gD8Gv8Avm//APiK93/4SHw7/wBBjT/+/wCv+NH/AAkPh3/oMaf/AN/1/wAaPbY7y/8AAZf/ACQci/mj93/BPCPO+Ln/AEAfg1/3zf8A/wARR53xc/6APwa/75v/AP4ivd/+Eh8O/wDQY0//AL/r/jR/wkPh3/oMaf8A9/1/xo9rj/L/AMBl/wDJByL+aP3f8E8I874uf9AH4Nf983//AMRW34Ifxg/iKFfGujfDOLRdj+a2lR3bXG7Hy7RIu3GcZ9q9c/4SHw7/ANBjT/8Av+v+NH/CQ+Hf+gxp/wD3/X/GlKpj2raf+Ay/+SDkX80fu/4Jj7fAf/Plp/8A4CH/AOJprr4Gyu2z08DPzf6IemP931xW1/wkPh3/AKDGn/8Af9f8ajl8QaAWj26zp+A3zf6QvTB96x5cf/N+D/zHyr+aP3f8Ey9vgP8A58tP/wDAQ/8AxNG3wH/z5af/AOAh/wDia37HVNJvpjDZX1rcyBdxWKQMQPXj6ir21fQflUOWMi7Of4P/AOSLVGTV04/+A/8ABOS2+A/+fLT/APwEP/xNG3wH/wA+Wn/+Ah/+Jrrdq+g/KjavoPype0xf/Pz8H/8AJD9hP+7/AOA/8E5Lb4D/AOfLT/8AwEP/AMTRt8B/8+Wn/wDgIf8A4mut2r6D8qNq+g/Kj2mL/wCfn4P/AOSD2E/7v/gP/BOS2+A/+fLT/wDwEP8A8TRt8B/8+Wn/APgIf/ia63avoPyo2r6D8qPaYv8A5+fg/wD5IPYT/u/+A/8ABOS2+A/+fLT/APwEP/xNaCa7oUYgSG7RI4htVREwAGMADit3avoPyqKUATQgdCxz78Gpk8TL4pp/J/8AyRUaVSOzX3f8Ezv+Ek0X/n9H/ftv8KP+Ek0X/n9H/ftv8K1tq+g/KjavoPyqeWv/ADL7n/mVy1v5l9z/AMzJ/wCEk0X/AJ/R/wB+2/wo/wCEk0X/AJ/R/wB+2/wrW2r6D8qNq+g/Kjlr/wAy+5/5hy1v5l9z/wAzJ/4STRf+f0f9+2/wo/4STRf+f0f9+2/wrW2r6D8qNq+g/Kjlr/zL7n/mHLW/mX3P/Myf+Ek0X/n9H/ftv8KP+Ek0X/n9H/ftv8K1tq+g/KjavoPyo5a/8y+5/wCYctb+Zfc/8zJ/4STRf+f0f9+2/wAKY3iLRjOj/bhhQQf3b98e3tWztX0H5VE4H2mNexVsj8qOWv8AzL7n/mHLW/mX3P8AzM7/AISTRf8An9H/AH7b/Cj/AISTRf8An9H/AH7b/CtbavoPyo2r6D8qOWv/ADL7n/mHLW/mX3P/ADMk+JdFH/L6P+/bf4VrIwdAy8gjIpNi+gpw4FXTVRfG0/RW/VlwU18TT+Vv1YUUUVoaBRRRQAVE3/H4n/XNv5ipaib/AI/E/wCubfzFAEtFFFABRRRQAUUUUAFFFFABUUn/AB9Rf7rf0qWopP8Aj6i/3W/pQBLRRRQAVkeM4JrrwrqdvbRPLNJbOqIgyzHHQVr1Wv761sVia7lEQmlWGMkH5nY4VePU0AebaLYeI0VGt7fUEZ9StpHuJ4/JkdRburB1HBRSEHv79aYLLxMNP22Vvrkc4sguq+dMxM8vnRFvJycZ8sT8pgfMvtXp99dQWVnPeXUgjggjaWVz0VVGSfyFM028jv7KO7jimjR87VlQo2PXBoA870/R9SkvZktLXWLGxutaLsZJXWTyDp+wMxLbseYBjJ4IHpUVxZeMrzRkur37fA63MdtcQxFmd4IlIMqqrKfnc7jgg4Ar1KoxPCbg24lQzKoZoww3AHoSPSgDiNH0nUn1exkvLrWZra20jCySFoS0/mNyyA4LhcYBz2zVLQ7bX4tMitVt9S2w6xbt9pleVZbiLjezqzHaB0IB2nrivSKbLJHFE0krKiICzMxwAB1JNAHlYtNS8M+HkuNNtr2K/t9XuIPs807+XdJcTOsZXLEHG+NsjnIOeSa6/wAQ21/p/gqGxs47jUp0EUUrh3MjLkB5PlYMT1OAR6V0YEFxHHJtjlTh0bAI9iP8akoA8nh0vxJdaLHBcLrYktdPvlQ+bJEXmzmHo2SfTJPoasz2Gt3OsWr39jqs10mqWkyShm+zx26om7IztyG3Z4znPOK9PooA4zxlHfJ4t0W/tk1IQxWd1HLLZW4lIZngKqR2B2Nz7Vnz2+syNrjJb6uNYm8xrCfe4gWEou1AM7Ff7w5Gc9+ld7e3EVnZy3UxIihQu5AzgAZNVbvWdPtdLi1Od5RbSorqyQvIcEZBIUEjigDgbmx1STStQFmniC0st8DQQy+bJM8ig7wfm3iM8ZIbryKsTDXX1zRdP/f2i6zaxSX0AuWY2f2cgvtJOfn3JGT9T1rtdD1rTdahM2myySxgA72gkjBB6EFlGfwq+Y4/NEvlr5gG0NjnHpmgDzubS9Vup/FenfZtQura8t5zFcXDyR4kLfLCg3bSnoygcAA9aqXWm63I+j/Z5NbsNPjso1iSKGSWWGYP8/mDeOo6Ftwx+Feo0UAedHQtUuNfNxcNq4hl1mcSBbuRU+y7BtwA2ApYdRzUOnWviKGTwrPPDql1cxwRQ3UErSCOMbzulZ1bBcL1Dg5AHevS6jlnhikijkkRGlbZGGbBdsE4HqcAn6A0ASVz/wAQrW4vvCd7ZWuoyaZPMoSO7jgWZoDn7wRuGI9DW5OkjqBHMYjnqFB/nWdq8n2G2W7vL3EEUis5KAADPXjmqje/u7kz+FniP/CA+Lf+iza3/wCEra//ABNH/CA+Lf8Aosut/wDhK2v/AMTXsn/CZeGP+gvD/wB8t/hR/wAJl4Y/6C8P/fLf4VtfMe//AJIcPu/8/I/d/wAE8b/4QHxb/wBFl1v/AMJW1/8AiaP+EB8W/wDRZdb/APCVtf8A4mvZP+Ey8Mf9BeH/AL5b/Cj/AITLwx/0F4f++W/wovmPf/yQfu/zx+7/AIJ5z4F8M6loevC+1/x7qXiay8lkNjceHYIV3HGH3IucjB496777Z4Z/6BC/+C//AOtVj/hMvDH/AEF4f++W/wAKP+Ey8Mf9BeH/AL5b/CspUsfJ3b/8lf8AmF0v+Xkfu/4JX+2eGf8AoEL/AOC//wCtR9s8M/8AQIX/AMF//wBarH/CZeGP+gvD/wB8t/hR/wAJl4Y/6C8P/fLf4VP1fHd3/wCAv/MfMv8An5H7l/mV/tnhn/oEL/4L/wD61I954bJXbpKgA5b/AIl/UY+n0qz/AMJl4Y/6C8P/AHy3+FMk8YeGmaMrrEPytk/K3TB9qPq+O7v/AMBf+Ycy/wCfkfuX+YWuq6DauZLfT3hcjBaOyKnHpwKs/wDCSaf/AM87z/wHb/Cof+Ey8Mf9BeH/AL5b/Crmla/pGqzvDp96lxIi7mVQRgZxnkVE8Pi170n/AOSv/MqEm/djUX3f8Eh/4STT/wDnnef+A7f4Uf8ACSaf/wA87z/wHb/CtmisuSt/Mvu/4JryVv5l93/BMb/hJNP/AOed5/4Dt/hR/wAJJp//ADzvP/Adv8K2aKOSt/Mvu/4Iclb+Zfd/wTG/4STT/wDnnef+A7f4Uf8ACSaf/wA87z/wHb/CtmijkrfzL7v+CHJW/mX3f8Exv+Ek0/8A553n/gO3+FMfxDp7SRtsu/lJP/Hs3pj0rcqKX/XQ8n7x/kaOSt/Mvu/4Iclb+Zfd/wAEy/8AhJNP/wCed5/4Dt/hR/wkmn/887z/AMB2/wAK2aKOSt/Mvu/4Iclb+Zfd/wAExv8AhJNP/wCed5/4Dt/hR/wkmn/887z/AMB2/wAK2aKOSt/Mvu/4Iclb+Zfd/wAExv8AhJNP/wCed5/4Dt/hR/wkmn/887z/AMB2/wAK2aKOSt/Mvu/4Iclb+Zfd/wAExv8AhJNP/wCed5/4Dt/hR/wkmn/887z/AMB2/wAK2aKOSt/Mvu/4Iclb+Zfd/wAExv8AhJNP/wCed5/4Dt/hVjT9Rt9RuN1usw8pTu8yMr19M/StGopP+PqLk/db+lOMaqfvSTXp/wAEqMaifvS09P8AgktFAorY1CiiigAooooAKKKKACom/wCPxP8Arm38xUtRN/x+J/1zb+YoAlooooAKKKKACiiigAooooAKik/4+ov91v6VLUUn/H1F/ut/SgCWiiigArE8X2V1fRaYtrF5hh1O3nk+YDbGj5Y8+g7da26KAPKR4M1RdCubcaZme70m8iuA0ynzJmkLQgktz2IPQe1a0nhm6tJdZurHRrV5V02GDTo5Cvl79jCRQucDOcHOAfXFegUUAeUx+GdXXw3eWLaTqDMmqi8soiLQoymBRtkjDhNgcNlRyCykZOTWlqvh3UJtSvbwaJD9svNDW3E9uyAQzAfMgJIYA5wCM9OSK9EooA8217w/q9rbm10XRmljn0VbQiOeOMRzeZuZm3MCc5PIzk9fWrKeHZ5/7fttQ0Q3V5ercC31F2jZBGyfu4zlt67eFwFxxnPNegUUAeXaloeuJoa2ul+HZovP8PyWBgWeFBBMXyWOHwQfmIK55PO3Jxe1Twtqk9p4lntoDHfXl6jQuJELy24jiDIpOQuSrDBGDjmvQ6KAOX8Nadc6X4SubW0tr1Z/3zQQagYRhiDtX9ydipnsOlchpfhfXHjmtbrSJ4ra4v7K5kj3QRoAvEwCxN049yw6knIr1eigDyq98L6uLWS1m0N7+0VNQisYFnjAtme4LQyfMwwPLwARll6Yr0GztbiPwnBZPHi4WxWIpkffEeMZ6da1KKAOIuvD97d+EvDWlXFmX+zXULXsRkGBGquGyc4IyRwM5rJudC18+LZ72LRzFCVurZWtzAiPC0eIWJ3eYxyBkHABxgYya7/W9VtNHsheXplEZkWMCOJpGLMcABVBJ5p9nqNvc2qXBEturkqq3MZhckHH3WwaAPPY/CN5b6Re2X9n3iQ3GlWCuttLEzyXUbyGUkSMFbjZu3HDDjJqrqun39zeaRYX/h9Li9/sS6VbW1ZI0gfzYwkmC+0Y4J2k4OcZr1QzQh2QyxhlGSNwyBTTcW4iEpni8snAbeMH8aAPPbPw9rkWrW73Nm89+l7DL/a/nJtWBUAaLG7fycjbtwc5zUdj4Oe10Pwq9xoKXV5ZXhmv490bSENFIu7czYOGMZxnovHTFegrqNi17LZLdwm4iQPJHvG5VPQkVMk8LqWWaNlHUhgQKAHr0rC8fafNq3ha70y3vL+ymuQsaXFjMIriIk/ejcghW98VtTRtIoCzPFz1TGf1BrO1dlsLZby4urh4opFZwVDcZ9FXJqopt6bkz2Z45/wqDxJ/0Uj4r/8AhSQ//GqP+FQeJP8AopHxX/8ACkh/+NV6uPGOhf8APS6/8A5f/iaP+Ew0L/npdf8AgHL/APE1r7LHfzS+6P8A8icX7v8A5+/+k/5HlH/CoPEn/RSPiv8A+FJD/wDGqP8AhUHiT/opHxX/APCkh/8AjVer/wDCYaF/z0uv/AOX/wCJo/4TDQv+el1/4By//E0eyx380vuj/wDIh+7/AOfv/pP+R5R/wqDxJ/0Uj4r/APhSQ/8AxqvTfD0OraRoVlpb6Ze6k1rAsRu769jknnKjG+RsDcx6k1a/4TDQv+el1/4By/8AxNH/AAmGhf8APS6/8A5f/iaieGxk/ilL7l/8iCcF/wAvf/Sf8iX7Zqn/AELY/wDAhP8ACj7Zqn/Qtj/wIT/Cov8AhMNC/wCel1/4By//ABNH/CYaF/z0uv8AwDl/+JrP6jie8vuX+Q+aH/P3/wBJ/wAiX7Zqn/Qtj/wIT/Cmvd6nlc+HQvP/AD8x88fSoz4z0AHBmuR/26Sf/E1HJ4x0BmjImuPlbJ/0ST0I/u+9H1HE95fcv8g5of8AP3/0n/Itfa9U/wChbH/gQn+FKl9qyH5fDuPpcoKr/wDCaeH/APntc/8AgJJ/8TR/wmnh/wD57XP/AICSf/E0fUcT3l9y/wAg5of8/f8A0n/It/2lrP8A0AG/8Cko/tLWf+gA3/gUlJpPiTSdUvBa2ckzSlS2GgdRge5GK2cVlLD1YO0ptfJf5GkIuavGo393+Rj/ANpaz/0AG/8AApKP7S1n/oAN/wCBSVsYoxU+xn/z8f4f5F+yn/O/w/yMf+0tZ/6ADf8AgUlH9paz/wBABv8AwKStjFGKPYz/AOfj/D/IPZT/AJ3+H+Rj/wBpaz/0AG/8Ckpj6hq5dGOgsCCcD7WnPFbeKhmH7+D/AHj/ACNHsZ/8/H+H+Qeyn/O/w/yM3+0tZ/6ADf8AgUlH9paz/wBABv8AwKStjFGKPYz/AOfj/D/IPZT/AJ3+H+Rj/wBpaz/0AG/8Cko/tLWf+gA3/gUlbGKMUexn/wA/H+H+Qeyn/O/w/wAjH/tLWf8AoAN/4FJSHUtZ/wCgA3/gUlbOKMUexn/z8f4f5B7Kf87/AA/yEU5HIwaWiitzcKik/wCPqL/db+lS1FJ/x9Rf7rf0oAlooooAKKKKACiiigAooooAKib/AI/E/wCubfzFS1E3/H4n/XNv5igCWiiigAooooAKKKKACiiigAqKT/j6i/3W/pUtRSf8fUX+639KAJaKKKACiiigAooooAKKKKACiiigAooooAKKKKACiiigDB8caTcazpENnbjkXcMj/PsIRWBJB9cVh+KvDF3PeM1rp8WrQNprWcS3U/NtKWY+aC3OTuHI+YbBiu6rK8Wax/YOhy6l9nWcpJFGEaTywTJKsYJbBwAXyTjtQByVx4KvpdM8RruhOoXzQCG7J+eVEghR1JwSoZo3B9jmobzwldnwxFbWekTLeR3zXUMc91DJHG5TG4rt2FP9kAHqRzXTyeLNPsbW3fWpYLSa4WSSJLd3uVZIyAzBkTtuGeOPwNXG8Q6QuoQ2P2wGabbswjFCWGVBcDaCR0BOTQBymt+FtSurrV5F06xkl1HSo4PtCFUKSrgMvTO0+vsKNS8N+X4t0rT9Pt4oNOu7dJNUijiwhFuwaPpxlnYA+qpXQp4v0CS3E8d67xtMYVK20pLuM5CgLlsYOcZx3qS08VaDdWcl3BqCPDGkTs2xxxKcRkAjJ3E4GO/FAG2OKwvHuljW/C93pBluohdhYt9rcGCVcnqkg5U+9bEsfnKAXkTB6oxBrO1iOS0tVuLdbi7lSRSkJm++c9MngVUVd6MmWzPIP+FFx/8AQe8c/wDhXTf/ABNH/Ci4v+g945/8K6b/AOJr1Ia3r/8A0KNz/wCBcdH9t6//ANCjc/8AgXHV+xxP/P1/fE4/d/ml93/2p5b/AMKLi/6D3jn/AMK6b/4mj/hRcX/Qe8c/+FdN/wDE16l/bev/APQo3P8A4Fx0f23r/wD0KNz/AOBcdHscT/z9f3xD3f5pfd/9qeW/8KLi/wCg945/8K6b/wCJo/4UXF/0HvHP/hXTf/E16l/bev8A/Qo3P/gXHR/bev8A/Qo3P/gXHR7HE/8AP1/fEPd/ml93/wBqeW/8KLi/6D3jn/wrpv8A4mj/AIUXF/0HvHP/AIV03/xNepf23r//AEKNz/4Fx1v27vJbxySxGF2QM0ZOShI5GR6VE44iG9V/fF/ki4Q59pv7v+Acx4XsNa8PaBZ6La2zXUNpH5aTXuoGaZxnOXcjLHnrWg914gyudOtBzx/pJ5OD7Vt1Fcffg/66f+ymub2Mv53+H+Rp7GX87/D/ACMv7V4i/wCgZZ/+BP8A9aj7V4i/6Bln/wCBP/1q2aKXsJfzv8P8g9jL+d/h/kY32nxD/wBAyz/8Cf8A61H2rxF/0DLP/wACP/rVs0Uewl/O/wAP8g9jL+d/h/kY32rxF/0DLP8A8CP/AK1H2rxF/wBAyz/8CP8A61bNFHsJfzv8P8g9jL+d/h/kY32rxF/0DLP/AMCP/rUfavEX/QMs/wDwI/8ArVs0Uewl/O/w/wAg9jL+d/h/kY32rxF/0DLP/wACP/rUx7jXy6FtNs9wJ2j7T14+lblRTf6+D/eP/oJo9hL+d/h/kHsZfzv8P8jL+1eIv+gZZ/8AgR/9aj7V4i/6Bln/AOBH/wBatmij2Ev53+H+Qexl/O/w/wAjG+1eIv8AoGWf/gR/9aj7V4i/6Bln/wCBH/1q2aKPYS/nf4f5B7GX87/D/Io6bNqckji/tIIEA+Uxy7iTV6iitoRcVa9zWEXFWvcKKKKooKik/wCPqL/db+lS1FJ/x9Rf7rf0oAlooooAKKKKACiiigAooooAKib/AI/E/wCubfzFS1E3/H4n/XNv5igCWiiigAooooAKKKKACiiigAqKT/j6i/3W/pUtRSf8fUX+639KAJaKKKACiiigAooooAKKKKACiiigAooooAKKKKACiiigArJ8XaQ+u6FJpsc8cDPLDIHki8xcxypJgrkZB2Y6jrWtRQBys/he6unikur6zV4rK6s1W1sjEgExjO7aZG5BjPfnd2xzXsPA8NlrkOpRnTrgqIDIbrT/ADJQ8SBA0Um8eXkAcENg9K7KsDW9X1aHxDbaPpVjZTyS2klyz3Nw0YARkXaNqNnO726UAY154c1DSdM0htJ869vtOmnKFIIyrLKSWyryoB1ABDH6HpVTRfBt7Dd+FPtSlV0+yxqBVl2TSIcwpjqdrO7Z6cClvfiJcRtbCHTLYM0BeaGe5KyeYJvKMcYCkO3ccitCbxlcx+MToYsLZoxdQ2+PtB+0HfCJC4j242rnB+btQB2PA9qwvHuj2fiPwtd6DfwJc2t8BDNE0joHUnkFkIYfUEGtuaGKZQs0aSAHIDKCKwvGF3p3h7QZ9bmWytorPbK8szLEigHks+PlHvVRTbsnqTPZnk//AAzV8P8A/oVbP/wc6h/8do/4Zq+H/wD0Ktn/AODnUP8A47Wv/wAL68IY/wCRj8If+D2P/Ctuz+N3wsktYnuvH3hqGcqDJGuoIwVu4z3rWdDGR3qS/wDArnJCnCe0n/XyON/4Zq+H/wD0Ktn/AODnUP8A47R/wzV8P/8AoVbP/wAHOof/AB2u4/4XZ8Jf+iieHP8AwOSuy8P6xpfiDR7fWNFv7fUNPuQTDcQOGSQAkHBHXkEfhWUliY71J/ezT6uv5meK/wDDNXw//wChVs//AAc6h/8AHaP+Gavh/wD9CrZ/+DnUP/jte8UVPPX/AOfsvvD6sv5meD/8M1fD/wD6FWz/APBzqH/x2tvwP8FfDfgvxFD4g8N6DYWmpQo6RytqV5KAGGG+V5Cp49q9dopSdaSs6sreo/q6/mZjbvE3ppP5yU2Q+I8pu/snO75f9Z1wf6ZrbqK4+/B/10/9lNY+w/vP7x+w/vP7zL3eJvTSfzko3eJvTSfzkrZoo9h/ef3h7D+8/vMbd4m9NJ/OSjd4m9NJ/OStmij2H95/eHsP7z+8xt3ib00n85KN3ib00n85K2aKPYf3n94ew/vP7zG3eJvTSfzko3eJvTSf/IlbNFHsP7z+8PYf3n95Hb+d5CfaNnm7Rv2Z2574z2pJv9fB/vH+RqXFRTf6+D/eP8jW6N0S0UUUAFFFFABRRRQAUUUUAFRSf8fUX+639KlqKT/j6i/3W/pQBLRRRQAUUUUAFFFFABRRRQAVE3/H4n/XNv5ipaib/j8T/rm38xQBLRRRQAUUUUAFFFFABRRRQAVFJ/x9Rf7rf0qWopP+PqL/AHW/pQBLRRRQAUUUUAFFFFABRRRQAUUUUAFFFFABRRXKeJ/EF9Y+JrTSLW4sLZZ7ZpvMubeSYlg4UKAjDHXqaAOrornG8YabHePFLDdx2y3D2v21kXyDMgO5M53ZBVhnbjIxmoV8b6d5PmTWWowPJGktrFJEge6R2CqY8MRySOGKkZ5AoA6miua8O65qGo6XrV21i/n2d1PFBathXOwAqjEEjJPGcnrWdpnjaGHQZdU1q+siyypC1tDEYJYZW/5ZuJX4PU5JUYBNAHbVh61od1ea3b6tY6s1hPDbSWx/cLIGVmVs89DlRVSy8aaffw2baXa3uoy3SSSCG3EZaNY38tyxLhcB+OGOeoyOanfxZpquE2XOTcT2+dg+9DGZH79MA4/pQBnyeAtNZFC3M4dLTyY5SAXSXzDJ5wb+9uP0xxU8ng+OTUpNU+3ypqLXMNwtysahlKRrGy+6uqnI9T7Cq9343VNL/tKHTbzy206W+it5Y1WSVEAOc7yFGD0Iz/I3U8XWaxut3Z3lrcrHbv8AZ3VC7+e21Nm1iD82QeeMGgDoXkSNcyuiD1YgVl+IkttS01rHNncCZ1UxzKsiMM9GU9R7Vq7VcfOob6isDx9q1l4a8K3mv3ctvaW9gBNLNKjFEUHkkICxH0BNVGPM7Ey2Zkf8IFp//QC8J/8Agmi/wo/4QPT/APoBeE//AATR/wCFedD9pfwL/wBDp4a/8BL/AP8AjNH/AA0v4F/6HTw1/wCAl/8A/Ga2/suv/NL72cVof3vxPRf+ED0//oBeE/8AwTR/4VsWGmavp9pHZ2E2l2ltGCI4YLTYijOeFHA5Jrznwd8ctD8YeIrbw94b8SeHNQ1S6DmG3WC9QvsUu3LxBRhVJ5PavQ/N8a/8+2hf9/ZP8KyqZfOL5Zza9ZMEo/3vxLXkeIv+ghZf9+D/AI0eR4i/6CFl/wB+D/jVXzfGv/PtoX/f2T/Ctyza5NpEbxYluNo80RElA3fGecVhPBqC+N/+BM0hTjJ7y+9mb5HiL/oIWX/fg/40eR4i/wCghZf9+D/jWxmjNZ/V4/zP72afV1/M/vZj+R4i/wCghZf9+D/jTJIfEGU3ahZZ3fL/AKOeuD7/AFrbzUU5+eH/AK6f+ymj6vH+Z/ew+rr+Z/ezM8jxF/0ELL/vwf8AGjyPEX/QQsv+/B/xrYzRmj6vH+Z/ew+rr+Z/ezH8jxF/0ELL/vwf8aPI8Rf9BCy/78H/ABrYzRmj6vH+Z/ew+rr+Z/ezH8jxF/0ELL/vwf8AGjyPEX/QQsv+/B/xrYzRmj6vH+Z/ew+rr+Z/ezH8jxF/0ELL/vwf8aPI8Rf9BCy/78H/ABrYzRmj6vH+Z/ew+rr+Z/ezH8jxF/0ELL/vwf8AGmPD4g3pu1Cy3ZO3/Rz6fWtvNRSnM8H+8f5Gj6vH+Z/ew+rr+Z/ezM8jxF/0ELL/AL8H/GjyPEX/AEELL/vwf8a2aKPq6/mf3sPq6/mf3sxvI8Rf9BCy/wC/B/xo8jxF/wBBCy/78H/Gtmij6uv5n97D6uv5n97MbyPEX/QQsv8Avwf8aPI8Rf8AQQsv+/B/xrZoo+rr+Z/ew+rr+Z/ezG8jxF/0ELL/AL8H/GjyPEX/AEELL/vwf8a2aKPq6/mf3sPq6/mf3sxvI8Rf9BCy/wC/B/xqxYJqKXH/ABMLiCYlf3flxlceuf0rRqKT/j6i/wB1v6VUaKi73f3scaKi73f3skFLRRWxsFFFFABRRRQAUUUUAFRN/wAfif8AXNv5ipaib/j8T/rm38xQBLRRRQAUUUUAFFFFABRRRQAVFJ/x9Rf7rf0qWopP+PqL/db+lAEtFFFABRRRQAUUUUAFFFFABRRRQAUVzBvtb1TX9UsdMvLSwt9NkjhZpbYzNLI0ayE/eXaAHUd8nNC+LY1vfIeyuDai7Fi16CojM+B8u3O4DJxnGKAOnqg2lwPrqawzSeels1uFyNu0sGzjGc5HrXOJ4/sms9Tn+wzs2ntGHWORHDBzgNuBwAO+elXB4lu21/SNPj0wPb39jLdSTLcxkQ7GjBHBwwG/kg9xjPNADpPB+nSXTtLcXklm1zJdfYWdfJEz53P93fyWY4LYyc4qA+B7FoUWbUtTmlgjjitJnePfapGwZQmEAPKjlgxOOc1nz+ODf2lwunRG3ubW+sIpSzpKrRzzhDgqSOgYe3Fb/iLxA2k3trZxabc301xHJIqxOi7QgycliKAJdG0NNLsr23hvLyR7uaSeSeRkMgdxyRhQB7cVnv4NtJjPNd6jqFzfStCwvHMSyxGLcU2hUCcbm6qc7iDkVWXx3aOtzMmn3jWttbwzST/KBmUDYgGclsnFN1DxleQNFbxaDP8AbvtsNvLbyTxgqsillYMDg5wR7EHNAGpL4bL3FteLrWpR30Ebwm6QQB5Y2YMUZfL2YBAwQoI9eTVVvBVi2pPem+1DDSzyrb+YnlI00exyBtz0ORknB9uKiHjzS/7en0vy59sDyxvcAAqHjQs4I6gcEZ6EjFMvPF2pJpum38Hh2fy7+8ghiWW4jDNHLyHwDwenBx1oA0JvCenTW0FtI9y0UOnPpwBcfNEyhSTx97A6jH0qtJ4U8zxFoV/NcNcR6TBIvmTMPNlc4CbgqhSFG859T+NMj8Wv9tuLC30+5v71bqaNYI9keEjC5OS2DywA6E+lRL4+spHie3068mtGW1aS4G0LGLhwiZBOThiMgdKAOtmmihUNNIkYJxljjms/VZLW9t0to7sAySoMxuNw56itSsD4g6smg+FLzWpGZEsgJmKwtMQAeyL8zfQc04x5ny9yZbMePD0eP+QnqX/f4f4Uv/CPRf8AQS1L/v8AD/CvGx+0Fpn/AD+Xv/hMXv8AhS/8NBaX/wA/l7/4TF7/AIVp/ZC/q5x8tP8Akf8AXzPY10BFOV1TUwfUT/8A1qf/AGJ/1F9W/wDAj/61eM/8NBaX/wA/l7/4TF7/AIVteCvi0fGHiGLQtGvW+2So7r9q0G6gjwoycu4AHFJ5Skrv9Q5af8j/AK+Z6Z/Yn/UX1b/wI/8ArUf2J/1F9W/8CP8A61VPJ8af8/2i/wDfiT/GjyPGn/P9ov8A34k/xrL+z6P8y+9j5af8j/r5lv8AsT/qL6t/4Ef/AFqP7E/6i+rf+BH/ANaqnkeNP+f7Rf8AvxJ/jR5HjT/n+0X/AL8Sf40f2fR/mX3sOWn/ACP+vmW/7E/6i+rf+BH/ANamSaNtZB/a2rHc2P8Aj49ifT2qv5HjT/n+0X/vxJ/jTXg8ZZTde6KTu+X9xJ1wff60f2fR/mX3sOWn/I/6+Zd/sT/qL6t/4Ef/AFqP7E/6i+rf+BH/ANal0ePxCtyx1a50+WDYdot4mVt2R6npjNa1ZSwlKLtuaxoU5K/KZH9if9RfVv8AwI/+tR/Yn/UX1b/wI/8ArVr0VP1al2K+r0+xkf2J/wBRfVv/AAI/+tR/Yn/UX1b/AMCP/rVr0UfVqXYPq9PsZH9if9RfVv8AwI/+tR/Yn/UX1b/wI/8ArVr0UfVqXYPq9PsY7aHlSP7X1X/wI/8ArVoJH5X2WPc77cjcxyT8p5NWKilB86HrwT/I1pClCHwoqFKMPhRNRSc0c1oaC0UnNHNAC0UnNKKACiiigAqKT/j6i/3W/pUtRSf8fUX+639KAJaKKKACiiigAooooAKKKKACom/4/E/65t/MVLUTf8fif9c2/mKAJaKKKACiiigAooooAKKKKACopP8Aj6i/3W/pUtRSf8fUX+639KAJaKKKACiiigAooooAKKKKACiiigDF1Dw5Z3WpSajHc31lcTKqzNa3BjEoX7u4dyBxn0qCTwfpEl287i5aN5PNa3Mx8kybdvmbf72O/wCNdDRQBzWn+DNO09JFs7zU4TJCkJZbo5CJ90DjsOPpUsPhHSIIdPhhWeJLCGSCIJKRujkxvVv7wJUH6iugooA5ey8D6NaqFjkvnULbKBJcEjFvJ5kQ/wCAn9CRU/iTw2da1axunvZreK2jlR1hco77xjhuwroaKAMNPCujra3lqLc+TeRRRSpvOAsYwmPQjAOfXmoT4Q0xrWSJ5r55pJ47g3TXBM4dBhCG7YHH4muirjPFP2658b2Onwm/e3Ng8jx29+9sAfMUbiVIzgE8UAbSeHbKPULi6jkukS5ZnntlmPkSMy7SxT1I6+4qunhPTxpiad9q1FoIpY5LfdcktbmP7mw9gOlYl/4k1izt765t4Yvsttqs0N3O6SXHkQqikPs3gkZODtOB121Edc1Oy8W6jNbyQT6dLfWVuUcMXxKuNyHIC9QeQc+1AHQ3HhHS5ZHmSS8t7h5pJjPDOUfMgAcZ9DtHFKvhHRVt3t44JI4nFspRZCABbuHjx+IGfWuctPGXiO40bUtZ/seFLGKCSS2dyoAdH27GxIWOeudqY9Ku3HibWtP1K30e8jsZr7UFhawaKN1RtzHzgwLE/u1G7qM5HSgDsZpo4VDSEgE44Un+VZ+pyW95CluHlG+VASqspHPY44rTHv1rA+IV9/ZnhO91AW2q3Rt1Enk6XF5l3Jg9Il/if0FVGKk1F9SZbMsjQbXH/H1f/wDgU/8AjS/2Fa/8/N//AOBT/wCNeJf8LS/6kv48/wDgg/8AsqP+Fpf9SX8ef/BB/wDZVp/ZFLsvuOPkh/z7/I9t/sK1/wCfm/8A/Ap/8aQ6BZsMNcX5HvdP/jWNoWkzatoljqi654psheW8c4trxxHPDvUNskTHyuM4I7EEVc/4Rmb/AKGfXf8AwIX/AOJrB4HC919w/ZR/59fkW/8AhHbH/nte/wDgS1H/AAjtj/z2vf8AwJaqn/CMzf8AQz67/wCBC/8AxNH/AAjM3/Qz67/4EL/8TR9SwvdfcHso/wDPr8i3/wAI7Y/89r3/AMCWo/4R2x/57Xv/AIEtVT/hGZv+hn13/wACF/8AiaP+EZm/6GfXf/Ahf/iaPqWF7r7g9lH/AJ9fkW/+Edsf+e17/wCBLUyTQLFWQebe/M23/j5b0J/pTtL0WWxuxcNreqXYClfLuJgyc98Ada1JuXixzh8n8jWU8LQT0SZpHD0mtYJGZ/wjtj/z2vf/AAJaj/hHbH/nte/+BLVr5+lGfpU/VqP8qK+rUf5UZH/CO2P/AD2vf/AlqP8AhHbH/nte/wDgS1a+fpRn6UfVqP8AKg+rUf5UZH/CO2P/AD2vf/AlqP8AhHbH/nte/wDgS1a+fpRn6UfVqP8AKg+rUf5UZH/CO2P/AD2vf/AlqP8AhHbH/nte/wDgS1a+fpRmj6tR/lQfVqP8qMj/AIR2x/57Xv8A4EtTH0CxWRF829+Ykf8AHy3pW0GBNMm/18H+8f8A0E0fVaP8qD6tR/lRl/8ACO2P/Pa9/wDAlqP+Edsf+e17/wCBLVs0U/qtH+VB9Wo/yoxv+Edsf+e17/4EtR/wjtj/AM9r3/wJatmij6rR/lQfVqP8qMb/AIR2x/57Xv8A4EtVzTNNt7BpGhedi4APmSl+npmrtFOOHpxd4x1KjQpxd4x1CiiitjUKik/4+ov91v6VLUUn/H1F/ut/SgCWiiigAooooAKKKKACiiigAqJv+PxP+ubfzFS1E3/H4n/XNv5igCWiiigAooooAKKKKACiiigAqKT/AI+ov91v6VLUUn/H1F/ut/SgCWiiigAooooAKKKKACiiigAooooAKKKKACiiigAooooAKjNvbm5F0YIjOEKCXYNwUnJXPXGe1V9YsbfULJoLnzTGPm/dzPGcjpypBrg9AuJNH8A+Hr61uWS51U28N1e3c8k6RAozbyHbAyRt6jlhQB3N3omjXYxdaRYXA80zYltkb94er8j73A561M+n2DyNI1jbM7OsjMYlJLr91icdR2PauBfxvfWqf6VdWPlJBqO252bUuHgeIRsvPcO+VGckcHFJeeItbn0XXLyS4tBBZWNtIsQiYFnkjViSwYEAE8AfnQB3H9h6L9ouLj+x9P8AOuQVnk+zJulB6hjjLfjS3Gk2s+sWeqSbjLZxSRwJxsXft3HGM5woHXpn1rkr7xRqdlq2vWs9xbZt7Ke5sI44w6kRpnMjBsq2f4SBnsapf8JJ4nt2kkuL7T5Ut2053VbYjetzIqMmd3G3JIPf0oA9FnkeMApC8pz0UgfzIrP1MG8hS2uLORYpJUDbnXGM+xzWoK5/4hnUh4SvTo9sl1qG0fZoXufIV3zwDJ/B9aaSbs9iZLRlj/hG9G/588/9tH/xo/4RvRv+fL/yI/8AjXl/gW38fahrwt/F+hwaNpflMxubTxQbiTzBjauzA4PPPtXf/wDCN6T/ANB3VP8AwZGplgsFF2uvuX+ZxckP+fcfw/yNH/hG9G/58v8AyI/+NH/CN6N/z5f+RX/xrO/4RvSf+g7qn/gyNH/CN6T/ANB3VP8AwZGp+q4Ly+5ByQ/59x/D/I0f+Eb0b/ny/wDIr/40f8I3o3/Pl/5Ff/Gs7/hG9J/6Duqf+DI0f8I3pP8A0HdU/wDBkaPquC8vuQezh/z7j+H+Ro/8I3o3/Pl/5Ff/ABo/4RvRv+fL/wAiv/jWd/wjek/9B3VP/BkaP+Eb0n/oO6p/4MjR9VwXl9yD2cP+fcfw/wAjR/4RvRv+fL/yI/8AjTJfDujq0YFj95sH94/oT6+1Uf8AhG9J/wCg7qn/AIMjVnS9M0/TLsXEOqXc5YFCs975igdc4PfgfnSlhcGlpb7kVGnTb1px/D/Isf8ACN6L/wA+X/kV/wDGj/hG9F/58v8AyK/+NaP2q1/5+Yf+/go+1Wv/AD8w/wDfwVl7DD/yr7ka+ww/8q+5Gd/wjei/8+X/AJFf/Gj/AIRvRf8Any/8iv8A41o/arX/AJ+Yf+/gqSNldQysGB6EHINCw+He0V9yGqFB/ZX3Iyv+Eb0X/ny/8iv/AI0f8I3ov/Pl/wCRX/xrYoqvqtH+RfcP6tR/kX3Ix/8AhG9F/wCfL/yK/wDjR/wjei/8+f8A5Ff/ABrYoo+q0f5F9wfVqP8AIvuRn6fo+n2NwZ7W38tyu0nex4/E1bm/18H+8f5Gpaim/wBfB/vH+RrWEIwVoqyNIQjBWirEtFFFUUFFFFABRRRQAUUUUAFRSf8AH1F/ut/Spaik/wCPqL/db+lAEtFFFABRRRQAUUUUAFFFFABUTf8AH4n/AFzb+YqWom/4/E/65t/MUAS0UUUAFFFFABRRRQAUUUUAFRSf8fUX+639KlqKT/j6i/3W/pQBLRRRQAUUVw/ivTjqXxF0uE2lhdImmzOUvIy6j97HyoH8XvQB3FFeaS6nrP8AaU1jYagNPQ32pb2itoixESIU+8pGcnqQSf5QjxpqLazoiG+ECyG0W9ilaJUcTR53IuwvjcVG7eADxg0Aeo0V5YviTxRBpqXgvjeyXWn3s6xm1TELQzxorKFALfK5JBJzjtU3iDxPdW/2Gz0Xxhp90kqyyS6jc3NvGqsANsbFYmUKSf7oJ6bqAPTaK5bxNrjWPhG0vheIsty0Uf2m2kjEKsw5ffIrKsfB+Yqe3FceninxHd+Hxdw6ysU9pod3ez+VBG/mTwvgA5XgHHIAHtigD1Z5EQgOyruOBk4yfSnivL9R1i41DxLZQ3Wp+XLDr0CR6aEQfutisJTxv5LHnO3tjNaXxDvb3TtbmvdPm8m5h0KdonKhgrefCM7TwetAHfUV5trWu63pun6ksmvRqbC/CNNJ5EM00Rj3FI9yGMvk8AjkcZzzUmveMLqyvLiFb427S/2Y9nFNEokKSzKsxIx/dyCeikjGCRQB6LRXmt/4j1Ky0K8v7vWpY5JtYurO2wsEUdskcsoUs7RtwQmMkEk7QBk5NJPFev3mjRanb6uiiHSI7uRYoI2WWXzdjAkrkDGcgY59KAPV6ia2t2tvszW8TQYx5ZQFcemOlcFJ4h1QQa7OmphtWtDMLfRtkY2xqRiXG0yNwd2QcH0rb+HeoX+oadcyX2radqeJh5UlpcLKUUqDtcrGgDAk8bemM880Ab7WNk0ccbWduyRf6tTGMJ9B2p/2e32MnkRbXADDYMMB0zXnK+Kdai0zxIIrxNSv7PEkcsJje2hjaRhxsTcrqvLK+4/LkZFOi8QaoLSwW+8U6dFZT3UyyataTQzBFCApGztGsYYknnYOMDrzQB6ELOzEssotYBJKMSN5Yy49Ce9ONvbnOYIjnbn5Bzt+7+XavOr7V9S0/VfETQ67PNg2bQrII2WKB1UPOqheQOefu55IpP8AhJNQN7a2q+JM6Y+ptbJqiwxMbhDEpABC7CRK2zcq4P60AejztKoHlRrIc9C22qGorJcxxwXVpH5LyoGHmbsjPpitJenrVLWZo7a2S4mbbGkqMxxnAzRp1JlazvsRDQdH/wCgbb/980f2Fo//AEDbf/vmoR4l0b/n7P8A36f/AApf+Em0b/n7P/fp/wDCuLmwfeP4HLz4T+7+BL/YWj/9A23/AO+aP7C0f/oG2/8A3zUX/CTaN/z9n/v0/wDhR/wk2jf8/Z/79P8A4Uc2D7x/AOfCd4/gS/2Fo/8A0Dbf/vmj+wtH/wCgbb/981F/wk2jf8/Z/wC/T/4Uf8JNo3/P2f8Av0/+FHNg+8fwDnwneP4Ev9haP/0Dbf8A75o/sLR/+gbb/wDfNRf8JNo3/P2f+/T/AOFH/CTaN/z9n/v0/wDhRzYPvH8A58J3j+BL/YWj/wDQNt/++aZLomkK0YGm23zNg/J7E/0pv/CTaN/z9n/v0/8AhTJfEejs0ZF591sn90/oR6e9HNg+8fwDnwneP4Fj+wtH/wCgbb/980f2Fo//AEDbf/vmov8AhJtG/wCfs/8Afp/8Ksafq9hfytFazGRlXcQUYcfiKqP1WTtHlb+RUXhpO0eV/cM/sLR/+gbb/wDfNXraGOCJYYUCRoMKo6AVLRXRGlCHwqxvGnCPwqwUUUVZYUUUUAFRTf6+D/eP8jUtRTf6+D/eP8jQBLRRRQAUUUUAFFFFABRRRQAVFJ/x9Rf7rf0qWopP+PqL/db+lAEtFFFABRRRQAUUUUAFFFFABUTf8fif9c2/mKlqJv8Aj8T/AK5t/MUAS0UUUAFFFFABRRRQAUUUUAFRSf8AH1F/ut/Spaik/wCPqL/db+lAEtFFFABRRRQAUUUUAFcZr2l6rdeLr+4s5ri1hbSPLEiQq4kbcfkye/0rs6KAPKnTxJY6XDYwWetb5bGxSLyFfbEyzDzckHCnb17ke1aFto+r3GuQyXc+urBPqt+s4W8lRBbgsYQAD8q5AwRg9s44r0WigDyaKTxcf+Ece5tNYjltYbA3Tqs7mcFv34cK2wEDOdysxzxit3wnZa5a65Z3F0+qus8t+LkXEzvGq+c3k4UnC/LjBAzg9cV1mv6pHpFlHdSQvKHuYLcKpAIMsixg89gWz+FGq61pulywx6hciAzHCFlYgnOOSBgckdcUAc7frqkXxGhlt11C7tpYwjq3nJBa4U/OCD5b5OAVI3DPBrmItH8R33hTxDZalc6tcahcaZIj2rwTJG04yQUkLlTnphAqkdR2r0KPxLocmpyaampQG7jZ0eM5G1lGWBOMZA561mw+ONFk1G7j+1RrY21rDM9224LuklaNV5Hqo5/2qAMHUNLL6zLeWthrJS50F4LcyvO2JAXykgYnBIPG7qenNM0qy8Qx+JdO+2Xep2ttFHaCCOK1lkiKCMCSNyr7EO7OSyk9MGuwsPFWg311Ha2mpRSzSFgibWBJXJZeRwQATg84GaT/AISvw/8AZJLo6lGkUUiROXVlKu/3RgjPPbjmgDhF0fxE2mb5J/EPnvp17I6/bJh+/Dt5AwDwcYwBjPfNaNtb+JH8X29xqF7qcEQa3aBYrWWSJ4/KAkRyrhEO/fkupI4IOOK6xvFGhrZwXjagn2edtscmxtuc4wePl545xT28R6MurLpX2+L7Y0nlCPB5faW25xjOATjNAHCJo2vz6X9nn/tmZr3S9RW5Se5kIEolTyBgnCHaWxjGRnOa6SRrq2+G0Y07T9QlnW1RBbyvMs6ngNk58zI5OAc4xjtWovijQTb3Nx/acAhtQGmc5AVScBuRyCe4yKbZeK/D95dx2ttqcTzyOUVNrA7gMkHI4OOcHrQBw2m2HiK8gtbK6l14RRT35Zw88BdCimDJLF8ZzjLE5GM9qjv7XX7y3ij1O01y4ut+mPbBPM8lVWSJpjIAdpYMHJ3AnABHSu//AOEp0H7PdXB1OBYbXBmdsgKC20HkcgnjIyKrzeMtAj+w4vDIt7cvaxGOJziRVLEMMZHTv60AbkxmCjyVjZv9tiB+gNVLx7kCEzpAiCZCWEhPf3ArQB4rnfiPBfXXg++t9Lltor2RQsD3MLSxK2eCyLyw9hTja+uxMnZNm6Li2/57xf8AfYo+0W3/AD3i/wC+xXzp/wAIv8VP+g54J/8ACbuf/iqX/hFvip/0HPBP/hN3P/xVac+C/wCfy/r5nH9bfl9//APor7Rbf894v++xR9otv+e8X/fYr51/4Rb4qf8AQc8E/wDhN3P/AMVR/wAIt8VP+g54J/8ACbuf/iqOfBf8/kH1p+X3/wDAPor7Rbf894v++xR9otv+e8X/AH2K888M6Zo8Gg2cPiLSorzVljxdT2ljJHDI/qqk5A6Vo/YfBv8A0L8//gM/+NYvEYO/8T8F/mP615x+/wD4B2X2i2/57xf99ij7Rbf894v++xXG/YfBv/Qvz/8AgM/+NH2Hwb/0L8//AIDP/jR9Zwf8/wCC/wAw+tecfv8A+Adl9otv+e8X/fYqOa4g3RbZ4sb+fnHTB/8ArVyP2Hwb/wBC/P8A+Az/AONI1j4OyMaBMOec20n+NH1nB/z/AIL/ADD615x+/wD4B2f2i2/57xf99ipAVIyuCD3FcT9h8G/9C/P/AOAz/wCNbVvrmnW8KQQ2t8kcahUUWzYAAwBUTxOGXwz/AK+8uGKj9pr7/wDgG7RWN/wkVn/z73//AIDNR/wkVn/z73//AIDNWf1qj/Mi/rVH+Y2aKxv+Eis/+fe//wDAZqP+Eis/+fe//wDAZqPrVH+ZB9ao/wAxs0Vjf8JFZ/8APvf/APgM1H/CRWf/AD73/wD4DNR9ao/zIPrVH+Y2aim/18H+8f5Gsv8A4SKz/wCfe/8A/AZqY+v2bSRt5F98pJx9mbnjFH1qj/Mg+tUf5kblFY3/AAkVn/z73/8A4DNR/wAJFZ/8+9//AOAzUfWqP8yD61R/mNmisU+IrP8A597/AP8AAZq1oJBNEkqhgrqGAYYIz6itIVoVPhdy4VYVPhdySiiitDQKKKKACopP+PqL/db+lS1FJ/x9Rf7rf0oAlooooAKKKKACiiigAooooAKib/j8T/rm38xUtRN/x+J/1zb+YoAlooooAKKKKACiiigAooooAKik/wCPqL/db+lS1FJ/x9Rf7rf0oAlooooAKKKKACiiigAooooAKKKKAMjxbpdxrGkC1tbiK3nS5guEeWMumYpVkwQCDztx171znijwhrniHa19q9gCI9oRbaTy0YOrK6r5n3uMHOeOmK7qigDjLrwU10syzX6gT3tzcylIiDiaIx7Qc9RnOagbwXqVwJPt2qWjk29jboIrUqoW2uPO5BY5LDj26+1d1RQByM/hK4abzodREL/2tNqAZYvmG+3eIL16gtnPtjFZuk+Ary0kLT6lay77iznl2W75ke3YkklnPLA8+/5V6BRQB57rHgG/vrZ7ZNXhETNM/lyQMVV3k3hwAw+YYxznjpimR+H9a/4SW1szA7aXFqk2ozTmJUyzxSKQrCQsRuk4G0YHc4Fei0UAeWaX4f0aHR49Fh1PSg2oI1lZXC2brPKLd8usmWwSPLOeF55robfw9Bqkkup22oJJbXOqm+yISpKiIQlMk+qk59/xrn9e8I+JDqurX+mW8bvbXaXWjgyKNxmZGuQcn5eVPXruqfUfDOtQ+JNIez0vzbTSmtEhuIfIVpIkBEgdmIkz32jCnJznpQBZj8DQ6b4fvLOa50q3hZIkF59mKyFEmVwJGL4OcY4A5Oa1pPDF0L4aha38KzLq51FA8JZNrQmIoQCMnDEg+uOK54+FNTk0rxLpqaOv2a6xLbtdiEzzS79xBdGIZcfdL4Izg1NP4YvpfEtjftp2ow2cUdr9lis2tFNkYz80bbskKe/lMdwJFAHoU3nlR5JRWzzvUkfoaz9XuJLO1W6v54Et4pFaRljbIGfqa1BWD4/h1O58L3dvo2ovpuoyALbXaWq3DQPnhhExCvj0PFVFq+uxMtE2T6V4k0bVLwWtjfLNNtLbAjDgdeorYrkvCt7q2naBZWeuLqms6nDHtuL8aalv9obP3vLU7V+grU/tx/8AoD6t/wB+P/r1hPE0Ob3Xp/XkjCOIgl7z/BmzRWN/bj/9AfVv+/H/ANej+3H/AOgPq3/fj/69T9Zpd/zK+s0+/wCZs0Vjf24//QH1b/vx/wDXo/tx/wDoD6t/34/+vR9Zpd/zD6zT7/mbNFMt5PNgjl8t496htrjDLnsR60+t07m6dwqKf78P/XT/ANlNS1Fcffg/66f+ymgCWiiigAooooAKKKKACiiigAqKX/XQ/wC8f5Gpaim/18H+8f5GgCWiiigAooooAKKKKACiiigAqKT/AI+ov91v6VLUUn/H1F/ut/SgCWiiigAooooAKKKKACiiigAqJv8Aj8T/AK5t/MVLUTf8fif9c2/mKAJaKKKACiiigAooooAKKKKACopP+PqL/db+lS1FJ/x9Rf7rf0oAlooooAKKKKACiiigAooooAKKKKACiiigAooooAKiu50trWW4lOI4kLucZwAMmpaq6xBJdaTeW0OPMlgeNc9MlSBQBT0bX7LU7P7akd1bWxVXWS7gaFWDDIILYzUuj6zY6pYfbIZAkWX++QDhGKk/TI61xNl4b1qLQ9Js5NGicWEsUk1vNfiVLnEZQ4yuFAOCARiqk3g/xJFoL2trZWDTXGl31i6G4wsXnSFlIOORg49jQB6Y13arMIWuYRKV3BC43Y65x6VXudY0u3ihlm1C1SOaUQxsZRhnPRQfWuUh0HWbObV/s+m6fcXV2HktdQmYFoWMIRYypGdoZccHGG6daybHwbrEdlKs2l2ku3VLa/jhlnRgwUbZF4UKvTPA9qAPRE1C12SPJMsKpIYy0pCgkehPWpXurVJFja4hV2xtUuATn0FcHL4V1SPVJ79tNstShe8upBZTSgLtlCbX5BGRtI6dOlQQ+BdSjtj5gtrm8jj0xIbh2+YGCZWlwSMj5QQPXpQB6LPGZFAWaSPnqmP6g1nauwsLZbua5uZY4pFZl2hjjPYKMmtQVhePdNi1nwvd6TP9r8q7Aif7JMYpsE/wOOVPvTi0nrsTLRNkZ8YaOoyy34+tnJ/hW5YXMd5ZxXUO7y5VDLuUqcH1B6V5Z4E+Hlh4N14azptt4wupxC0Pl3+ttcRYbGTsY4zxwa9A/tXUf+gBd/8AfxKirisP/wAu7/c/8jmhXt8Tv/26zZorG/tXUv8AoA3f/fxKP7V1L/oA3f8A38SsfrNPz+5/5Gn1mHn9z/yNmisb+1dS/wCgDd/9/Eo/tXUv+gDd/wDfxKPrNPz+5/5B9Zh5/c/8jZorG/tXUv8AoA3f/fxKP7V1L/oA3f8A38Sj6zT8/uf+QfWYef3P/I2aiuPvwf8AXT/2U1Ssb69uLgRzaTcWyYJ8x3Uj6cVdn+/B/wBdP/ZTWsJqaujWE1NXRLRRRVlBRRRQAUUUUAFFFFABUU3+vg/3j/I1LUU3+vg/3j/I0AS0UUUAFFFFABRRRQAUUUUAFRSf8fUX+639KlqJ/wDj6i/3W/pQBLRRRQAUUUUAFFFFABRRRQAVE3/H4n/XNv5ipaiP/H4n/XNv5igCWiiigAooooAKKKKACiiigAqKT/j6i/3W/pUtRSf8fUX+639KAJaKKKACiiigAooooAKKKKACiiigAooooAKKKKACiiigAooooAKKKKACiiigCOeISqFZpF5zlHKn9KiFlFuVjJO21gwDSsRke2as1g+ItcurDUINP06xjvLqSCS5ZZJvKVYkxk5CtliSABjv1FFwN6iqmjX8WqaVbahAGEdxGJFDdRnsfpVugAooooAKKKKACiiigApCobGRnByKWuUvPFlzplzqMOrabFH9ksTep9luDMWXcVCsCq7WJ6dR154oA6uisXQdXurvULvTNSsorS9toopisUxlRo5NwUhiqnOUcEY7dTmtqgAooooAKKKKACiiigApCoJBI5HShjgE5xXH/wDCcxb9adbCQ2+nxxNbyBx/pfmM6DaMcDchGT169MZAOxorH8P6tcX11fWN9ax2t7ZMglSKUyxlXXKsrFVJ79QOlbFABRRRQAUUUUAFFFFABSFQWDY5HQ1V1i/h0vSrrUbjd5VtE0jhepAHQe9cxZ+NGm0iW88nT5ZvNhhgt7a9MjF5SAokJQbBzkkbhgHGaAOyorK8O6rLqIvYLu2W2vbG4+z3EaSeYmdiupViASCrqeQPStWgAooooAKKKKACiiigApNo3bsc4xmor+c21nNcLE8pjRnEaDLNgZwPeuL0jx7LqOnmaHTraSWSa3gtvJvC8TyS5+R32AqyAZYbTjI60Ad1RWX4b1V9VtbhprcW9za3D21xEH3qrrg8NgZGCDnA61qUAFFFFABRRRQAUUVzV14mksL7XItQs0jg0uzjvFeKXe0qOZBggqNpzGe56igDpaQqNwbHI6GuRk8XXlssttfaSkWpboFggjud6SecSFy+wFcEHPynHbNbXhzVZdTiuUubdba7tJ2guI1k3qGHdWwCQQQRkA+1AGrRRRQAUUUUAFFFFABRRRQAUUUUAFFFFABRRRQAUUUUAFFFFABRRRQAUUUUAFYfiLQZdSvIb2zvzY3UcMluZPKEgaJ8blxkYOQCD7VuUUAVdJsYdN0y30+3z5VvGI1yeSAOp96tUUUAFFFFABRRRQAUUUUAFcpZ+EZhYapY6lqi30WpK/nSC2EcxZujb9xztGABgAYFdXRQBj6Do01jeXeoX18b6+uUjiaURCNVjj3bVC5Pd3JOeSa2KKKACiiigAooooAKKKKAGXEUc8EkMq7o5FKsMkZB69K5Nfh/pET6iLaS5hivLSG2SPzncQCNmZSu5j3IwO23jqa6+igDJ8P6RJp015d3d4by9vGVppvLEakKMKAuTgAZ7961qKKACis/VNc0nTJVhv8AUIIJGUsEZvm2jvjrj36Vdt5oriCOeCRZIpFDo6nIZSMgg+mKAH0UmaCwAyeB70ALRTIZY5ollidZI3AZWU5DA9CCOop9AFXVrGDU9MudPuQTDcRNG+DyARjIrnB4NaWO4kvdVae9dbdYLhIAgiEDFo/lydxyTnnkHHFdbRQBl+HtJbTEu5J7o3d3eXBuLibZsDNtVBhcnACooxk9K1KKKACiiigAooooAKKKKAKms2KanpN3p0kkkaXULws8ZwyhlIJB7HmuXg8C7Ge5fUkF8PIMMsFoIo0MJJQmMNhjzg8jjjiuzooAzPDulf2TaTRtO1xPcTtcXExXbvkbGSB2GABj2rToooAKKKKACiiigArmbrwvLe6tq1zfaiJbXU7NbR7dbfaURS5XD7uT+8btzxXTUUAcmfB8k0M0t7qz3GoM0JhuhCFEXlHKfLk55Jzzz7VseHtJOlwz+Zcm5ubmZp7iYptDOfRcnAAwAMmtSigAooooAKKKKACiiigAooooAKKKKACiiigAooooAKKKKACiiigAooooAKKKKACiiigAooooAKKKKACiiigAooooAKKKKACiiigAooooAKKKKACiiigAooooAKKKKAONSQaL401271PTr6aHUBA9rcW9lJcgKkYVoiI1YrhgzcgA7+tYmtLq82q38sFtrC6hJNbNoxSOUQxw7V3q5HyJg79wfBIx1r02igDzWzm1ga7Zae1lq/7vXp5ZpTA4hEBU7PnPDKeOmcd8VB4Z0nV0TRfPj1UvfWV9HqPntJgElfKVs8J1bb0716jRQB5Gtpd2Pgbwx9istVa6sYCs+mPZ3O24mCoGDMo+Qgg7HPyHJr1qMllBYbSRyPSnYHpRQAUUUUAFFFFABRRRQAUUUUAFFFFABRRRQAUUUUAFFFFABRRRQAUUUUAFFFFABRRRQAUUUUAFFFFABRRUF1eWtqFNzcQwhunmOFz+dNJsG7bk9FNR1dQyMGUjIIOQadSAKKKKACiiigAooooAKKKKACiiigAooooAKKKKACiigmgAorJ03xN4d1PUJNP03XtKvLyLPmW9veRySJjrlVJIrWptNbgFFFFIAooooAKKKKACiiigAooooAKKKKACiiigAooooAKKKKACiioTdWwm8kzxCT+7vGfypNpbibSJqKAaKYwooooAKKKKACiiigAooooAKKKKACiiigAooooAKKKKACiiigAooooAKKKKACiiigAooooAKKKKACiiigAPSvDvGF1dXfiO9a6ZiUlZEU/wqDxj+f417jWDrvhLR9YuftVzHJHN/E8TbS316135fioYeo5TRxY7DzrwSiznPg/dXUkV7auzNbx7WTPRSeoH86PibrmpeFvF3hTW2vnTw/c3baZqkLEbEaUfuZT6YYYJ9DXaaNpVlpFoLWxhEcecnuWPqTUHijw/pHifRLjRddskvdPuNvmwszKG2kMOVII5A6GsMVVjVqynFWTNsNSlSpKMnqeeaH451aObw5cXUYuLfxdql1JbeaxU2toqEwBQP7yoHOe7msiw8d6t4i17wHqiSPYwXk+pJcWsEzeVMIQwXcP4umeelena/wCC/DOu6fp+n6ppMU9tpzKbRA7p5O1doAKkHGOMdDUOm+AfCWmppsdjo8cCaWZjZKssmITLnzMDdznJ65x2xXObnBeFvi5qt5JplxrGg2dvYajp99eRNbXDPKv2bJOVKgfMAcc1Bp/xj1u58Jax4gk8KSR21vpC6nZzmK4SBiWA8hnkjUM4BB3ISpB4PFejaf4F8K6e2nNZ6THGdNjlis8yOwjSU5kGCxDZ981Wh+G/g6GwvdPj0uQWV7C0E1t9tnMPlswYqqF9qcgfdAoA5Pxh8TNb8M+F7PUr3T9HXU7m0mvhp0ctxPIYEVWHMcR28E7nbCKcckZIwL/x/wCJYfHeqa5pcSXGmx+DbLV2068vXSKLe7M2wBSDIRgZ46fhXqmv+BfCuvPaNqukpcG0t2toT5siYhYANG21huUgDhsis+5+FngW5EYn0RpBHaR2IzeT/NbxklIm+f51BJ4bOeh4AoA8+m+JV3pPivxZ4gk+23Wnpoek3FnprzN5cclxkcAA46jJC5OOh4r0f4ZeKNV8TWV+2raJcaZNa3PlRu9vNFHcoVBEiCZEfHJBBHUVduPBPhe4uNRnn0a3lbU7WK0vA24pLDH/AKtNudo254wAaueG/D2l+HreSDS47lEkILeddzTngYABkZiBjsOKAOJsfiRdDxtrWh61p1vpS2AuHtYJjL9pvoYl3edESvlupAJwGyuOawdJ+NWpSeHL/X7/AMIXSWCaet5ZypHPHG7s+1YGkliVS3IO5Mr1616RbeC/Ddv4gbXl09pNRJlKyzXMsoj83/WbEdise7vtAyOKrWPw98I2NtdWlvpOLO6ieKW0e5le32McsqxM5RBn+6BQByXjrxT8QNJ0rwzJHHoNteapq0Vs6o8ksZjdMhSSoIOepH4UmofFTUbXUNSuU0S1fRNK1yLRLyQ3LC5aZtoMiJt27AXHBOSOeK61/h54Sk0JdEl0+eWxSZJ40kvrh3ikUYVkkL70x22kYqWfwF4Tn15dcm0dHvxKk5cyybGlQYWRo92xnHZiCfegDldJ8feKtRs/GWoWfha2vLbw/fXljbRQXLG4vJoXUKNm0gDaSSck5wAK6X4XeK/+Eu8OHUZJrBp0mMU0dr5g8lgBlHWRVZXBJBGMcZBq/b+EtBt9O1PT7eyaG31S7lvL0RzyK0k8hBdwwbcpJA+6RjHGKn8NeHdH8N2ktro9n9nSaUzSs0ryvI56szuSzHjuTQBq14Z+2/r2uaD8Dbh9DlmhN7fQ2l3LFkMkDK5bkdASqqfZiO9e51n+I9E0vxFol3out2MN9p93H5c8Eoyrr/MHOCCOQRkVrQqKnUjNq6TE1dH5L6DqmpaPrVrquk3c9rfW8qyQzROVdWB4wRX6waJeXt34LsdQvY/IvptOjmmTGNkrRhmGO2CTXlvhT9mH4U+HfEseuwaff3ssMgkgt725EkETA5BChRnH+0TXtEkayRNG/KsCG9wa9DNMbTxTjyLYmEXHc8K+CvjvV/EmoWlhrmq3NsdOs5rwq4Ak1X52G5T0McYGMDnJ5wMVpaB8WvEmvWN9eab4OleD+zbi9sZTDcCPfE3+pkkaNUZnUEgxsRkYrvrbwD4Stk0hbfSFi/seV5bBkmkDQMxJbDbskHJypJHtT9L8F6Dod3Pf6HYm0uXEhSMXU32ZXfkkQ7vLXJ67VBryizP+HXjePxrcSXOmW6f2XFY28kk5YlvtMq72hHb5EKbvdwO1c7rXxVvrHU9Vuo9FtpNB0nV4NJupGuGF08kpUb0Tbt2qXHBOTya7D4ZeE7bwV4PtNCtzG7oWluJI02LJK7FnYDsMnAHYAClvfAnhS88QHXrjR4nvzKkzv5jhHkQYR2jDbGYdmKkigDK+HnivXPFGta5HPpdja6Zpd/NYrMtwzSyuh67NuAMdTnr2rn/GnxO13RNe8YW9lomnXVj4Xt7S5uHmunjllSZclVAUjI55OOnfNekaFoWlaGLsaXaC3F5cvdXGHZt8rfeb5icZ9uK464+Fuj6p4/8AEHiTX1TULbU1sxFaF5EVDAuPnCsFkBODtYEcdKAM+Tx3rmqeIfF2lWWl2selaHYxTy3hunjuCJrQzIEUA/Nu4zkYAJ5NZOlfE7WE0HTrXSdKhvLi18MR65fSahfPueIkqEV9pLOcHLN7eteoJ4X0NbzWbxbBRPraRx6i+9v36onlqMZwuFOPlxWXe/DfwXeWdjaXGiIYbC2+ywBZ5UPkf88mKsC6cfdfIoA5jSfiNq/iLxVPpel6PappceiW+qTXM1yyTIk0bnaqhSCwIHdR1OegrD8HeNPFV7qHw7sdPlg+xazYXE92L6R55mMb4P7w/MSFIx6nrxXq1p4W0G01W71S206OK7vLSOzndGYBoIwQiBc7QACegFU4vAfhSGDRYodK8pdDcvpxjnlVoMnJG4NlgccqxIPcUAc54B+It54n1Oy0VtNgg1WCe8j1uJZCVshA+xcepdmTGe2/0qx8TPHeoeE/EGlWf9n20Ol3anztWvDL9nifcAsRMattY54LYFbHgzwlHoeu+JNdma3e/wBcvhPI0Me0JEihY056kcknuWNW/Evg/wAP+I7mKfWbOS6MYAEf2qVI3AOQHjVgr8/3gaAOJufinqD/ABBufD+leGbrULKy1GGwu5oYJ3dTIoYyhljMSouRkM4JHIFPsfHniXXvBPiDxXpOn6XaaXaQXwsmmmd7hnt9w3uoXaASrcZ9K6+78E+G7rXP7beweK/+TfJb3MsAk2fd3rGwV8dtwNJZeB/DFjqF5fWmm+TJfCQXMSzyeRJvGHJh3eXk9ztzQBwugfEHxZdaP4P09bDSrzXtc0Y6o80srwwLEsaNyApPmMW6Dhak8M/FLVvFWs+GrTQtCs0h1jSm1Cdru5ZTbBJjG6jap38g44GeM4rq3+G3g19KstLOkuLawL/ZNt5OJIA4wyLIH3hCONmduO1aeneE/D2nalaajY6XDbXNnZ/YbdoyyiODOdgXO3qM5xn3oA5jwL49vtb8b6n4d1awttGuLVpPs9lOZRdTRK2BMMqEdGHPyk4zzXoVc/o/g3w7pWuSa3Z2L/2g6snnzXMsxRWbcyoHYhATyQoAroKAKOvSzQaPcywZ8xYyRjt715gWbeXLEtnO7POa9cdVdSrAEHqDWI3hXSTced5cgGc+WG+X/GvJzLA1cTKLg9jy8wwVTESi4PYs+GZprjRbeWckuV6nv714to2sePtY+IurW+j32tTJYeLzbThxH9gi05QDIjbufM5+XbzzXvUUaxoERQqqMAAdBWdoeg6Tos+oz6ZaC3k1K6a8uyHZvNmYAFuSccAcDA9q9OnFxgot3sejTi4xUWzx3wz8Q9U0T4efari+j1LU7jWNSjt4r1riaaWOF2O1FiR2IUAZJwqitC5+LmtXFrps+j+H7Bxd+HH1uQXN0y+VsOGQFVO7PbgV3Evw38FyW9rbtoieXa3E9xBieUFHm/1vIbJD91J2npinWPw78HWMEcNto4SOOxk09AbiVttvI25oxljwT+I7Yqyzh9c+LWtRIs2k6DYTRDw2muS/abpkKA9YxhTn2PFP1n4wahHrS2Gi+FbrUzBZWV5dxRQzyystwAdsflxsqlVOcyFQcECu6bwF4TaNozpCFG00aWR50nNqP+Wf3v16+9NvvAHhS8ltppdNkjltrdbaOS3u5oHMS9EZo3BdR6NmgDzL4gePvEWqR3DaPGumaXpvi620eS4jvHS5mdZF8z5QMeWd23BOT19q9N+I/ib/AIRbRYrqOSzFzcXCwW8dwJmMrnJ2okSM7tx0AqLUPhv4Lv8AVZNUutFV7mS6S7ci4lVDOmNsuwMF38D5sZPfNa3ibw1oviS3t4NasxdLbTrcQESPG0Ug4DKyEEHkjr3NAHmen/FjVvEOm6HaaTotrDqmq2V7czfaLl0jgS3OxtpCbtxOMAgY71i6R8U9T8N/CHQL6eaHV9WlsJryeG6kuJbiWNHILZRG2r23uQM8V6WPhh4HW0gtY9DEcVvJLJCEuplKGT/WAEPna3dM7faib4X+BZbKzs30CL7PZWr2cCCeUYgc5aM4b5lzzhs4PIoA5TXvinrkF3rLaVoenzWmk6FBrUxubpkdo3Us0a7VILYBweBx70/R/iBrd1461x7ibTLbw1Z6Fbaoguco8SyxlgWYA9+vXA6c1fHwh8PzeLLy/vovtOkyadbWVvYmeYbFhzw7b8yKePlYkcDNdTqXgfwtqWpS6jeaTFJcTWRsJiJHRJbcgjy3RWCsACcZBx2xQB5Tqvxg8RXfg/xLcaZaWVrqGlPaPDcmGYRTQzMBkJMit34JGCDkVq698QLzwtruu3+r28t0+meG7a8lgt7txA8rybMIjcL8zDLYzj6V2dt8MfA9vbXtvHoYMV9bJa3KyXMz+bEh+UHc55HZuo9auJ4G8LL52/SlnM9gmnSm4mkm8y3X7qNvY5xnqefegDgvEvxX1zw3pniKLVdC09tX0i3sbqNbe5doJo7mZY8ElQVZSx+vBrr/AIf+LNR1zxB4m0HV9OtbS90K4hidradpI5FliEi4LKDkA4PHNSJ8NvBa6NfaQdFD2l+YjdiS4leSXymDRgyM5fapUYXOBW3pmg6Vpur6pq1laCK91V43vpd7HzmjTYhwTgYXjgCgDyjVPiLqPh++8YzWtm9/LbeJrLTIorq9cxgTInK8HywCegGO9d18NPFl74mbX7XUrG3tLzRdUk0+b7PKXjkKgNuUsAejDqKtXngLwndyXslxpKyNfX8Oo3J86QeZcRY8uThuMYHAwDjkGtPRNB0nRbjUbjTLQW8upXRu7xg7N5sxABbknHAHAwPagDiLL4jXQ8e6t4f1rT7fSY7Pz2tIpvN+0X8USbvOhO3y3UgH5Q24Y5rA0f416hN4fv8AxBfeEbpNNTTPt1rNHHOkZbftWB5JI1UsQQdyFl69a9Jt/BnhyHxEfEC2LyalulZJZrmWURmT/WbEdiqbuh2gZHFVrD4feEbGK6t7XSdtrdRvFLaNcSvbbHOWVYWcxoD/ALKigDj/AB14r+IGk+H/AA9dRxaDa3mp6rBblY3eVPLkXO0kqMHPBI/CjVfipqVlqGqzpolpJo+javBpF9IblhcNLJty8abcbFLjgnJ9q65vh34RbQToUmmzS6f5qTLHLfTu0bp90o5csmO20jFSXPgHwlc62utXGjpLerJHKXaaQo8iDCSOm7Y7jszAn3oAy/h54t1zxR4i8RQTaXY22laPqlzpqzrcMZppI2Xadm3AXaSSc9cADvXd1m6DoWlaGb86XaC3OoXkl9dYdm8yd8b35JxnA4GB7VpUAFFFFABRRRQAUUUUAFFFFABRRRQAUUUUAFFFFABRRRQAUUUUAFFFFABRRRQAUUUUAFFFFABRRRQAUUUUAFFFFABRRRQAUUUUAFFFFABRRRQAUUUUAFFFFABRRRQAUUUUAFFFFABRRRQAUUUUAFFFFABRRRQAUUUUAFFFFABRRRQAUUUUAFFFFABRRRQAUUUUAFBorO8SW1xd6NcW9sN0jKMLu27xnlc9sjigC6lxA4JSaNgOpDA0sU0UoJilSQDrtYGuaW3upLpJIdCa0toZQwjJQNJ8jZztYjrgD61b8I2skEM81zYS2t1O++UNs2+yrtY8AcUAbtFFFABRRRQAUUUUAFFFFABRRRQAUUUUAFFFFABRRRQAUUUUAFFFFABRRRQAUUUUAFFFFABRRRQAUUUUAFFFFABRRRQAUUUUAFFFFABRRRQAUUUUAFFFFABRRRQAUUUUAFFFFABRRRQAUUUUAFFFFABRRRQAUUUUAFFFFABRRRQAUUUUAFFFFABRRRQAUUUUAFFFFABRRRQB/9k="/>
          <p:cNvSpPr>
            <a:spLocks noChangeAspect="1" noChangeArrowheads="1"/>
          </p:cNvSpPr>
          <p:nvPr/>
        </p:nvSpPr>
        <p:spPr bwMode="auto">
          <a:xfrm>
            <a:off x="6569982" y="40769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7753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g;base64,%20/9j/4AAQSkZJRgABAQEAYABgAAD/2wBDAAUDBAQEAwUEBAQFBQUGBwwIBwcHBw8LCwkMEQ8SEhEPERETFhwXExQaFRERGCEYGh0dHx8fExciJCIeJBweHx7/2wBDAQUFBQcGBw4ICA4eFBEUHh4eHh4eHh4eHh4eHh4eHh4eHh4eHh4eHh4eHh4eHh4eHh4eHh4eHh4eHh4eHh4eHh7/wAARCAGDAk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818F+J9W1bxrqGn6trlvpt3Z3U6toclntd7dSRHKkpbL5G1iQMdRjvQB6VRXGeHviNoOt6rbWNstxGl7HLJYXEigR3Sx/fK85HHzDIGQCabbePk1DRr7V9I0LU7qwht5pre6ZAkVyYwfu5OcEg4OOaAO1org9G+Iq3fhjQNQuNEvRqmtRGS306AB3ZVALPnoEAI5OOoqxd/EfRYNBsNWW11Cb7ZqR0sWqQfv47kB8xsnYgxkflQB2lFcrF40t5vE8Xh2LS7978W8FxdoFUC1WXO3dk842tnbnGK0PGniOz8K+Hp9b1COaS2hZFZYV3MdzBRgd+TQBtUV59efFXS7NtTjudE1uOXS1Sa9Q23MMDcrKeehGeOvB4q7r3xJ0DR7+a2nW4litVhe9uI1Gy1WXGwvk56MCcZwDmgDtKK4nxH8R9L0XVNWsJNN1O5bSLaK7vZLeHckULhjvJz2CnjrSt42nk+IB8Mw6TI9odJGoJfhgRgsAPl/u8/XPagDtaK4TR/HsLeFtAupI7nVdS1hJGt4LW32PIEJ3MVJwqgY5J71Pd/EjRLfQbHVvsuoSC71P8Asv7MkBM8Vzh8xsnqChH4igDtKK41PiJo/wDYN1qdxb3lvLa6l/ZclnJGPON0du2MDODkOpznGD7UsfxE0RtBuNTMV2Jre9XT3sQgac3LY2xqAcHIYEEHGDQB2NFcL4H8TalrXj7xJp11bXNna2UFq0VtcRBXR3Vi5yCcg4GDWhfeIvsfje70qSYmC20T+0WhEPP+sdS2/PouNuPfNAHVUVxnhP4iaX4hvtMtYdP1K0/tWya8sJLmHas6KE3gfTev16isn48eNdf8E2nh+80Gwjv/ALRqJjvLcxlnkgWJ3fZg8N8vXmgD0mivMLf4iS6tf61caHcWs+lQ+F11ayfy8t5p38Mc9BtAK/WuWi8ffEPSvhNo/wAUNSvNH1PTJYoJ9QsIrIwSRxSMFJR95yQWHBHNAHvFFeXQeJfFPjPx7ruh+GdStdE0nQhDHPdyWn2ia4mkXdhVJAVVAIPc16BoEOqWukJFrV/DqF4m7fPDB5QcZ4+XJwcY70AaNFcrp3jjT7jX7nRr2zvNMuILVrwG6UAPCpwzcE4x6HtXOyfEC51PxZ4Ot9LsNRs9N1e7nBmubcKl1CtvI6lTnI5UHnnFAHplFcvaeM7WXxYvhu406/srqaKaa2adAFmWIqHxg5H3lIz1BrO0T4l6TqkmmsNN1O2tdSuJLS1upocRPOrMuzOe5Q4PTPFAHc0VwvhPx5e6zo+q383hm+jax1GWySOJlcybWxuySMe+eBVPVfigi6FoGraLod1qEeqasdNkiJCPC67ww9C2UIHY4PNAHo1FcZJ4ztNNvvF82q3J+x6HNbpsS3O9TJBG4QHP7xmZxjpyce9SQePbDydVXUNPv9OvNMs/t0tpcRgO8HPzrg4PIwfQ0AdfRXJeFPHmm+INTg0+Ox1CzlurFb+1N1DsE0JIBI+hI6/Wr3ifxVaaHe2OnfZLu/1K/wB5t7S1Tc7KmN7nsqjI5PcgUAb9FcpqXjaGzuLSwTRdUutUntDePYwxAyQQg7dz84HzcAZ5IPpVe5+IujCDQZrC2vtR/t1JGskt4cuTGpLKwP3SMEHPQg0AdnRXC6H8TtG1a60yKHT9Uhi1G5ezjnmg2otym7dEeeo2tz04pbL4maTczQ503U4bOXUW0wXkkOIRcBygXOehYYz0yQKAO5orjNQ+IukWV5eK9nfvp9hdizvdSSLNvBMSAVJ64UsoYgYB+lR+IPiTpejarq9hNpupz/2PHFNfTQQ7o4o5ATuJz2x060AdvRXG+JfiNoWh3slvMlzcLbwR3N5JCoK20Tn5WbJGc9cDPHNR+IfiPpej6jf2P9n6lfNYWCajcPbRbkW3YMS+c9gpOO/agDtqK4v/AITiWXx/p3h200iW4sb3STqK3ytgBd6KDt/u/Pz3zjitDwL4utfF9idR02xu47BhmC4lUBZhkjgA5B46HBoA6SiiigAooooAKKKKACiiigAooooAKKKKACiiigAooooAKKKKACiiigAooooAKKKKACiiigAooooAKKKKACuC1TwjrmveJdKvdeudH+y6TdtcQSWls63MqlHQRsxYgLh8sB1IHSu9ooA868DfDqTwvc21sh0a4060SSOCY2TC+EbBgFMm7bwDgnbkgVd8K+E9c0XRG8LyatZT6BHby21r/ozC6SNgQqs27adoOM7QTgV3FFAHnOmeA9d03TfDktprOnnWNAgks4ZpLRzBPbsANroHyG+VTkEc9qlt/h7PHY6Sr6qkl5b+Im12+m8nCzyMsoZEUH5R+8GOvC16DRQBw3jPwXfeIvEmn6gt5p9nDZzwzJcx2zC+QIwZkWUNja2MEFTwTWv8RPDsvijwvNo0N0lq0ksUglZC4GyQNjAI64xXRUUAcH4l8B3GrTeMpE1KKEeIrCG0jBhJ8gopXcefmznpxVHU/hrI2v3WrWLaNcfbooVu4tTsWmUPGgTfHtYYyoGQcjIr0qigDhtb8D3GoSeNnXUY4x4l0uGxjBhJ+zlI5U3Hn5gfMBxx0qZPCF9b+KrLW7XUINiaN/ZV1FJCSXUEEOhB+U5HQ54rs6KAPOtN+H+p6RpXhltL1e1GsaFDNbiWe2ZoJ45TllZAwYdBgg9qkt/h7cR2OlCTVUkvYPER12+m8khZ5GWQMiLn5R+8GOvC16DRQB51qvw1/tHT9bhm1CLz7zxCNcs3aDckLrHGgjdSfnBEbA9OG9RmnT+A7+fQIYEm0XTtTtNSi1C1ksbJlg8yPp5iM5LZHB5HtXodFAHI+D/DOrab4r1rxFrGp2t3capFbp5dvbmNIvLBGBliSOe/NO1bwpPfeML/AF5b2ONLrQjpQiMZJVt7tvznkfP09utdZRQBxOieCbjTrnwTM2oRyDw1pMunyAREfaGeOFN45+UDyicc9fatPxb4ck1vWvDmoLdJCmkXzXUkbRlvOBiePaOePv579K6OigDyrw78IYfD+v8AjK80nUhFp3iHT2tbezaIkWbtvLEHPKZbO3j61SsPhP4kuPBGkeA/EHiiwm8NWAiSaKzsWjmu0jIIR3Z2ABIGcCvYqKAPO7rwR4g0bxzqnijwVqmnQDWEjGoWGoQM8TSRjasiFCCpwTkdDmuw0y21dtBa21m+t5NQkR1ea0iMaLnONoJJ4GOp7VqUUAeTeGPhPe6ZfxTXmrWNxE2mT6ZeGK1dZbmOQk+azlz+855PT0ArS0jwL4jh1Hwm+o+ILGey8NSP5EcVkySToYXiG9ixAYBh0AHB4r0eigDyrwn8MNV0HxHpWsPrNjdSaebpJZDav595HPglpHLn94Cq4IGMZ4qv8NvBfiG48P8AhyPX7mK2sNK1G4v47L7MVuPNE8pjDPuxs+YNwMnI5r12igDzC++G+rSWV5p9vrVm1m+tnVooJ7dysm7loptrjeueRjHTnNNsfhpqlj4VtdItdZsVm07X21iwc2bCMbi5MUihuR+8cAqRxivUaKAOC1j4ftqn/CX+fqXl/wBvXNpdQNHFzbSW8cQQnJw3zxBu3HFMuPA+r6rLrWoa7q1nJqeoaS2lQG1tmSGCNjuLFWYszFsHr24r0CigDj9J8IT2PiXQ9Wa+jkXTNEGltGIiDI2VO8HPA+Xp79an8WeG9Qvdf0zxHoV/b2eq2MUtvi5hMsM0MhUsrAEEEFFIIIrqaKAOK1Hwz4ibXbfxJpuradDrDaaNPvvOtHeCRA5dWRQwZSrM/UkEHmodD+H40e68Ivb6iZI9AW6MvmR/PcvOG3MCDhfmYnHPpXd0UAeeaX8PbmzstAt21SJzpWtz6mzCAjzFkaQhBzwR5nX26Vh+CvBfiK/0qKz1i4is9Jt/Ec+pfZWtiLhylwzxjfuxsLbW6Z7Zr1+igDzfVfh3qV1BrGhwazbxeHda1Br68ha2LXKl3Dyxo+7aFZgeSpI3HFXNd8B3GpHxvt1KOL/hJbSC3jzCT9nMaOpJ5+bO7tjpXeUUAeb638N5J9efWLFtHnlubOG2u4dTsmmjJiGFdNrKQccEHINaGpeCLi7vfFFwt/DENb0JNLRBAcQMqSrv68j94OOOnWu4ooA4q08H39l4i8P6xaajb507SDpV1HLAT50ZMbbkIb5W3RjrkYNR+BfBd9ofim/168vNPU3luIXtdOtmggdw24zOrMf3h6ZGBgmu5ooAKKKKACiiigAooooAKKKKACiiigAooooAKKKKACiiigAooooAKKKKACiiigAooooAKKKKACiiigAooooAKKKKACijIooAKKKKACio52kVQYovMOem7FQG5mR08212KzBc+YDjNFgLdFAooAKKKKACiiigAooooAKKKa7hSoP8RwPyz/SgB1FFFABRRRQAUUUUAFFFFABRRTWdVZVPVulADqKKKACiiigAooooAKKKKACiimlwJFTuQSPw/wD10AOooooAKKKKACiiigAooooAKKKbuHmBO5BNADqKKKACiiigAooooAKKKKACiimlwJFTuQcfhQA6iiigAooooAKKKKACiiigAooooAKKKKACiiigAooooAKKKAaAPMviDq2uafq+oaTpt5Os9zHDf2hDfcSJJGmQegPlID7y+9On8aX1vo76xYOLo3ss13BbyxM220jKpkHcoQZyc853DANehzWNnNcpczWsEk8aNGkjICyo2Nyg9cHAyO+Kpz+H9BuLe3t5tG0+WG1XZBG9upWJemFGOB7CgDlbvxVrNhL4kvZBb3NrZm1W1t1i2spmVcbmLAEAtznH1FWo9f8AFLNpdncabaWd5e3c0Jadcr5aJvDhUkbGemCxrpV0XSFdpF0uzDNCLdiIVyYh0Q8fd9ulFjouj2KxLZaXZWwhdniEUCrsYjBIwOCRxQBeHvXP/ES5vrPwje3WmWc19exKGgt4bhIHlbPCiR/lQ+54rdnd0AKQvLz0UgH9SKo6gxuEihnsnEbSoGEmwqee4BNVFtO6Jnqmjwj/AITX4p/9E18S/wDhYaf/APE0f8Jr8U/+ia+Jf/Cw0/8A+Jr3v+yNK/6B1p/35X/Cj+yNK/6B9p/35WtPr2I/kh+Jx/V5+X3s8E/4TX4p/wDRNfEv/hYaf/8AE0f8Jr8U/wDomviX/wALDT//AImve/7I0r/oH2n/AH5Wj+yNK/6B9p/35Wj69iP5IfiH1efl97PBP+E1+Kf/AETXxL/4WGn/APxNH/Ca/FP/AKJr4l/8LDT/AP4mve/7I0r/AKB9p/35Wj+yNK/6B9p/35Wj69iP5IfiH1efl97PBP8AhNfin/0TXxL/AOFhp/8A8TR/wmvxT/6Jr4l/8LDT/wD4mve/7I0r/oH2n/flaP7I0r/oH2n/AH5Wj69iP5IfiH1efl97PBP+E1+Kf/RNfEv/AIWGn/8AxNH/AAmvxT/6Jr4l/wDCw0//AOJr3v8AsjSv+gfaf9+VqOXStMVogNPtMF8H9yvTB9qPr2I/kh+IfV5+X3s8r+H+teMte1ia08S6NrvhO0S3MiXk3iG0uhJIGUCPbGMgkFjnp8uO9dz/AGZD/wBDxf8A/gVH/hW//ZGlf9A60/78rR/ZGl/9A60/78r/AIVlLFYpu6UUH1efZfezA/syH/oeL/8A8Co/8KP7Mh/6Hi//APAqP/Ct/wDsjSv+gfaf9+Vo/sjSv+gfaf8AflaX1nF/3f6+Q/q8+y+9mB/ZkP8A0PF//wCBUf8AhR/ZkP8A0PF//wCBUf8AhW//AGRpX/QPtP8AvytH9kaV/wBA+0/78rR9Zxf93+vkH1efZfezA/syH/oeL/8A8Co/8KP7Mh/6Hi//APAqP/Ct/wDsjSv+gfaf9+Vo/sjSv+gfaf8AflaPrOL/ALv9fIPq8+y+9mB/ZkP/AEPF/wD+BUf+FIdNj3Af8JtqBB6n7XHx+ldB/ZGlf9A+0/78rUcmlaYJYlGn2mCTn9yvp9KPrOL/ALv3f8APq8+y+9mJ/ZkP/Q8X/wD4FR/4Uf2ZD/0PF/8A+BUf+Fb/APZGlf8AQPtP+/K0f2RpX/QPtP8AvytH1nF/3f6+QfV59l97MD+zIf8AoeL/AP8AAqP/AAq9o0drp9w8sviiW+DLtCXFyhVeeox3rR/sjSv+gfaf9+Vo/sjSv+gfaf8AflamVfFSVny/18hxo1Iu6S+9kn9pad/0ELT/AL/L/jR/aWnf9BC0/wC/y/41H/ZGlf8AQPtP+/K0f2Rpf/QOtP8AvytZfv8Ay/E1/feX4kn9pad/0ELT/v8AL/jR/aWnf9BC0/7/AC/41H/Y+l/9A60/78rR/Y+l/wDQOtP+/K0fv/L8Q/feX4kn9pad/wBBC0/7/L/jUT6hp5uI2+32uArAnzl9vel/sfS/+gdaf9+VqN9K0wTxr/Z9pgqxP7le2Paj9/5fiH77y/Esf2lp3/QQtP8Av8v+NH9pad/0ELT/AL/L/jUf9j6X/wBA60/78rR/Y+l/9A60/wC/K0fv/L8Q/feX4kn9pad/0ELT/v8AL/jR/aWnf9BC0/7/AC/41H/Y+l/9A60/78rR/Y+l/wDQOtP+/K0fv/L8Q/feX4kn9pad/wBBC0/7/L/jR/aWnf8AQQtP+/y/41H/AGPpf/QOtP8AvytH9j6X/wBA60/78rR+/wDL8Q/feX4kn9pad/0ELT/v8v8AjR/aWnf9BC0/7/L/AI1H/Y+l/wDQOtP+/K0f2Ppf/QOtP+/K0fv/AC/EP33l+JJ/aWnf9BC0/wC/y/41EdQ0/wC0q/2+12hCM+cvXI96X+x9L/6B1p/35WozpWmfaVT+z7TaUJ/1K9cj2o/f+X4h++8vxLH9pad/0ELT/v8AL/jR/aWnf9BC0/7/AC/41H/Y+l/9A60/78rR/Y+l/wDQOtP+/K0fv/L8Q/feX4kn9pad/wBBC0/7/L/jQNS04nAv7Un/AK7L/jUf9j6X/wBA60/78rSjSNLBBGn2oI/6YrR+/wDL8Q/feX4l2iiitzcKKKKACopP+PqL/db+lS1FJ/x9Rf7rf0oAlooooAKKKKACiiigAooooAKKKKACiiigAooooAbK6xxtI7bVUEk+grynSvFmo2es3uszrqMlnq0E0lnFcRMsKNGMwiMng70BY49R6V6u6q6lXUMpGCCMg1DNZ28kCwmFAqDEYCj5OMAr6YoA87Hi7xAFlijv9KuZStkUkSAhIzO2GBG85wOnIq3c6/qtp4hu9KW6s4XbUIbZ76WNjHH/AKIspOwvgFjwACB9T16XQfDGlaP55hiaZ52VnebDH5fu4wABj6VpXdrYSRTfarW2eN8PN5kalW2jgtnrgDv6UAcdqHi68sb+ewe8sJZUudMhhbZjzlncLKwG49txHJx71l+HNR1WHUdNhh1REtJZ9ULQyRbvNZLl8KGznOOnpjpXfC30Vpbdhb2DO0Y+zkIhJRcEbPYcHjpxVk2VmfLzaQHynMkf7sfIx6sPQ8nn3oA85k8eapJppktJtOe5XTIbhxsJCSvciLBAbgbT065rRu/EPiaDxXHo0aWUyQC3M8km2Hz1kPzsm58jaM4ADZIxxmurS20WK7azjtbFJ3TzWjWJQWXd94jHTd+tPlj0m9v/AC5YbS4u7UK3zxhnizypBPTp+lAF4VzvxGlv4PCF9Npdst1fIoNvC10LYSPngeafufWt6dpVUGKISHPILYqhqUreVGbuCKKESpvZpAVAz34qo3TuiZ6xaPBP7d+LX/Qk2v8A4XSf/EUf278Wv+hJtf8Awuk/+Ir3r7RoP/PfTP8AvuOj7RoH/PfTP++o62+t4ztH7pf5nD7DzX9fM8F/t34tf9CTa/8AhdJ/8RR/bvxa/wChJtf/AAuk/wDiK96+0aB/z30z/vqOj7RoH/PfTP8AvqOj63jP5Y/dL/MfsfNf18zwX+3fi1/0JNr/AOF0n/xFH9u/Fr/oSbX/AMLpP/iK96+0aB/z30z/AL6jo+0aB/z30z/vqOj63jP5Y/dL/MPY+a/r5ngv9u/Fr/oSbX/wuk/+Io/t34tf9CTa/wDhdJ/8RXvX2jQP+e+mf99R0v2jQP8Anvpn/fUdH1vGfyx+6X+YvY+a/r5ngn9u/Fr/AKEm1/8AC6T/AOIo/t34tf8AQk2v/hdp/wDEV739o0D/AJ+NM/76jpklxoe6PbcaZjd83zx9MH/61P61jP5Y/dL/ADD2Pmv6+Z4N/bvxa/6Em1/8LpP/AIivUdItdNm0q0m1LxDqNnfSQI1zbpqpkWKUqC6BsfMAcjPfGa6v7RoH/Pxpn/fUdH2jQP8An40z/vqOs518bLay+T/zD2PnH+vmc99g8P8A/Q16p/4MT/hR9g8P/wDQ16p/4MT/AIV0P2jQP+fjTP8AvqOj7RoH/Pxpn/fUdR7XHd19zH7H/D+P+Zz32Dw//wBDXqn/AIMT/hR9g8P/APQ16p/4MT/hXQ/aNA/5+NM/76jo+0aB/wA/Gmf99R0e1x3dfcw9j/h/H/M577B4f/6GvVP/AAYn/Cj7B4f/AOhr1T/wYn/Cuh+0aB/z8aZ/31HR9o0D/n40z/vqOj2uO7r7mHsf8P4/5nPfYPD/AP0Neqf+DE/4UhsdByMeKtUI7n+0Tx+ldD9o0D/n40z/AL7jqc29mzwGOC3ZHyciNSCMcUnWxq3kvuYKg3ty/j/mcx9g8P8A/Q16p/4MT/hR9g8P/wDQ16p/4MT/AIV1v2K0/wCfWD/v2KPsVp/z6wf9+xS+sYz+ZfcV9Wl2X3P/ADOS+weH/wDoa9U/8GJ/wo+weH/+hr1T/wAGJ/wrrfsVp/z6wf8AfsUfYrT/AJ9YP+/Yo+sYz+ZfcH1aXZfc/wDM5L7B4f8A+hr1T/wYn/CtDRZtC0t5WTxBPc+YACLm68wLjPTPTrW79itP+fWD/v2KPsVp/wA+sH/fsVMq2LkrOS+5/wCY40Jxd1b7n/mVP7e0b/oJW3/fdH9vaN/0Erb/AL7q39itP+fWD/v2KPsVp/z6wf8AfsVlav3X3P8AzNbVu6+5/wCZU/t7Rv8AoJW3/fdMbW9IM6P/AGlbYCsD8/rir32K0/59YP8Av2Kie0tRcRr9mgwVbI8se1Fq/dfc/wDMLVu6+5/5kP8Ab2jf9BK2/wC+6P7e0b/oJW3/AH3Vv7Faf8+sH/fsUfYrT/n1g/79ii1fuvuf+YWrd19z/wAyp/b2jf8AQStv++6P7e0b/oJW3/fdW/sVp/z6wf8AfsUfYrT/AJ9YP+/YotX7r7n/AJhat3X3P/Mqf29o3/QStv8Avuj+3tG/6CVt/wB91b+xWn/PrB/37FH2K0/59YP+/YotX7r7n/mFq3dfc/8AMqf29o3/AEErb/vuj+3tG/6CVt/33Vv7Faf8+sH/AH7FH2K0/wCfWD/v2KLV+6+5/wCYWrd19z/zKn9vaN/0Erb/AL7qWzvLS9uDJaXEcyohDbGzgkjH8jU32K0/59YP+/YpsUUcN0FjjSNWQkhVAzyKcVVv7zVioqrf3mrf15lmiiitjUKKKKACiiigAooooAKik/4+ov8Adb+lS1FJ/wAfUX+639KAJaKKKACiiorq4gtbeS4uZUhhjUs8jnCqB3J7UAS0VnWGuaPfwrNY6naXMTyCJXilDAvjO3I747Vo0AFFU49UsJLyW0W5Tz4phAyE4PmGMSbfc7CG+lXKACiiori4ht9nnSLGHcIu44yx6Ae9AEtFIjq67kYMMkZB7g4P60tABRRVe+vbayWJrqURiWVYUz/E7HAH40AWKKz9V1vR9JeKPU9StbN5gxiWaUIXC4zjPXGR+Yq+jK6K6MGVgCCO4oAWqWvq0miX8aIzu1tIFVRkk7TwBV2igDzODTfE1tH4elikee4h0adYFa12C3l8lNqufXIxzjoaispteh8NSrLeaxeSXE1uj7rO8hezJB3tnJeQZxkRnaMdga9QcqqlmwABkk0KVYArgjsaAPIWs9d1TRHkvLfVXvBoXlSSeVJHI8iXJJUdydozjJJ960rqz1JNUudU0s60uxNKWDIlBmUyqsvmBhuchC24N05JxXpuB6UUAA6VzvxGN+PCF9/ZUWnS3+0fZ01EP9mZ88CTZ8231xzW9MszKPJkRDnksm7+oqhqbvbQpcXt1brAkqF2MewKM9SS2BVRvfTcmezPBfO+Ln/QB+DX/fN//wDEUed8XP8AoA/Br/vm/wD/AIivd/8AhIfDv/QY0/8A7/r/AI0f8JD4d/6DGn/9/wBf8a29tjvL/wABl/8AJHDyL+aP3f8ABPCPO+Ln/QB+DX/fN/8A/EUed8XP+gD8Gv8Avm//APiK93/4SHw7/wBBjT/+/wCv+NH/AAkPh3/oMaf/AN/1/wAaPbY7y/8AAZf/ACQci/mj93/BPCPO+Ln/AEAfg1/3zf8A/wARR53xc/6APwa/75v/AP4ivd/+Eh8O/wDQY0//AL/r/jR/wkPh3/oMaf8A9/1/xo9rj/L/AMBl/wDJByL+aP3f8E8I874uf9AH4Nf983//AMRW34Ifxg/iKFfGujfDOLRdj+a2lR3bXG7Hy7RIu3GcZ9q9c/4SHw7/ANBjT/8Av+v+NH/CQ+Hf+gxp/wD3/X/GlKpj2raf+Ay/+SDkX80fu/4Jj7fAf/Plp/8A4CH/AOJprr4Gyu2z08DPzf6IemP931xW1/wkPh3/AKDGn/8Af9f8ajl8QaAWj26zp+A3zf6QvTB96x5cf/N+D/zHyr+aP3f8Ey9vgP8A58tP/wDAQ/8AxNG3wH/z5af/AOAh/wDia37HVNJvpjDZX1rcyBdxWKQMQPXj6ir21fQflUOWMi7Of4P/AOSLVGTV04/+A/8ABOS2+A/+fLT/APwEP/xNG3wH/wA+Wn/+Ah/+Jrrdq+g/KjavoPype0xf/Pz8H/8AJD9hP+7/AOA/8E5Lb4D/AOfLT/8AwEP/AMTRt8B/8+Wn/wDgIf8A4mut2r6D8qNq+g/Kj2mL/wCfn4P/AOSD2E/7v/gP/BOS2+A/+fLT/wDwEP8A8TRt8B/8+Wn/APgIf/ia63avoPyo2r6D8qPaYv8A5+fg/wD5IPYT/u/+A/8ABOS2+A/+fLT/APwEP/xNaCa7oUYgSG7RI4htVREwAGMADit3avoPyqKUATQgdCxz78Gpk8TL4pp/J/8AyRUaVSOzX3f8Ezv+Ek0X/n9H/ftv8KP+Ek0X/n9H/ftv8K1tq+g/KjavoPyqeWv/ADL7n/mVy1v5l9z/AMzJ/wCEk0X/AJ/R/wB+2/wo/wCEk0X/AJ/R/wB+2/wrW2r6D8qNq+g/Kjlr/wAy+5/5hy1v5l9z/wAzJ/4STRf+f0f9+2/wo/4STRf+f0f9+2/wrW2r6D8qNq+g/Kjlr/zL7n/mHLW/mX3P/Myf+Ek0X/n9H/ftv8KP+Ek0X/n9H/ftv8K1tq+g/KjavoPyo5a/8y+5/wCYctb+Zfc/8zJ/4STRf+f0f9+2/wAKY3iLRjOj/bhhQQf3b98e3tWztX0H5VE4H2mNexVsj8qOWv8AzL7n/mHLW/mX3P8AzM7/AISTRf8An9H/AH7b/Cj/AISTRf8An9H/AH7b/CtbavoPyo2r6D8qOWv/ADL7n/mHLW/mX3P/ADMk+JdFH/L6P+/bf4VrIwdAy8gjIpNi+gpw4FXTVRfG0/RW/VlwU18TT+Vv1YUUUVoaBRRRQAVE3/H4n/XNv5ipaib/AI/E/wCubfzFAEtFFFABRRRQAUUUUAFFFFABUUn/AB9Rf7rf0qWopP8Aj6i/3W/pQBLRRRQAVkeM4JrrwrqdvbRPLNJbOqIgyzHHQVr1Wv761sVia7lEQmlWGMkH5nY4VePU0AebaLYeI0VGt7fUEZ9StpHuJ4/JkdRburB1HBRSEHv79aYLLxMNP22Vvrkc4sguq+dMxM8vnRFvJycZ8sT8pgfMvtXp99dQWVnPeXUgjggjaWVz0VVGSfyFM028jv7KO7jimjR87VlQo2PXBoA870/R9SkvZktLXWLGxutaLsZJXWTyDp+wMxLbseYBjJ4IHpUVxZeMrzRkur37fA63MdtcQxFmd4IlIMqqrKfnc7jgg4Ar1KoxPCbg24lQzKoZoww3AHoSPSgDiNH0nUn1exkvLrWZra20jCySFoS0/mNyyA4LhcYBz2zVLQ7bX4tMitVt9S2w6xbt9pleVZbiLjezqzHaB0IB2nrivSKbLJHFE0krKiICzMxwAB1JNAHlYtNS8M+HkuNNtr2K/t9XuIPs807+XdJcTOsZXLEHG+NsjnIOeSa6/wAQ21/p/gqGxs47jUp0EUUrh3MjLkB5PlYMT1OAR6V0YEFxHHJtjlTh0bAI9iP8akoA8nh0vxJdaLHBcLrYktdPvlQ+bJEXmzmHo2SfTJPoasz2Gt3OsWr39jqs10mqWkyShm+zx26om7IztyG3Z4znPOK9PooA4zxlHfJ4t0W/tk1IQxWd1HLLZW4lIZngKqR2B2Nz7Vnz2+syNrjJb6uNYm8xrCfe4gWEou1AM7Ff7w5Gc9+ld7e3EVnZy3UxIihQu5AzgAZNVbvWdPtdLi1Od5RbSorqyQvIcEZBIUEjigDgbmx1STStQFmniC0st8DQQy+bJM8ig7wfm3iM8ZIbryKsTDXX1zRdP/f2i6zaxSX0AuWY2f2cgvtJOfn3JGT9T1rtdD1rTdahM2myySxgA72gkjBB6EFlGfwq+Y4/NEvlr5gG0NjnHpmgDzubS9Vup/FenfZtQura8t5zFcXDyR4kLfLCg3bSnoygcAA9aqXWm63I+j/Z5NbsNPjso1iSKGSWWGYP8/mDeOo6Ftwx+Feo0UAedHQtUuNfNxcNq4hl1mcSBbuRU+y7BtwA2ApYdRzUOnWviKGTwrPPDql1cxwRQ3UErSCOMbzulZ1bBcL1Dg5AHevS6jlnhikijkkRGlbZGGbBdsE4HqcAn6A0ASVz/wAQrW4vvCd7ZWuoyaZPMoSO7jgWZoDn7wRuGI9DW5OkjqBHMYjnqFB/nWdq8n2G2W7vL3EEUis5KAADPXjmqje/u7kz+FniP/CA+Lf+iza3/wCEra//ABNH/CA+Lf8Aosut/wDhK2v/AMTXsn/CZeGP+gvD/wB8t/hR/wAJl4Y/6C8P/fLf4VtfMe//AJIcPu/8/I/d/wAE8b/4QHxb/wBFl1v/AMJW1/8AiaP+EB8W/wDRZdb/APCVtf8A4mvZP+Ey8Mf9BeH/AL5b/Cj/AITLwx/0F4f++W/wovmPf/yQfu/zx+7/AIJ5z4F8M6loevC+1/x7qXiay8lkNjceHYIV3HGH3IucjB496777Z4Z/6BC/+C//AOtVj/hMvDH/AEF4f++W/wAKP+Ey8Mf9BeH/AL5b/CspUsfJ3b/8lf8AmF0v+Xkfu/4JX+2eGf8AoEL/AOC//wCtR9s8M/8AQIX/AMF//wBarH/CZeGP+gvD/wB8t/hR/wAJl4Y/6C8P/fLf4VP1fHd3/wCAv/MfMv8An5H7l/mV/tnhn/oEL/4L/wD61I954bJXbpKgA5b/AIl/UY+n0qz/AMJl4Y/6C8P/AHy3+FMk8YeGmaMrrEPytk/K3TB9qPq+O7v/AMBf+Ycy/wCfkfuX+YWuq6DauZLfT3hcjBaOyKnHpwKs/wDCSaf/AM87z/wHb/Cof+Ey8Mf9BeH/AL5b/Crmla/pGqzvDp96lxIi7mVQRgZxnkVE8Pi170n/AOSv/MqEm/djUX3f8Eh/4STT/wDnnef+A7f4Uf8ACSaf/wA87z/wHb/CtmisuSt/Mvu/4JryVv5l93/BMb/hJNP/AOed5/4Dt/hR/wAJJp//ADzvP/Adv8K2aKOSt/Mvu/4Iclb+Zfd/wTG/4STT/wDnnef+A7f4Uf8ACSaf/wA87z/wHb/CtmijkrfzL7v+CHJW/mX3f8Exv+Ek0/8A553n/gO3+FMfxDp7SRtsu/lJP/Hs3pj0rcqKX/XQ8n7x/kaOSt/Mvu/4Iclb+Zfd/wAEy/8AhJNP/wCed5/4Dt/hR/wkmn/887z/AMB2/wAK2aKOSt/Mvu/4Iclb+Zfd/wAExv8AhJNP/wCed5/4Dt/hR/wkmn/887z/AMB2/wAK2aKOSt/Mvu/4Iclb+Zfd/wAExv8AhJNP/wCed5/4Dt/hR/wkmn/887z/AMB2/wAK2aKOSt/Mvu/4Iclb+Zfd/wAExv8AhJNP/wCed5/4Dt/hR/wkmn/887z/AMB2/wAK2aKOSt/Mvu/4Iclb+Zfd/wAExv8AhJNP/wCed5/4Dt/hVjT9Rt9RuN1usw8pTu8yMr19M/StGopP+PqLk/db+lOMaqfvSTXp/wAEqMaifvS09P8AgktFAorY1CiiigAooooAKKKKACom/wCPxP8Arm38xUtRN/x+J/1zb+YoAlooooAKKKKACiiigAooooAKik/4+ov91v6VLUUn/H1F/ut/SgCWiiigArE8X2V1fRaYtrF5hh1O3nk+YDbGj5Y8+g7da26KAPKR4M1RdCubcaZme70m8iuA0ynzJmkLQgktz2IPQe1a0nhm6tJdZurHRrV5V02GDTo5Cvl79jCRQucDOcHOAfXFegUUAeUx+GdXXw3eWLaTqDMmqi8soiLQoymBRtkjDhNgcNlRyCykZOTWlqvh3UJtSvbwaJD9svNDW3E9uyAQzAfMgJIYA5wCM9OSK9EooA8217w/q9rbm10XRmljn0VbQiOeOMRzeZuZm3MCc5PIzk9fWrKeHZ5/7fttQ0Q3V5ercC31F2jZBGyfu4zlt67eFwFxxnPNegUUAeXaloeuJoa2ul+HZovP8PyWBgWeFBBMXyWOHwQfmIK55PO3Jxe1Twtqk9p4lntoDHfXl6jQuJELy24jiDIpOQuSrDBGDjmvQ6KAOX8Nadc6X4SubW0tr1Z/3zQQagYRhiDtX9ydipnsOlchpfhfXHjmtbrSJ4ra4v7K5kj3QRoAvEwCxN049yw6knIr1eigDyq98L6uLWS1m0N7+0VNQisYFnjAtme4LQyfMwwPLwARll6Yr0GztbiPwnBZPHi4WxWIpkffEeMZ6da1KKAOIuvD97d+EvDWlXFmX+zXULXsRkGBGquGyc4IyRwM5rJudC18+LZ72LRzFCVurZWtzAiPC0eIWJ3eYxyBkHABxgYya7/W9VtNHsheXplEZkWMCOJpGLMcABVBJ5p9nqNvc2qXBEturkqq3MZhckHH3WwaAPPY/CN5b6Re2X9n3iQ3GlWCuttLEzyXUbyGUkSMFbjZu3HDDjJqrqun39zeaRYX/h9Li9/sS6VbW1ZI0gfzYwkmC+0Y4J2k4OcZr1QzQh2QyxhlGSNwyBTTcW4iEpni8snAbeMH8aAPPbPw9rkWrW73Nm89+l7DL/a/nJtWBUAaLG7fycjbtwc5zUdj4Oe10Pwq9xoKXV5ZXhmv490bSENFIu7czYOGMZxnovHTFegrqNi17LZLdwm4iQPJHvG5VPQkVMk8LqWWaNlHUhgQKAHr0rC8fafNq3ha70y3vL+ymuQsaXFjMIriIk/ejcghW98VtTRtIoCzPFz1TGf1BrO1dlsLZby4urh4opFZwVDcZ9FXJqopt6bkz2Z45/wqDxJ/0Uj4r/8AhSQ//GqP+FQeJP8AopHxX/8ACkh/+NV6uPGOhf8APS6/8A5f/iaP+Ew0L/npdf8AgHL/APE1r7LHfzS+6P8A8icX7v8A5+/+k/5HlH/CoPEn/RSPiv8A+FJD/wDGqP8AhUHiT/opHxX/APCkh/8AjVer/wDCYaF/z0uv/AOX/wCJo/4TDQv+el1/4By//E0eyx380vuj/wDIh+7/AOfv/pP+R5R/wqDxJ/0Uj4r/APhSQ/8AxqvTfD0OraRoVlpb6Ze6k1rAsRu769jknnKjG+RsDcx6k1a/4TDQv+el1/4By/8AxNH/AAmGhf8APS6/8A5f/iaieGxk/ilL7l/8iCcF/wAvf/Sf8iX7Zqn/AELY/wDAhP8ACj7Zqn/Qtj/wIT/Cov8AhMNC/wCel1/4By//ABNH/CYaF/z0uv8AwDl/+JrP6jie8vuX+Q+aH/P3/wBJ/wAiX7Zqn/Qtj/wIT/Cmvd6nlc+HQvP/AD8x88fSoz4z0AHBmuR/26Sf/E1HJ4x0BmjImuPlbJ/0ST0I/u+9H1HE95fcv8g5of8AP3/0n/Itfa9U/wChbH/gQn+FKl9qyH5fDuPpcoKr/wDCaeH/APntc/8AgJJ/8TR/wmnh/wD57XP/AICSf/E0fUcT3l9y/wAg5of8/f8A0n/It/2lrP8A0AG/8Cko/tLWf+gA3/gUlJpPiTSdUvBa2ckzSlS2GgdRge5GK2cVlLD1YO0ptfJf5GkIuavGo393+Rj/ANpaz/0AG/8AApKP7S1n/oAN/wCBSVsYoxU+xn/z8f4f5F+yn/O/w/yMf+0tZ/6ADf8AgUlH9paz/wBABv8AwKStjFGKPYz/AOfj/D/IPZT/AJ3+H+Rj/wBpaz/0AG/8Ckpj6hq5dGOgsCCcD7WnPFbeKhmH7+D/AHj/ACNHsZ/8/H+H+Qeyn/O/w/yM3+0tZ/6ADf8AgUlH9paz/wBABv8AwKStjFGKPYz/AOfj/D/IPZT/AJ3+H+Rj/wBpaz/0AG/8Cko/tLWf+gA3/gUlbGKMUexn/wA/H+H+Qeyn/O/w/wAjH/tLWf8AoAN/4FJSHUtZ/wCgA3/gUlbOKMUexn/z8f4f5B7Kf87/AA/yEU5HIwaWiitzcKik/wCPqL/db+lS1FJ/x9Rf7rf0oAlooooAKKKKACiiigAooooAKib/AI/E/wCubfzFS1E3/H4n/XNv5igCWiiigAooooAKKKKACiiigAqKT/j6i/3W/pUtRSf8fUX+639KAJaKKKACiiigAooooAKKKKACiiigAooooAKKKKACiiigDB8caTcazpENnbjkXcMj/PsIRWBJB9cVh+KvDF3PeM1rp8WrQNprWcS3U/NtKWY+aC3OTuHI+YbBiu6rK8Wax/YOhy6l9nWcpJFGEaTywTJKsYJbBwAXyTjtQByVx4KvpdM8RruhOoXzQCG7J+eVEghR1JwSoZo3B9jmobzwldnwxFbWekTLeR3zXUMc91DJHG5TG4rt2FP9kAHqRzXTyeLNPsbW3fWpYLSa4WSSJLd3uVZIyAzBkTtuGeOPwNXG8Q6QuoQ2P2wGabbswjFCWGVBcDaCR0BOTQBymt+FtSurrV5F06xkl1HSo4PtCFUKSrgMvTO0+vsKNS8N+X4t0rT9Pt4oNOu7dJNUijiwhFuwaPpxlnYA+qpXQp4v0CS3E8d67xtMYVK20pLuM5CgLlsYOcZx3qS08VaDdWcl3BqCPDGkTs2xxxKcRkAjJ3E4GO/FAG2OKwvHuljW/C93pBluohdhYt9rcGCVcnqkg5U+9bEsfnKAXkTB6oxBrO1iOS0tVuLdbi7lSRSkJm++c9MngVUVd6MmWzPIP+FFx/8AQe8c/wDhXTf/ABNH/Ci4v+g945/8K6b/AOJr1Ia3r/8A0KNz/wCBcdH9t6//ANCjc/8AgXHV+xxP/P1/fE4/d/ml93/2p5b/AMKLi/6D3jn/AMK6b/4mj/hRcX/Qe8c/+FdN/wDE16l/bev/APQo3P8A4Fx0f23r/wD0KNz/AOBcdHscT/z9f3xD3f5pfd/9qeW/8KLi/wCg945/8K6b/wCJo/4UXF/0HvHP/hXTf/E16l/bev8A/Qo3P/gXHR/bev8A/Qo3P/gXHR7HE/8AP1/fEPd/ml93/wBqeW/8KLi/6D3jn/wrpv8A4mj/AIUXF/0HvHP/AIV03/xNepf23r//AEKNz/4Fx1v27vJbxySxGF2QM0ZOShI5GR6VE44iG9V/fF/ki4Q59pv7v+Acx4XsNa8PaBZ6La2zXUNpH5aTXuoGaZxnOXcjLHnrWg914gyudOtBzx/pJ5OD7Vt1Fcffg/66f+ymub2Mv53+H+Rp7GX87/D/ACMv7V4i/wCgZZ/+BP8A9aj7V4i/6Bln/wCBP/1q2aKXsJfzv8P8g9jL+d/h/kY32nxD/wBAyz/8Cf8A61H2rxF/0DLP/wACP/rVs0Uewl/O/wAP8g9jL+d/h/kY32rxF/0DLP8A8CP/AK1H2rxF/wBAyz/8CP8A61bNFHsJfzv8P8g9jL+d/h/kY32rxF/0DLP/AMCP/rUfavEX/QMs/wDwI/8ArVs0Uewl/O/w/wAg9jL+d/h/kY32rxF/0DLP/wACP/rUx7jXy6FtNs9wJ2j7T14+lblRTf6+D/eP/oJo9hL+d/h/kHsZfzv8P8jL+1eIv+gZZ/8AgR/9aj7V4i/6Bln/AOBH/wBatmij2Ev53+H+Qexl/O/w/wAjG+1eIv8AoGWf/gR/9aj7V4i/6Bln/wCBH/1q2aKPYS/nf4f5B7GX87/D/Io6bNqckji/tIIEA+Uxy7iTV6iitoRcVa9zWEXFWvcKKKKooKik/wCPqL/db+lS1FJ/x9Rf7rf0oAlooooAKKKKACiiigAooooAKib/AI/E/wCubfzFS1E3/H4n/XNv5igCWiiigAooooAKKKKACiiigAqKT/j6i/3W/pUtRSf8fUX+639KAJaKKKACiiigAooooAKKKKACiiigAooooAKKKKACiiigArJ8XaQ+u6FJpsc8cDPLDIHki8xcxypJgrkZB2Y6jrWtRQBys/he6unikur6zV4rK6s1W1sjEgExjO7aZG5BjPfnd2xzXsPA8NlrkOpRnTrgqIDIbrT/ADJQ8SBA0Um8eXkAcENg9K7KsDW9X1aHxDbaPpVjZTyS2klyz3Nw0YARkXaNqNnO726UAY154c1DSdM0htJ869vtOmnKFIIyrLKSWyryoB1ABDH6HpVTRfBt7Dd+FPtSlV0+yxqBVl2TSIcwpjqdrO7Z6cClvfiJcRtbCHTLYM0BeaGe5KyeYJvKMcYCkO3ccitCbxlcx+MToYsLZoxdQ2+PtB+0HfCJC4j242rnB+btQB2PA9qwvHuj2fiPwtd6DfwJc2t8BDNE0joHUnkFkIYfUEGtuaGKZQs0aSAHIDKCKwvGF3p3h7QZ9bmWytorPbK8szLEigHks+PlHvVRTbsnqTPZnk//AAzV8P8A/oVbP/wc6h/8do/4Zq+H/wD0Ktn/AODnUP8A47Wv/wAL68IY/wCRj8If+D2P/Ctuz+N3wsktYnuvH3hqGcqDJGuoIwVu4z3rWdDGR3qS/wDArnJCnCe0n/XyON/4Zq+H/wD0Ktn/AODnUP8A47R/wzV8P/8AoVbP/wAHOof/AB2u4/4XZ8Jf+iieHP8AwOSuy8P6xpfiDR7fWNFv7fUNPuQTDcQOGSQAkHBHXkEfhWUliY71J/ezT6uv5meK/wDDNXw//wChVs//AAc6h/8AHaP+Gavh/wD9CrZ/+DnUP/jte8UVPPX/AOfsvvD6sv5meD/8M1fD/wD6FWz/APBzqH/x2tvwP8FfDfgvxFD4g8N6DYWmpQo6RytqV5KAGGG+V5Cp49q9dopSdaSs6sreo/q6/mZjbvE3ppP5yU2Q+I8pu/snO75f9Z1wf6ZrbqK4+/B/10/9lNY+w/vP7x+w/vP7zL3eJvTSfzko3eJvTSfzkrZoo9h/ef3h7D+8/vMbd4m9NJ/OSjd4m9NJ/OStmij2H95/eHsP7z+8xt3ib00n85KN3ib00n85K2aKPYf3n94ew/vP7zG3eJvTSfzko3eJvTSf/IlbNFHsP7z+8PYf3n95Hb+d5CfaNnm7Rv2Z2574z2pJv9fB/vH+RqXFRTf6+D/eP8jW6N0S0UUUAFFFFABRRRQAUUUUAFRSf8fUX+639KlqKT/j6i/3W/pQBLRRRQAUUUUAFFFFABRRRQAVE3/H4n/XNv5ipaib/j8T/rm38xQBLRRRQAUUUUAFFFFABRRRQAVFJ/x9Rf7rf0qWopP+PqL/AHW/pQBLRRRQAUUUUAFFFFABRRRQAUUUUAFFFFABRRXKeJ/EF9Y+JrTSLW4sLZZ7ZpvMubeSYlg4UKAjDHXqaAOrornG8YabHePFLDdx2y3D2v21kXyDMgO5M53ZBVhnbjIxmoV8b6d5PmTWWowPJGktrFJEge6R2CqY8MRySOGKkZ5AoA6miua8O65qGo6XrV21i/n2d1PFBathXOwAqjEEjJPGcnrWdpnjaGHQZdU1q+siyypC1tDEYJYZW/5ZuJX4PU5JUYBNAHbVh61od1ea3b6tY6s1hPDbSWx/cLIGVmVs89DlRVSy8aaffw2baXa3uoy3SSSCG3EZaNY38tyxLhcB+OGOeoyOanfxZpquE2XOTcT2+dg+9DGZH79MA4/pQBnyeAtNZFC3M4dLTyY5SAXSXzDJ5wb+9uP0xxU8ng+OTUpNU+3ypqLXMNwtysahlKRrGy+6uqnI9T7Cq9343VNL/tKHTbzy206W+it5Y1WSVEAOc7yFGD0Iz/I3U8XWaxut3Z3lrcrHbv8AZ3VC7+e21Nm1iD82QeeMGgDoXkSNcyuiD1YgVl+IkttS01rHNncCZ1UxzKsiMM9GU9R7Vq7VcfOob6isDx9q1l4a8K3mv3ctvaW9gBNLNKjFEUHkkICxH0BNVGPM7Ey2Zkf8IFp//QC8J/8Agmi/wo/4QPT/APoBeE//AATR/wCFedD9pfwL/wBDp4a/8BL/AP8AjNH/AA0v4F/6HTw1/wCAl/8A/Ga2/suv/NL72cVof3vxPRf+ED0//oBeE/8AwTR/4VsWGmavp9pHZ2E2l2ltGCI4YLTYijOeFHA5Jrznwd8ctD8YeIrbw94b8SeHNQ1S6DmG3WC9QvsUu3LxBRhVJ5PavQ/N8a/8+2hf9/ZP8KyqZfOL5Zza9ZMEo/3vxLXkeIv+ghZf9+D/AI0eR4i/6CFl/wB+D/jVXzfGv/PtoX/f2T/Ctyza5NpEbxYluNo80RElA3fGecVhPBqC+N/+BM0hTjJ7y+9mb5HiL/oIWX/fg/40eR4i/wCghZf9+D/jWxmjNZ/V4/zP72afV1/M/vZj+R4i/wCghZf9+D/jTJIfEGU3ahZZ3fL/AKOeuD7/AFrbzUU5+eH/AK6f+ymj6vH+Z/ew+rr+Z/ezM8jxF/0ELL/vwf8AGjyPEX/QQsv+/B/xrYzRmj6vH+Z/ew+rr+Z/ezH8jxF/0ELL/vwf8aPI8Rf9BCy/78H/ABrYzRmj6vH+Z/ew+rr+Z/ezH8jxF/0ELL/vwf8AGjyPEX/QQsv+/B/xrYzRmj6vH+Z/ew+rr+Z/ezH8jxF/0ELL/vwf8aPI8Rf9BCy/78H/ABrYzRmj6vH+Z/ew+rr+Z/ezH8jxF/0ELL/vwf8AGmPD4g3pu1Cy3ZO3/Rz6fWtvNRSnM8H+8f5Gj6vH+Z/ew+rr+Z/ezM8jxF/0ELL/AL8H/GjyPEX/AEELL/vwf8a2aKPq6/mf3sPq6/mf3sxvI8Rf9BCy/wC/B/xo8jxF/wBBCy/78H/Gtmij6uv5n97D6uv5n97MbyPEX/QQsv8Avwf8aPI8Rf8AQQsv+/B/xrZoo+rr+Z/ew+rr+Z/ezG8jxF/0ELL/AL8H/GjyPEX/AEELL/vwf8a2aKPq6/mf3sPq6/mf3sxvI8Rf9BCy/wC/B/xqxYJqKXH/ABMLiCYlf3flxlceuf0rRqKT/j6i/wB1v6VUaKi73f3scaKi73f3skFLRRWxsFFFFABRRRQAUUUUAFRN/wAfif8AXNv5ipaib/j8T/rm38xQBLRRRQAUUUUAFFFFABRRRQAVFJ/x9Rf7rf0qWopP+PqL/db+lAEtFFFABRRRQAUUUUAFFFFABRRRQAUVzBvtb1TX9UsdMvLSwt9NkjhZpbYzNLI0ayE/eXaAHUd8nNC+LY1vfIeyuDai7Fi16CojM+B8u3O4DJxnGKAOnqg2lwPrqawzSeels1uFyNu0sGzjGc5HrXOJ4/sms9Tn+wzs2ntGHWORHDBzgNuBwAO+elXB4lu21/SNPj0wPb39jLdSTLcxkQ7GjBHBwwG/kg9xjPNADpPB+nSXTtLcXklm1zJdfYWdfJEz53P93fyWY4LYyc4qA+B7FoUWbUtTmlgjjitJnePfapGwZQmEAPKjlgxOOc1nz+ODf2lwunRG3ubW+sIpSzpKrRzzhDgqSOgYe3Fb/iLxA2k3trZxabc301xHJIqxOi7QgycliKAJdG0NNLsr23hvLyR7uaSeSeRkMgdxyRhQB7cVnv4NtJjPNd6jqFzfStCwvHMSyxGLcU2hUCcbm6qc7iDkVWXx3aOtzMmn3jWttbwzST/KBmUDYgGclsnFN1DxleQNFbxaDP8AbvtsNvLbyTxgqsillYMDg5wR7EHNAGpL4bL3FteLrWpR30Ebwm6QQB5Y2YMUZfL2YBAwQoI9eTVVvBVi2pPem+1DDSzyrb+YnlI00exyBtz0ORknB9uKiHjzS/7en0vy59sDyxvcAAqHjQs4I6gcEZ6EjFMvPF2pJpum38Hh2fy7+8ghiWW4jDNHLyHwDwenBx1oA0JvCenTW0FtI9y0UOnPpwBcfNEyhSTx97A6jH0qtJ4U8zxFoV/NcNcR6TBIvmTMPNlc4CbgqhSFG859T+NMj8Wv9tuLC30+5v71bqaNYI9keEjC5OS2DywA6E+lRL4+spHie3068mtGW1aS4G0LGLhwiZBOThiMgdKAOtmmihUNNIkYJxljjms/VZLW9t0to7sAySoMxuNw56itSsD4g6smg+FLzWpGZEsgJmKwtMQAeyL8zfQc04x5ny9yZbMePD0eP+QnqX/f4f4Uv/CPRf8AQS1L/v8AD/CvGx+0Fpn/AD+Xv/hMXv8AhS/8NBaX/wA/l7/4TF7/AIVp/ZC/q5x8tP8Akf8AXzPY10BFOV1TUwfUT/8A1qf/AGJ/1F9W/wDAj/61eM/8NBaX/wA/l7/4TF7/AIVteCvi0fGHiGLQtGvW+2So7r9q0G6gjwoycu4AHFJ5Skrv9Q5af8j/AK+Z6Z/Yn/UX1b/wI/8ArUf2J/1F9W/8CP8A61VPJ8af8/2i/wDfiT/GjyPGn/P9ov8A34k/xrL+z6P8y+9j5af8j/r5lv8AsT/qL6t/4Ef/AFqP7E/6i+rf+BH/ANaqnkeNP+f7Rf8AvxJ/jR5HjT/n+0X/AL8Sf40f2fR/mX3sOWn/ACP+vmW/7E/6i+rf+BH/ANamSaNtZB/a2rHc2P8Aj49ifT2qv5HjT/n+0X/vxJ/jTXg8ZZTde6KTu+X9xJ1wff60f2fR/mX3sOWn/I/6+Zd/sT/qL6t/4Ef/AFqP7E/6i+rf+BH/ANal0ePxCtyx1a50+WDYdot4mVt2R6npjNa1ZSwlKLtuaxoU5K/KZH9if9RfVv8AwI/+tR/Yn/UX1b/wI/8ArVr0VP1al2K+r0+xkf2J/wBRfVv/AAI/+tR/Yn/UX1b/AMCP/rVr0UfVqXYPq9PsZH9if9RfVv8AwI/+tR/Yn/UX1b/wI/8ArVr0UfVqXYPq9PsY7aHlSP7X1X/wI/8ArVoJH5X2WPc77cjcxyT8p5NWKilB86HrwT/I1pClCHwoqFKMPhRNRSc0c1oaC0UnNHNAC0UnNKKACiiigAqKT/j6i/3W/pUtRSf8fUX+639KAJaKKKACiiigAooooAKKKKACom/4/E/65t/MVLUTf8fif9c2/mKAJaKKKACiiigAooooAKKKKACopP8Aj6i/3W/pUtRSf8fUX+639KAJaKKKACiiigAooooAKKKKACiiigDF1Dw5Z3WpSajHc31lcTKqzNa3BjEoX7u4dyBxn0qCTwfpEl287i5aN5PNa3Mx8kybdvmbf72O/wCNdDRQBzWn+DNO09JFs7zU4TJCkJZbo5CJ90DjsOPpUsPhHSIIdPhhWeJLCGSCIJKRujkxvVv7wJUH6iugooA5ey8D6NaqFjkvnULbKBJcEjFvJ5kQ/wCAn9CRU/iTw2da1axunvZreK2jlR1hco77xjhuwroaKAMNPCujra3lqLc+TeRRRSpvOAsYwmPQjAOfXmoT4Q0xrWSJ5r55pJ47g3TXBM4dBhCG7YHH4muirjPFP2658b2Onwm/e3Ng8jx29+9sAfMUbiVIzgE8UAbSeHbKPULi6jkukS5ZnntlmPkSMy7SxT1I6+4qunhPTxpiad9q1FoIpY5LfdcktbmP7mw9gOlYl/4k1izt765t4Yvsttqs0N3O6SXHkQqikPs3gkZODtOB121Edc1Oy8W6jNbyQT6dLfWVuUcMXxKuNyHIC9QeQc+1AHQ3HhHS5ZHmSS8t7h5pJjPDOUfMgAcZ9DtHFKvhHRVt3t44JI4nFspRZCABbuHjx+IGfWuctPGXiO40bUtZ/seFLGKCSS2dyoAdH27GxIWOeudqY9Ku3HibWtP1K30e8jsZr7UFhawaKN1RtzHzgwLE/u1G7qM5HSgDsZpo4VDSEgE44Un+VZ+pyW95CluHlG+VASqspHPY44rTHv1rA+IV9/ZnhO91AW2q3Rt1Enk6XF5l3Jg9Il/if0FVGKk1F9SZbMsjQbXH/H1f/wDgU/8AjS/2Fa/8/N//AOBT/wCNeJf8LS/6kv48/wDgg/8AsqP+Fpf9SX8ef/BB/wDZVp/ZFLsvuOPkh/z7/I9t/sK1/wCfm/8A/Ap/8aQ6BZsMNcX5HvdP/jWNoWkzatoljqi654psheW8c4trxxHPDvUNskTHyuM4I7EEVc/4Rmb/AKGfXf8AwIX/AOJrB4HC919w/ZR/59fkW/8AhHbH/nte/wDgS1H/AAjtj/z2vf8AwJaqn/CMzf8AQz67/wCBC/8AxNH/AAjM3/Qz67/4EL/8TR9SwvdfcHso/wDPr8i3/wAI7Y/89r3/AMCWo/4R2x/57Xv/AIEtVT/hGZv+hn13/wACF/8AiaP+EZm/6GfXf/Ahf/iaPqWF7r7g9lH/AJ9fkW/+Edsf+e17/wCBLUyTQLFWQebe/M23/j5b0J/pTtL0WWxuxcNreqXYClfLuJgyc98Ada1JuXixzh8n8jWU8LQT0SZpHD0mtYJGZ/wjtj/z2vf/AAJaj/hHbH/nte/+BLVr5+lGfpU/VqP8qK+rUf5UZH/CO2P/AD2vf/AlqP8AhHbH/nte/wDgS1a+fpRn6UfVqP8AKg+rUf5UZH/CO2P/AD2vf/AlqP8AhHbH/nte/wDgS1a+fpRn6UfVqP8AKg+rUf5UZH/CO2P/AD2vf/AlqP8AhHbH/nte/wDgS1a+fpRmj6tR/lQfVqP8qMj/AIR2x/57Xv8A4EtTH0CxWRF829+Ykf8AHy3pW0GBNMm/18H+8f8A0E0fVaP8qD6tR/lRl/8ACO2P/Pa9/wDAlqP+Edsf+e17/wCBLVs0U/qtH+VB9Wo/yoxv+Edsf+e17/4EtR/wjtj/AM9r3/wJatmij6rR/lQfVqP8qMb/AIR2x/57Xv8A4EtVzTNNt7BpGhedi4APmSl+npmrtFOOHpxd4x1KjQpxd4x1CiiitjUKik/4+ov91v6VLUUn/H1F/ut/SgCWiiigAooooAKKKKACiiigAqJv+PxP+ubfzFS1E3/H4n/XNv5igCWiiigAooooAKKKKACiiigAqKT/AI+ov91v6VLUUn/H1F/ut/SgCWiiigAooooAKKKKACiiigAooooAKKKKACiiigAooooAKjNvbm5F0YIjOEKCXYNwUnJXPXGe1V9YsbfULJoLnzTGPm/dzPGcjpypBrg9AuJNH8A+Hr61uWS51U28N1e3c8k6RAozbyHbAyRt6jlhQB3N3omjXYxdaRYXA80zYltkb94er8j73A561M+n2DyNI1jbM7OsjMYlJLr91icdR2PauBfxvfWqf6VdWPlJBqO252bUuHgeIRsvPcO+VGckcHFJeeItbn0XXLyS4tBBZWNtIsQiYFnkjViSwYEAE8AfnQB3H9h6L9ouLj+x9P8AOuQVnk+zJulB6hjjLfjS3Gk2s+sWeqSbjLZxSRwJxsXft3HGM5woHXpn1rkr7xRqdlq2vWs9xbZt7Ke5sI44w6kRpnMjBsq2f4SBnsapf8JJ4nt2kkuL7T5Ut2053VbYjetzIqMmd3G3JIPf0oA9FnkeMApC8pz0UgfzIrP1MG8hS2uLORYpJUDbnXGM+xzWoK5/4hnUh4SvTo9sl1qG0fZoXufIV3zwDJ/B9aaSbs9iZLRlj/hG9G/588/9tH/xo/4RvRv+fL/yI/8AjXl/gW38fahrwt/F+hwaNpflMxubTxQbiTzBjauzA4PPPtXf/wDCN6T/ANB3VP8AwZGplgsFF2uvuX+ZxckP+fcfw/yNH/hG9G/58v8AyI/+NH/CN6N/z5f+RX/xrO/4RvSf+g7qn/gyNH/CN6T/ANB3VP8AwZGp+q4Ly+5ByQ/59x/D/I0f+Eb0b/ny/wDIr/40f8I3o3/Pl/5Ff/Gs7/hG9J/6Duqf+DI0f8I3pP8A0HdU/wDBkaPquC8vuQezh/z7j+H+Ro/8I3o3/Pl/5Ff/ABo/4RvRv+fL/wAiv/jWd/wjek/9B3VP/BkaP+Eb0n/oO6p/4MjR9VwXl9yD2cP+fcfw/wAjR/4RvRv+fL/yI/8AjTJfDujq0YFj95sH94/oT6+1Uf8AhG9J/wCg7qn/AIMjVnS9M0/TLsXEOqXc5YFCs975igdc4PfgfnSlhcGlpb7kVGnTb1px/D/Isf8ACN6L/wA+X/kV/wDGj/hG9F/58v8AyK/+NaP2q1/5+Yf+/go+1Wv/AD8w/wDfwVl7DD/yr7ka+ww/8q+5Gd/wjei/8+X/AJFf/Gj/AIRvRf8Any/8iv8A41o/arX/AJ+Yf+/gqSNldQysGB6EHINCw+He0V9yGqFB/ZX3Iyv+Eb0X/ny/8iv/AI0f8I3ov/Pl/wCRX/xrYoqvqtH+RfcP6tR/kX3Ix/8AhG9F/wCfL/yK/wDjR/wjei/8+f8A5Ff/ABrYoo+q0f5F9wfVqP8AIvuRn6fo+n2NwZ7W38tyu0nex4/E1bm/18H+8f5Gpaim/wBfB/vH+RrWEIwVoqyNIQjBWirEtFFFUUFFFFABRRRQAUUUUAFRSf8AH1F/ut/Spaik/wCPqL/db+lAEtFFFABRRRQAUUUUAFFFFABUTf8AH4n/AFzb+YqWom/4/E/65t/MUAS0UUUAFFFFABRRRQAUUUUAFRSf8fUX+639KlqKT/j6i/3W/pQBLRRRQAUUVw/ivTjqXxF0uE2lhdImmzOUvIy6j97HyoH8XvQB3FFeaS6nrP8AaU1jYagNPQ32pb2itoixESIU+8pGcnqQSf5QjxpqLazoiG+ECyG0W9ilaJUcTR53IuwvjcVG7eADxg0Aeo0V5YviTxRBpqXgvjeyXWn3s6xm1TELQzxorKFALfK5JBJzjtU3iDxPdW/2Gz0Xxhp90kqyyS6jc3NvGqsANsbFYmUKSf7oJ6bqAPTaK5bxNrjWPhG0vheIsty0Uf2m2kjEKsw5ffIrKsfB+Yqe3FceninxHd+Hxdw6ysU9pod3ez+VBG/mTwvgA5XgHHIAHtigD1Z5EQgOyruOBk4yfSnivL9R1i41DxLZQ3Wp+XLDr0CR6aEQfutisJTxv5LHnO3tjNaXxDvb3TtbmvdPm8m5h0KdonKhgrefCM7TwetAHfUV5trWu63pun6ksmvRqbC/CNNJ5EM00Rj3FI9yGMvk8AjkcZzzUmveMLqyvLiFb427S/2Y9nFNEokKSzKsxIx/dyCeikjGCRQB6LRXmt/4j1Ky0K8v7vWpY5JtYurO2wsEUdskcsoUs7RtwQmMkEk7QBk5NJPFev3mjRanb6uiiHSI7uRYoI2WWXzdjAkrkDGcgY59KAPV6ia2t2tvszW8TQYx5ZQFcemOlcFJ4h1QQa7OmphtWtDMLfRtkY2xqRiXG0yNwd2QcH0rb+HeoX+oadcyX2radqeJh5UlpcLKUUqDtcrGgDAk8bemM880Ab7WNk0ccbWduyRf6tTGMJ9B2p/2e32MnkRbXADDYMMB0zXnK+Kdai0zxIIrxNSv7PEkcsJje2hjaRhxsTcrqvLK+4/LkZFOi8QaoLSwW+8U6dFZT3UyyataTQzBFCApGztGsYYknnYOMDrzQB6ELOzEssotYBJKMSN5Yy49Ce9ONvbnOYIjnbn5Bzt+7+XavOr7V9S0/VfETQ67PNg2bQrII2WKB1UPOqheQOefu55IpP8AhJNQN7a2q+JM6Y+ptbJqiwxMbhDEpABC7CRK2zcq4P60AejztKoHlRrIc9C22qGorJcxxwXVpH5LyoGHmbsjPpitJenrVLWZo7a2S4mbbGkqMxxnAzRp1JlazvsRDQdH/wCgbb/980f2Fo//AEDbf/vmoR4l0b/n7P8A36f/AApf+Em0b/n7P/fp/wDCuLmwfeP4HLz4T+7+BL/YWj/9A23/AO+aP7C0f/oG2/8A3zUX/CTaN/z9n/v0/wDhR/wk2jf8/Z/79P8A4Uc2D7x/AOfCd4/gS/2Fo/8A0Dbf/vmj+wtH/wCgbb/981F/wk2jf8/Z/wC/T/4Uf8JNo3/P2f8Av0/+FHNg+8fwDnwneP4Ev9haP/0Dbf8A75o/sLR/+gbb/wDfNRf8JNo3/P2f+/T/AOFH/CTaN/z9n/v0/wDhRzYPvH8A58J3j+BL/YWj/wDQNt/++aZLomkK0YGm23zNg/J7E/0pv/CTaN/z9n/v0/8AhTJfEejs0ZF591sn90/oR6e9HNg+8fwDnwneP4Fj+wtH/wCgbb/980f2Fo//AEDbf/vmov8AhJtG/wCfs/8Afp/8Ksafq9hfytFazGRlXcQUYcfiKqP1WTtHlb+RUXhpO0eV/cM/sLR/+gbb/wDfNXraGOCJYYUCRoMKo6AVLRXRGlCHwqxvGnCPwqwUUUVZYUUUUAFRTf6+D/eP8jUtRTf6+D/eP8jQBLRRRQAUUUUAFFFFABRRRQAVFJ/x9Rf7rf0qWopP+PqL/db+lAEtFFFABRRRQAUUUUAFFFFABUTf8fif9c2/mKlqJv8Aj8T/AK5t/MUAS0UUUAFFFFABRRRQAUUUUAFRSf8AH1F/ut/Spaik/wCPqL/db+lAEtFFFABRRRQAUUUUAFcZr2l6rdeLr+4s5ri1hbSPLEiQq4kbcfkye/0rs6KAPKnTxJY6XDYwWetb5bGxSLyFfbEyzDzckHCnb17ke1aFto+r3GuQyXc+urBPqt+s4W8lRBbgsYQAD8q5AwRg9s44r0WigDyaKTxcf+Ece5tNYjltYbA3Tqs7mcFv34cK2wEDOdysxzxit3wnZa5a65Z3F0+qus8t+LkXEzvGq+c3k4UnC/LjBAzg9cV1mv6pHpFlHdSQvKHuYLcKpAIMsixg89gWz+FGq61pulywx6hciAzHCFlYgnOOSBgckdcUAc7frqkXxGhlt11C7tpYwjq3nJBa4U/OCD5b5OAVI3DPBrmItH8R33hTxDZalc6tcahcaZIj2rwTJG04yQUkLlTnphAqkdR2r0KPxLocmpyaampQG7jZ0eM5G1lGWBOMZA561mw+ONFk1G7j+1RrY21rDM9224LuklaNV5Hqo5/2qAMHUNLL6zLeWthrJS50F4LcyvO2JAXykgYnBIPG7qenNM0qy8Qx+JdO+2Xep2ttFHaCCOK1lkiKCMCSNyr7EO7OSyk9MGuwsPFWg311Ha2mpRSzSFgibWBJXJZeRwQATg84GaT/AISvw/8AZJLo6lGkUUiROXVlKu/3RgjPPbjmgDhF0fxE2mb5J/EPnvp17I6/bJh+/Dt5AwDwcYwBjPfNaNtb+JH8X29xqF7qcEQa3aBYrWWSJ4/KAkRyrhEO/fkupI4IOOK6xvFGhrZwXjagn2edtscmxtuc4wePl545xT28R6MurLpX2+L7Y0nlCPB5faW25xjOATjNAHCJo2vz6X9nn/tmZr3S9RW5Se5kIEolTyBgnCHaWxjGRnOa6SRrq2+G0Y07T9QlnW1RBbyvMs6ngNk58zI5OAc4xjtWovijQTb3Nx/acAhtQGmc5AVScBuRyCe4yKbZeK/D95dx2ttqcTzyOUVNrA7gMkHI4OOcHrQBw2m2HiK8gtbK6l14RRT35Zw88BdCimDJLF8ZzjLE5GM9qjv7XX7y3ij1O01y4ut+mPbBPM8lVWSJpjIAdpYMHJ3AnABHSu//AOEp0H7PdXB1OBYbXBmdsgKC20HkcgnjIyKrzeMtAj+w4vDIt7cvaxGOJziRVLEMMZHTv60AbkxmCjyVjZv9tiB+gNVLx7kCEzpAiCZCWEhPf3ArQB4rnfiPBfXXg++t9Lltor2RQsD3MLSxK2eCyLyw9hTja+uxMnZNm6Li2/57xf8AfYo+0W3/AD3i/wC+xXzp/wAIv8VP+g54J/8ACbuf/iqX/hFvip/0HPBP/hN3P/xVac+C/wCfy/r5nH9bfl9//APor7Rbf894v++xR9otv+e8X/fYr51/4Rb4qf8AQc8E/wDhN3P/AMVR/wAIt8VP+g54J/8ACbuf/iqOfBf8/kH1p+X3/wDAPor7Rbf894v++xR9otv+e8X/AH2K888M6Zo8Gg2cPiLSorzVljxdT2ljJHDI/qqk5A6Vo/YfBv8A0L8//gM/+NYvEYO/8T8F/mP615x+/wD4B2X2i2/57xf99ij7Rbf894v++xXG/YfBv/Qvz/8AgM/+NH2Hwb/0L8//AIDP/jR9Zwf8/wCC/wAw+tecfv8A+Adl9otv+e8X/fYqOa4g3RbZ4sb+fnHTB/8ArVyP2Hwb/wBC/P8A+Az/AONI1j4OyMaBMOec20n+NH1nB/z/AIL/ADD615x+/wD4B2f2i2/57xf99ipAVIyuCD3FcT9h8G/9C/P/AOAz/wCNbVvrmnW8KQQ2t8kcahUUWzYAAwBUTxOGXwz/AK+8uGKj9pr7/wDgG7RWN/wkVn/z73//AIDNR/wkVn/z73//AIDNWf1qj/Mi/rVH+Y2aKxv+Eis/+fe//wDAZqP+Eis/+fe//wDAZqPrVH+ZB9ao/wAxs0Vjf8JFZ/8APvf/APgM1H/CRWf/AD73/wD4DNR9ao/zIPrVH+Y2aim/18H+8f5Gsv8A4SKz/wCfe/8A/AZqY+v2bSRt5F98pJx9mbnjFH1qj/Mg+tUf5kblFY3/AAkVn/z73/8A4DNR/wAJFZ/8+9//AOAzUfWqP8yD61R/mNmisU+IrP8A597/AP8AAZq1oJBNEkqhgrqGAYYIz6itIVoVPhdy4VYVPhdySiiitDQKKKKACopP+PqL/db+lS1FJ/x9Rf7rf0oAlooooAKKKKACiiigAooooAKib/j8T/rm38xUtRN/x+J/1zb+YoAlooooAKKKKACiiigAooooAKik/wCPqL/db+lS1FJ/x9Rf7rf0oAlooooAKKKKACiiigAooooAKKKKAMjxbpdxrGkC1tbiK3nS5guEeWMumYpVkwQCDztx171znijwhrniHa19q9gCI9oRbaTy0YOrK6r5n3uMHOeOmK7qigDjLrwU10syzX6gT3tzcylIiDiaIx7Qc9RnOagbwXqVwJPt2qWjk29jboIrUqoW2uPO5BY5LDj26+1d1RQByM/hK4abzodREL/2tNqAZYvmG+3eIL16gtnPtjFZuk+Ary0kLT6lay77iznl2W75ke3YkklnPLA8+/5V6BRQB57rHgG/vrZ7ZNXhETNM/lyQMVV3k3hwAw+YYxznjpimR+H9a/4SW1szA7aXFqk2ozTmJUyzxSKQrCQsRuk4G0YHc4Fei0UAeWaX4f0aHR49Fh1PSg2oI1lZXC2brPKLd8usmWwSPLOeF55robfw9Bqkkup22oJJbXOqm+yISpKiIQlMk+qk59/xrn9e8I+JDqurX+mW8bvbXaXWjgyKNxmZGuQcn5eVPXruqfUfDOtQ+JNIez0vzbTSmtEhuIfIVpIkBEgdmIkz32jCnJznpQBZj8DQ6b4fvLOa50q3hZIkF59mKyFEmVwJGL4OcY4A5Oa1pPDF0L4aha38KzLq51FA8JZNrQmIoQCMnDEg+uOK54+FNTk0rxLpqaOv2a6xLbtdiEzzS79xBdGIZcfdL4Izg1NP4YvpfEtjftp2ow2cUdr9lis2tFNkYz80bbskKe/lMdwJFAHoU3nlR5JRWzzvUkfoaz9XuJLO1W6v54Et4pFaRljbIGfqa1BWD4/h1O58L3dvo2ovpuoyALbXaWq3DQPnhhExCvj0PFVFq+uxMtE2T6V4k0bVLwWtjfLNNtLbAjDgdeorYrkvCt7q2naBZWeuLqms6nDHtuL8aalv9obP3vLU7V+grU/tx/8AoD6t/wB+P/r1hPE0Ob3Xp/XkjCOIgl7z/BmzRWN/bj/9AfVv+/H/ANej+3H/AOgPq3/fj/69T9Zpd/zK+s0+/wCZs0Vjf24//QH1b/vx/wDXo/tx/wDoD6t/34/+vR9Zpd/zD6zT7/mbNFMt5PNgjl8t496htrjDLnsR60+t07m6dwqKf78P/XT/ANlNS1Fcffg/66f+ymgCWiiigAooooAKKKKACiiigAqKX/XQ/wC8f5Gpaim/18H+8f5GgCWiiigAooooAKKKKACiiigAqKT/AI+ov91v6VLUUn/H1F/ut/SgCWiiigAooooAKKKKACiiigAqJv8Aj8T/AK5t/MVLUTf8fif9c2/mKAJaKKKACiiigAooooAKKKKACopP+PqL/db+lS1FJ/x9Rf7rf0oAlooooAKKKKACiiigAooooAKKKKACiiigAooooAKiu50trWW4lOI4kLucZwAMmpaq6xBJdaTeW0OPMlgeNc9MlSBQBT0bX7LU7P7akd1bWxVXWS7gaFWDDIILYzUuj6zY6pYfbIZAkWX++QDhGKk/TI61xNl4b1qLQ9Js5NGicWEsUk1vNfiVLnEZQ4yuFAOCARiqk3g/xJFoL2trZWDTXGl31i6G4wsXnSFlIOORg49jQB6Y13arMIWuYRKV3BC43Y65x6VXudY0u3ihlm1C1SOaUQxsZRhnPRQfWuUh0HWbObV/s+m6fcXV2HktdQmYFoWMIRYypGdoZccHGG6daybHwbrEdlKs2l2ku3VLa/jhlnRgwUbZF4UKvTPA9qAPRE1C12SPJMsKpIYy0pCgkehPWpXurVJFja4hV2xtUuATn0FcHL4V1SPVJ79tNstShe8upBZTSgLtlCbX5BGRtI6dOlQQ+BdSjtj5gtrm8jj0xIbh2+YGCZWlwSMj5QQPXpQB6LPGZFAWaSPnqmP6g1nauwsLZbua5uZY4pFZl2hjjPYKMmtQVhePdNi1nwvd6TP9r8q7Aif7JMYpsE/wOOVPvTi0nrsTLRNkZ8YaOoyy34+tnJ/hW5YXMd5ZxXUO7y5VDLuUqcH1B6V5Z4E+Hlh4N14azptt4wupxC0Pl3+ttcRYbGTsY4zxwa9A/tXUf+gBd/8AfxKirisP/wAu7/c/8jmhXt8Tv/26zZorG/tXUv8AoA3f/fxKP7V1L/oA3f8A38SsfrNPz+5/5Gn1mHn9z/yNmisb+1dS/wCgDd/9/Eo/tXUv+gDd/wDfxKPrNPz+5/5B9Zh5/c/8jZorG/tXUv8AoA3f/fxKP7V1L/oA3f8A38Sj6zT8/uf+QfWYef3P/I2aiuPvwf8AXT/2U1Ssb69uLgRzaTcWyYJ8x3Uj6cVdn+/B/wBdP/ZTWsJqaujWE1NXRLRRRVlBRRRQAUUUUAFFFFABUU3+vg/3j/I1LUU3+vg/3j/I0AS0UUUAFFFFABRRRQAUUUUAFRSf8fUX+639KlqJ/wDj6i/3W/pQBLRRRQAUUUUAFFFFABRRRQAVE3/H4n/XNv5ipaiP/H4n/XNv5igCWiiigAooooAKKKKACiiigAqKT/j6i/3W/pUtRSf8fUX+639KAJaKKKACiiigAooooAKKKKACiiigAooooAKKKKACiiigAooooAKKKKACiiigCOeISqFZpF5zlHKn9KiFlFuVjJO21gwDSsRke2as1g+ItcurDUINP06xjvLqSCS5ZZJvKVYkxk5CtliSABjv1FFwN6iqmjX8WqaVbahAGEdxGJFDdRnsfpVugAooooAKKKKACiiigApCobGRnByKWuUvPFlzplzqMOrabFH9ksTep9luDMWXcVCsCq7WJ6dR154oA6uisXQdXurvULvTNSsorS9toopisUxlRo5NwUhiqnOUcEY7dTmtqgAooooAKKKKACiiigApCoJBI5HShjgE5xXH/wDCcxb9adbCQ2+nxxNbyBx/pfmM6DaMcDchGT169MZAOxorH8P6tcX11fWN9ax2t7ZMglSKUyxlXXKsrFVJ79QOlbFABRRRQAUUUUAFFFFABSFQWDY5HQ1V1i/h0vSrrUbjd5VtE0jhepAHQe9cxZ+NGm0iW88nT5ZvNhhgt7a9MjF5SAokJQbBzkkbhgHGaAOyorK8O6rLqIvYLu2W2vbG4+z3EaSeYmdiupViASCrqeQPStWgAooooAKKKKACiiigApNo3bsc4xmor+c21nNcLE8pjRnEaDLNgZwPeuL0jx7LqOnmaHTraSWSa3gtvJvC8TyS5+R32AqyAZYbTjI60Ad1RWX4b1V9VtbhprcW9za3D21xEH3qrrg8NgZGCDnA61qUAFFFFABRRRQAUUVzV14mksL7XItQs0jg0uzjvFeKXe0qOZBggqNpzGe56igDpaQqNwbHI6GuRk8XXlssttfaSkWpboFggjud6SecSFy+wFcEHPynHbNbXhzVZdTiuUubdba7tJ2guI1k3qGHdWwCQQQRkA+1AGrRRRQAUUUUAFFFFABRRRQAUUUUAFFFFABRRRQAUUUUAFFFFABRRRQAUUUUAFYfiLQZdSvIb2zvzY3UcMluZPKEgaJ8blxkYOQCD7VuUUAVdJsYdN0y30+3z5VvGI1yeSAOp96tUUUAFFFFABRRRQAUUUUAFcpZ+EZhYapY6lqi30WpK/nSC2EcxZujb9xztGABgAYFdXRQBj6Do01jeXeoX18b6+uUjiaURCNVjj3bVC5Pd3JOeSa2KKKACiiigAooooAKKKKAGXEUc8EkMq7o5FKsMkZB69K5Nfh/pET6iLaS5hivLSG2SPzncQCNmZSu5j3IwO23jqa6+igDJ8P6RJp015d3d4by9vGVppvLEakKMKAuTgAZ7961qKKACis/VNc0nTJVhv8AUIIJGUsEZvm2jvjrj36Vdt5oriCOeCRZIpFDo6nIZSMgg+mKAH0UmaCwAyeB70ALRTIZY5ollidZI3AZWU5DA9CCOop9AFXVrGDU9MudPuQTDcRNG+DyARjIrnB4NaWO4kvdVae9dbdYLhIAgiEDFo/lydxyTnnkHHFdbRQBl+HtJbTEu5J7o3d3eXBuLibZsDNtVBhcnACooxk9K1KKKACiiigAooooAKKKKAKms2KanpN3p0kkkaXULws8ZwyhlIJB7HmuXg8C7Ge5fUkF8PIMMsFoIo0MJJQmMNhjzg8jjjiuzooAzPDulf2TaTRtO1xPcTtcXExXbvkbGSB2GABj2rToooAKKKKACiiigArmbrwvLe6tq1zfaiJbXU7NbR7dbfaURS5XD7uT+8btzxXTUUAcmfB8k0M0t7qz3GoM0JhuhCFEXlHKfLk55Jzzz7VseHtJOlwz+Zcm5ubmZp7iYptDOfRcnAAwAMmtSigAooooAKKKKACiiigAooooAKKKKACiiigAooooAKKKKACiiigAooooAKKKKACiiigAooooAKKKKACiiigAooooAKKKKACiiigAooooAKKKKACiiigAooooAKKKKAONSQaL401271PTr6aHUBA9rcW9lJcgKkYVoiI1YrhgzcgA7+tYmtLq82q38sFtrC6hJNbNoxSOUQxw7V3q5HyJg79wfBIx1r02igDzWzm1ga7Zae1lq/7vXp5ZpTA4hEBU7PnPDKeOmcd8VB4Z0nV0TRfPj1UvfWV9HqPntJgElfKVs8J1bb0716jRQB5Gtpd2Pgbwx9istVa6sYCs+mPZ3O24mCoGDMo+Qgg7HPyHJr1qMllBYbSRyPSnYHpRQAUUUUAFFFFABRRRQAUUUUAFFFFABRRRQAUUUUAFFFFABRRRQAUUUUAFFFFABRRRQAUUUUAFFFFABRRUF1eWtqFNzcQwhunmOFz+dNJsG7bk9FNR1dQyMGUjIIOQadSAKKKKACiiigAooooAKKKKACiiigAooooAKKKKACiigmgAorJ03xN4d1PUJNP03XtKvLyLPmW9veRySJjrlVJIrWptNbgFFFFIAooooAKKKKACiiigAooooAKKKKACiiigAooooAKKKKACiioTdWwm8kzxCT+7vGfypNpbibSJqKAaKYwooooAKKKKACiiigAooooAKKKKACiiigAooooAKKKKACiiigAooooAKKKKACiiigAooooAKKKKACiiigAPSvDvGF1dXfiO9a6ZiUlZEU/wqDxj+f417jWDrvhLR9YuftVzHJHN/E8TbS316135fioYeo5TRxY7DzrwSiznPg/dXUkV7auzNbx7WTPRSeoH86PibrmpeFvF3hTW2vnTw/c3baZqkLEbEaUfuZT6YYYJ9DXaaNpVlpFoLWxhEcecnuWPqTUHijw/pHifRLjRddskvdPuNvmwszKG2kMOVII5A6GsMVVjVqynFWTNsNSlSpKMnqeeaH451aObw5cXUYuLfxdql1JbeaxU2toqEwBQP7yoHOe7msiw8d6t4i17wHqiSPYwXk+pJcWsEzeVMIQwXcP4umeelena/wCC/DOu6fp+n6ppMU9tpzKbRA7p5O1doAKkHGOMdDUOm+AfCWmppsdjo8cCaWZjZKssmITLnzMDdznJ65x2xXObnBeFvi5qt5JplxrGg2dvYajp99eRNbXDPKv2bJOVKgfMAcc1Bp/xj1u58Jax4gk8KSR21vpC6nZzmK4SBiWA8hnkjUM4BB3ISpB4PFejaf4F8K6e2nNZ6THGdNjlis8yOwjSU5kGCxDZ981Wh+G/g6GwvdPj0uQWV7C0E1t9tnMPlswYqqF9qcgfdAoA5Pxh8TNb8M+F7PUr3T9HXU7m0mvhp0ctxPIYEVWHMcR28E7nbCKcckZIwL/x/wCJYfHeqa5pcSXGmx+DbLV2068vXSKLe7M2wBSDIRgZ46fhXqmv+BfCuvPaNqukpcG0t2toT5siYhYANG21huUgDhsis+5+FngW5EYn0RpBHaR2IzeT/NbxklIm+f51BJ4bOeh4AoA8+m+JV3pPivxZ4gk+23Wnpoek3FnprzN5cclxkcAA46jJC5OOh4r0f4ZeKNV8TWV+2raJcaZNa3PlRu9vNFHcoVBEiCZEfHJBBHUVduPBPhe4uNRnn0a3lbU7WK0vA24pLDH/AKtNudo254wAaueG/D2l+HreSDS47lEkILeddzTngYABkZiBjsOKAOJsfiRdDxtrWh61p1vpS2AuHtYJjL9pvoYl3edESvlupAJwGyuOawdJ+NWpSeHL/X7/AMIXSWCaet5ZypHPHG7s+1YGkliVS3IO5Mr1616RbeC/Ddv4gbXl09pNRJlKyzXMsoj83/WbEdise7vtAyOKrWPw98I2NtdWlvpOLO6ieKW0e5le32McsqxM5RBn+6BQByXjrxT8QNJ0rwzJHHoNteapq0Vs6o8ksZjdMhSSoIOepH4UmofFTUbXUNSuU0S1fRNK1yLRLyQ3LC5aZtoMiJt27AXHBOSOeK61/h54Sk0JdEl0+eWxSZJ40kvrh3ikUYVkkL70x22kYqWfwF4Tn15dcm0dHvxKk5cyybGlQYWRo92xnHZiCfegDldJ8feKtRs/GWoWfha2vLbw/fXljbRQXLG4vJoXUKNm0gDaSSck5wAK6X4XeK/+Eu8OHUZJrBp0mMU0dr5g8lgBlHWRVZXBJBGMcZBq/b+EtBt9O1PT7eyaG31S7lvL0RzyK0k8hBdwwbcpJA+6RjHGKn8NeHdH8N2ktro9n9nSaUzSs0ryvI56szuSzHjuTQBq14Z+2/r2uaD8Dbh9DlmhN7fQ2l3LFkMkDK5bkdASqqfZiO9e51n+I9E0vxFol3out2MN9p93H5c8Eoyrr/MHOCCOQRkVrQqKnUjNq6TE1dH5L6DqmpaPrVrquk3c9rfW8qyQzROVdWB4wRX6waJeXt34LsdQvY/IvptOjmmTGNkrRhmGO2CTXlvhT9mH4U+HfEseuwaff3ssMgkgt725EkETA5BChRnH+0TXtEkayRNG/KsCG9wa9DNMbTxTjyLYmEXHc8K+CvjvV/EmoWlhrmq3NsdOs5rwq4Ak1X52G5T0McYGMDnJ5wMVpaB8WvEmvWN9eab4OleD+zbi9sZTDcCPfE3+pkkaNUZnUEgxsRkYrvrbwD4Stk0hbfSFi/seV5bBkmkDQMxJbDbskHJypJHtT9L8F6Dod3Pf6HYm0uXEhSMXU32ZXfkkQ7vLXJ67VBryizP+HXjePxrcSXOmW6f2XFY28kk5YlvtMq72hHb5EKbvdwO1c7rXxVvrHU9Vuo9FtpNB0nV4NJupGuGF08kpUb0Tbt2qXHBOTya7D4ZeE7bwV4PtNCtzG7oWluJI02LJK7FnYDsMnAHYAClvfAnhS88QHXrjR4nvzKkzv5jhHkQYR2jDbGYdmKkigDK+HnivXPFGta5HPpdja6Zpd/NYrMtwzSyuh67NuAMdTnr2rn/GnxO13RNe8YW9lomnXVj4Xt7S5uHmunjllSZclVAUjI55OOnfNekaFoWlaGLsaXaC3F5cvdXGHZt8rfeb5icZ9uK464+Fuj6p4/8AEHiTX1TULbU1sxFaF5EVDAuPnCsFkBODtYEcdKAM+Tx3rmqeIfF2lWWl2selaHYxTy3hunjuCJrQzIEUA/Nu4zkYAJ5NZOlfE7WE0HTrXSdKhvLi18MR65fSahfPueIkqEV9pLOcHLN7eteoJ4X0NbzWbxbBRPraRx6i+9v36onlqMZwuFOPlxWXe/DfwXeWdjaXGiIYbC2+ywBZ5UPkf88mKsC6cfdfIoA5jSfiNq/iLxVPpel6PappceiW+qTXM1yyTIk0bnaqhSCwIHdR1OegrD8HeNPFV7qHw7sdPlg+xazYXE92L6R55mMb4P7w/MSFIx6nrxXq1p4W0G01W71S206OK7vLSOzndGYBoIwQiBc7QACegFU4vAfhSGDRYodK8pdDcvpxjnlVoMnJG4NlgccqxIPcUAc54B+It54n1Oy0VtNgg1WCe8j1uJZCVshA+xcepdmTGe2/0qx8TPHeoeE/EGlWf9n20Ol3anztWvDL9nifcAsRMattY54LYFbHgzwlHoeu+JNdma3e/wBcvhPI0Me0JEihY056kcknuWNW/Evg/wAP+I7mKfWbOS6MYAEf2qVI3AOQHjVgr8/3gaAOJufinqD/ABBufD+leGbrULKy1GGwu5oYJ3dTIoYyhljMSouRkM4JHIFPsfHniXXvBPiDxXpOn6XaaXaQXwsmmmd7hnt9w3uoXaASrcZ9K6+78E+G7rXP7beweK/+TfJb3MsAk2fd3rGwV8dtwNJZeB/DFjqF5fWmm+TJfCQXMSzyeRJvGHJh3eXk9ztzQBwugfEHxZdaP4P09bDSrzXtc0Y6o80srwwLEsaNyApPmMW6Dhak8M/FLVvFWs+GrTQtCs0h1jSm1Cdru5ZTbBJjG6jap38g44GeM4rq3+G3g19KstLOkuLawL/ZNt5OJIA4wyLIH3hCONmduO1aeneE/D2nalaajY6XDbXNnZ/YbdoyyiODOdgXO3qM5xn3oA5jwL49vtb8b6n4d1awttGuLVpPs9lOZRdTRK2BMMqEdGHPyk4zzXoVc/o/g3w7pWuSa3Z2L/2g6snnzXMsxRWbcyoHYhATyQoAroKAKOvSzQaPcywZ8xYyRjt715gWbeXLEtnO7POa9cdVdSrAEHqDWI3hXSTced5cgGc+WG+X/GvJzLA1cTKLg9jy8wwVTESi4PYs+GZprjRbeWckuV6nv714to2sePtY+IurW+j32tTJYeLzbThxH9gi05QDIjbufM5+XbzzXvUUaxoERQqqMAAdBWdoeg6Tos+oz6ZaC3k1K6a8uyHZvNmYAFuSccAcDA9q9OnFxgot3sejTi4xUWzx3wz8Q9U0T4efari+j1LU7jWNSjt4r1riaaWOF2O1FiR2IUAZJwqitC5+LmtXFrps+j+H7Bxd+HH1uQXN0y+VsOGQFVO7PbgV3Evw38FyW9rbtoieXa3E9xBieUFHm/1vIbJD91J2npinWPw78HWMEcNto4SOOxk09AbiVttvI25oxljwT+I7Yqyzh9c+LWtRIs2k6DYTRDw2muS/abpkKA9YxhTn2PFP1n4wahHrS2Gi+FbrUzBZWV5dxRQzyystwAdsflxsqlVOcyFQcECu6bwF4TaNozpCFG00aWR50nNqP+Wf3v16+9NvvAHhS8ltppdNkjltrdbaOS3u5oHMS9EZo3BdR6NmgDzL4gePvEWqR3DaPGumaXpvi620eS4jvHS5mdZF8z5QMeWd23BOT19q9N+I/ib/AIRbRYrqOSzFzcXCwW8dwJmMrnJ2okSM7tx0AqLUPhv4Lv8AVZNUutFV7mS6S7ci4lVDOmNsuwMF38D5sZPfNa3ibw1oviS3t4NasxdLbTrcQESPG0Ug4DKyEEHkjr3NAHmen/FjVvEOm6HaaTotrDqmq2V7czfaLl0jgS3OxtpCbtxOMAgY71i6R8U9T8N/CHQL6eaHV9WlsJryeG6kuJbiWNHILZRG2r23uQM8V6WPhh4HW0gtY9DEcVvJLJCEuplKGT/WAEPna3dM7faib4X+BZbKzs30CL7PZWr2cCCeUYgc5aM4b5lzzhs4PIoA5TXvinrkF3rLaVoenzWmk6FBrUxubpkdo3Us0a7VILYBweBx70/R/iBrd1461x7ibTLbw1Z6Fbaoguco8SyxlgWYA9+vXA6c1fHwh8PzeLLy/vovtOkyadbWVvYmeYbFhzw7b8yKePlYkcDNdTqXgfwtqWpS6jeaTFJcTWRsJiJHRJbcgjy3RWCsACcZBx2xQB5Tqvxg8RXfg/xLcaZaWVrqGlPaPDcmGYRTQzMBkJMit34JGCDkVq698QLzwtruu3+r28t0+meG7a8lgt7txA8rybMIjcL8zDLYzj6V2dt8MfA9vbXtvHoYMV9bJa3KyXMz+bEh+UHc55HZuo9auJ4G8LL52/SlnM9gmnSm4mkm8y3X7qNvY5xnqefegDgvEvxX1zw3pniKLVdC09tX0i3sbqNbe5doJo7mZY8ElQVZSx+vBrr/AIf+LNR1zxB4m0HV9OtbS90K4hidradpI5FliEi4LKDkA4PHNSJ8NvBa6NfaQdFD2l+YjdiS4leSXymDRgyM5fapUYXOBW3pmg6Vpur6pq1laCK91V43vpd7HzmjTYhwTgYXjgCgDyjVPiLqPh++8YzWtm9/LbeJrLTIorq9cxgTInK8HywCegGO9d18NPFl74mbX7XUrG3tLzRdUk0+b7PKXjkKgNuUsAejDqKtXngLwndyXslxpKyNfX8Oo3J86QeZcRY8uThuMYHAwDjkGtPRNB0nRbjUbjTLQW8upXRu7xg7N5sxABbknHAHAwPagDiLL4jXQ8e6t4f1rT7fSY7Pz2tIpvN+0X8USbvOhO3y3UgH5Q24Y5rA0f416hN4fv8AxBfeEbpNNTTPt1rNHHOkZbftWB5JI1UsQQdyFl69a9Jt/BnhyHxEfEC2LyalulZJZrmWURmT/WbEdiqbuh2gZHFVrD4feEbGK6t7XSdtrdRvFLaNcSvbbHOWVYWcxoD/ALKigDj/AB14r+IGk+H/AA9dRxaDa3mp6rBblY3eVPLkXO0kqMHPBI/CjVfipqVlqGqzpolpJo+javBpF9IblhcNLJty8abcbFLjgnJ9q65vh34RbQToUmmzS6f5qTLHLfTu0bp90o5csmO20jFSXPgHwlc62utXGjpLerJHKXaaQo8iDCSOm7Y7jszAn3oAy/h54t1zxR4i8RQTaXY22laPqlzpqzrcMZppI2Xadm3AXaSSc9cADvXd1m6DoWlaGb86XaC3OoXkl9dYdm8yd8b35JxnA4GB7VpUAFFFFABRRRQAUUUUAFFFFABRRRQAUUUUAFFFFABRRRQAUUUUAFFFFABRRRQAUUUUAFFFFABRRRQAUUUUAFFFFABRRRQAUUUUAFFFFABRRRQAUUUUAFFFFABRRRQAUUUUAFFFFABRRRQAUUUUAFFFFABRRRQAUUUUAFFFFABRRRQAUUUUAFFFFABRRRQAUUUUAFBorO8SW1xd6NcW9sN0jKMLu27xnlc9sjigC6lxA4JSaNgOpDA0sU0UoJilSQDrtYGuaW3upLpJIdCa0toZQwjJQNJ8jZztYjrgD61b8I2skEM81zYS2t1O++UNs2+yrtY8AcUAbtFFFABRRRQAUUUUAFFFFABRRRQAUUUUAFFFFABRRRQAUUUUAFFFFABRRRQAUUUUAFFFFABRRRQAUUUUAFFFFABRRRQAUUUUAFFFFABRRRQAUUUUAFFFFABRRRQAUUUUAFFFFABRRRQAUUUUAFFFFABRRRQAUUUUAFFFFABRRRQAUUUUAFFFFABRRRQAUUUUAFFFFABRRRQB/9k="/>
          <p:cNvSpPr>
            <a:spLocks noChangeAspect="1" noChangeArrowheads="1"/>
          </p:cNvSpPr>
          <p:nvPr/>
        </p:nvSpPr>
        <p:spPr bwMode="auto">
          <a:xfrm>
            <a:off x="6569982" y="40769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Inhaltsplatzhalter 3"/>
          <p:cNvPicPr>
            <a:picLocks noChangeAspect="1"/>
          </p:cNvPicPr>
          <p:nvPr/>
        </p:nvPicPr>
        <p:blipFill rotWithShape="1">
          <a:blip r:embed="rId2">
            <a:extLst>
              <a:ext uri="{28A0092B-C50C-407E-A947-70E740481C1C}">
                <a14:useLocalDpi xmlns:a14="http://schemas.microsoft.com/office/drawing/2010/main" val="0"/>
              </a:ext>
            </a:extLst>
          </a:blip>
          <a:srcRect t="9617"/>
          <a:stretch/>
        </p:blipFill>
        <p:spPr>
          <a:xfrm>
            <a:off x="2091355" y="1600201"/>
            <a:ext cx="7787062" cy="4781550"/>
          </a:xfrm>
          <a:prstGeom prst="rect">
            <a:avLst/>
          </a:prstGeom>
        </p:spPr>
      </p:pic>
      <p:sp>
        <p:nvSpPr>
          <p:cNvPr id="8" name="Title 7">
            <a:extLst>
              <a:ext uri="{FF2B5EF4-FFF2-40B4-BE49-F238E27FC236}">
                <a16:creationId xmlns:a16="http://schemas.microsoft.com/office/drawing/2014/main" id="{2B42929A-5AEA-9115-E88B-46BCDD911661}"/>
              </a:ext>
            </a:extLst>
          </p:cNvPr>
          <p:cNvSpPr>
            <a:spLocks noGrp="1"/>
          </p:cNvSpPr>
          <p:nvPr>
            <p:ph type="title"/>
          </p:nvPr>
        </p:nvSpPr>
        <p:spPr/>
        <p:txBody>
          <a:bodyPr/>
          <a:lstStyle/>
          <a:p>
            <a:r>
              <a:rPr lang="en-GB" dirty="0"/>
              <a:t>Sectors mentioned in NDC </a:t>
            </a:r>
            <a:br>
              <a:rPr lang="en-GB" dirty="0"/>
            </a:br>
            <a:r>
              <a:rPr lang="en-GB" dirty="0"/>
              <a:t>adaptation components</a:t>
            </a:r>
          </a:p>
        </p:txBody>
      </p:sp>
      <p:sp>
        <p:nvSpPr>
          <p:cNvPr id="10" name="TextBox 9"/>
          <p:cNvSpPr txBox="1"/>
          <p:nvPr/>
        </p:nvSpPr>
        <p:spPr>
          <a:xfrm>
            <a:off x="5146060" y="6345238"/>
            <a:ext cx="1899879" cy="253916"/>
          </a:xfrm>
          <a:prstGeom prst="rect">
            <a:avLst/>
          </a:prstGeom>
          <a:noFill/>
        </p:spPr>
        <p:txBody>
          <a:bodyPr wrap="none" rtlCol="0">
            <a:spAutoFit/>
          </a:bodyPr>
          <a:lstStyle/>
          <a:p>
            <a:r>
              <a:rPr lang="en-GB" sz="1050" dirty="0">
                <a:solidFill>
                  <a:schemeClr val="bg2"/>
                </a:solidFill>
              </a:rPr>
              <a:t>Source: Adaptation Community</a:t>
            </a:r>
            <a:endParaRPr lang="en-GB" dirty="0">
              <a:solidFill>
                <a:schemeClr val="bg2"/>
              </a:solidFill>
            </a:endParaRPr>
          </a:p>
        </p:txBody>
      </p:sp>
    </p:spTree>
    <p:extLst>
      <p:ext uri="{BB962C8B-B14F-4D97-AF65-F5344CB8AC3E}">
        <p14:creationId xmlns:p14="http://schemas.microsoft.com/office/powerpoint/2010/main" val="294907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a:xfrm>
            <a:off x="645261" y="1805389"/>
            <a:ext cx="10380563" cy="1403496"/>
          </a:xfrm>
        </p:spPr>
        <p:txBody>
          <a:bodyPr>
            <a:noAutofit/>
          </a:bodyPr>
          <a:lstStyle/>
          <a:p>
            <a:r>
              <a:rPr lang="en-GB" sz="3600" dirty="0">
                <a:latin typeface="Quicksand"/>
                <a:cs typeface="Quire Sans"/>
              </a:rPr>
              <a:t>How does one ensure that all of this finance really delivers adaptation solutions?</a:t>
            </a:r>
            <a:br>
              <a:rPr lang="en-GB" sz="3600" dirty="0">
                <a:latin typeface="Quicksand"/>
                <a:cs typeface="Quire Sans"/>
              </a:rPr>
            </a:br>
            <a:br>
              <a:rPr lang="en-GB" sz="3600" dirty="0">
                <a:latin typeface="Quicksand"/>
                <a:cs typeface="Quire Sans"/>
              </a:rPr>
            </a:br>
            <a:r>
              <a:rPr lang="en-GB" sz="3600" dirty="0">
                <a:latin typeface="Quicksand"/>
                <a:cs typeface="Quire Sans"/>
              </a:rPr>
              <a:t>What is the link with integrity and corruption?</a:t>
            </a:r>
          </a:p>
        </p:txBody>
      </p:sp>
      <p:sp>
        <p:nvSpPr>
          <p:cNvPr id="6" name="Rectangle 5"/>
          <p:cNvSpPr/>
          <p:nvPr/>
        </p:nvSpPr>
        <p:spPr>
          <a:xfrm>
            <a:off x="5255385" y="3025566"/>
            <a:ext cx="237566" cy="369332"/>
          </a:xfrm>
          <a:prstGeom prst="rect">
            <a:avLst/>
          </a:prstGeom>
        </p:spPr>
        <p:txBody>
          <a:bodyPr wrap="none">
            <a:spAutoFit/>
          </a:bodyPr>
          <a:lstStyle/>
          <a:p>
            <a:r>
              <a:rPr lang="en-DE" dirty="0">
                <a:solidFill>
                  <a:srgbClr val="0C0C0C"/>
                </a:solidFill>
              </a:rPr>
              <a:t> </a:t>
            </a:r>
            <a:endParaRPr lang="en-GB" dirty="0">
              <a:solidFill>
                <a:srgbClr val="0C0C0C"/>
              </a:solidFill>
            </a:endParaRPr>
          </a:p>
        </p:txBody>
      </p:sp>
      <p:sp>
        <p:nvSpPr>
          <p:cNvPr id="17" name="Inhaltsplatzhalter 6"/>
          <p:cNvSpPr>
            <a:spLocks noGrp="1"/>
          </p:cNvSpPr>
          <p:nvPr>
            <p:ph sz="quarter" idx="14"/>
          </p:nvPr>
        </p:nvSpPr>
        <p:spPr>
          <a:xfrm>
            <a:off x="803275" y="3543300"/>
            <a:ext cx="9154723" cy="2518234"/>
          </a:xfrm>
          <a:prstGeom prst="rect">
            <a:avLst/>
          </a:prstGeom>
        </p:spPr>
        <p:txBody>
          <a:bodyPr lIns="91440" tIns="45720" rIns="91440" bIns="45720" anchor="t"/>
          <a:lstStyle/>
          <a:p>
            <a:r>
              <a:rPr lang="en-GB" sz="2800" dirty="0">
                <a:solidFill>
                  <a:schemeClr val="bg1"/>
                </a:solidFill>
                <a:latin typeface="Quicksand Medium"/>
              </a:rPr>
              <a:t>40% of all climate-related ODA received by initiatives in countries among the </a:t>
            </a:r>
            <a:r>
              <a:rPr lang="en-GB" sz="2800" b="1" dirty="0">
                <a:solidFill>
                  <a:schemeClr val="bg1"/>
                </a:solidFill>
                <a:latin typeface="Quicksand Medium"/>
              </a:rPr>
              <a:t>riskiest places in the world for corruption </a:t>
            </a:r>
            <a:r>
              <a:rPr lang="en-GB" sz="2800" dirty="0">
                <a:solidFill>
                  <a:schemeClr val="bg1"/>
                </a:solidFill>
                <a:latin typeface="Quicksand Medium"/>
              </a:rPr>
              <a:t>(U4 Brief 2020:14)</a:t>
            </a:r>
          </a:p>
          <a:p>
            <a:endParaRPr lang="en-GB" sz="1800" dirty="0">
              <a:solidFill>
                <a:schemeClr val="bg1"/>
              </a:solidFill>
            </a:endParaRPr>
          </a:p>
          <a:p>
            <a:pPr marL="0" indent="0">
              <a:buNone/>
            </a:pPr>
            <a:endParaRPr lang="en-GB" sz="1600" dirty="0">
              <a:solidFill>
                <a:srgbClr val="0C0C0C"/>
              </a:solidFill>
            </a:endParaRPr>
          </a:p>
        </p:txBody>
      </p:sp>
    </p:spTree>
    <p:extLst>
      <p:ext uri="{BB962C8B-B14F-4D97-AF65-F5344CB8AC3E}">
        <p14:creationId xmlns:p14="http://schemas.microsoft.com/office/powerpoint/2010/main" val="267562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18B427-F5EC-53CC-5254-D0105C9CE9FC}"/>
              </a:ext>
            </a:extLst>
          </p:cNvPr>
          <p:cNvSpPr>
            <a:spLocks noGrp="1"/>
          </p:cNvSpPr>
          <p:nvPr>
            <p:ph type="title"/>
          </p:nvPr>
        </p:nvSpPr>
        <p:spPr/>
        <p:txBody>
          <a:bodyPr/>
          <a:lstStyle/>
          <a:p>
            <a:r>
              <a:rPr lang="en-GB" dirty="0">
                <a:latin typeface="Quicksand"/>
                <a:cs typeface="Quire Sans"/>
              </a:rPr>
              <a:t>Adaptation vs Maladaptation </a:t>
            </a:r>
            <a:endParaRPr lang="en-GB">
              <a:latin typeface="Quicksand"/>
              <a:cs typeface="Quire Sans"/>
            </a:endParaRPr>
          </a:p>
        </p:txBody>
      </p:sp>
      <p:sp>
        <p:nvSpPr>
          <p:cNvPr id="10" name="Content Placeholder 9">
            <a:extLst>
              <a:ext uri="{FF2B5EF4-FFF2-40B4-BE49-F238E27FC236}">
                <a16:creationId xmlns:a16="http://schemas.microsoft.com/office/drawing/2014/main" id="{93BC70BD-D587-E0A7-D787-5CB81963B284}"/>
              </a:ext>
            </a:extLst>
          </p:cNvPr>
          <p:cNvSpPr>
            <a:spLocks noGrp="1"/>
          </p:cNvSpPr>
          <p:nvPr>
            <p:ph idx="1"/>
          </p:nvPr>
        </p:nvSpPr>
        <p:spPr>
          <a:xfrm>
            <a:off x="751840" y="1514475"/>
            <a:ext cx="10703150" cy="4976921"/>
          </a:xfrm>
        </p:spPr>
        <p:txBody>
          <a:bodyPr vert="horz" lIns="91440" tIns="45720" rIns="91440" bIns="45720" rtlCol="0" anchor="t">
            <a:normAutofit fontScale="92500" lnSpcReduction="10000"/>
          </a:bodyPr>
          <a:lstStyle/>
          <a:p>
            <a:pPr marL="525145" lvl="1" indent="-342900">
              <a:lnSpc>
                <a:spcPct val="110000"/>
              </a:lnSpc>
            </a:pPr>
            <a:r>
              <a:rPr lang="en-US" b="1" dirty="0">
                <a:latin typeface="Quicksand"/>
              </a:rPr>
              <a:t>Adaptation: </a:t>
            </a:r>
            <a:r>
              <a:rPr lang="en-US" dirty="0">
                <a:latin typeface="Quicksand"/>
              </a:rPr>
              <a:t>changes in processes, practices and structures to mitigate potential damages or to benefit from opportunities associated with climate change now and in </a:t>
            </a:r>
            <a:br>
              <a:rPr lang="en-US" dirty="0">
                <a:latin typeface="Quicksand"/>
              </a:rPr>
            </a:br>
            <a:r>
              <a:rPr lang="en-US" dirty="0">
                <a:latin typeface="Quicksand"/>
              </a:rPr>
              <a:t>the future</a:t>
            </a:r>
          </a:p>
          <a:p>
            <a:pPr marL="525145" lvl="1" indent="-342900">
              <a:lnSpc>
                <a:spcPct val="110000"/>
              </a:lnSpc>
            </a:pPr>
            <a:r>
              <a:rPr lang="en-US" b="1" dirty="0">
                <a:latin typeface="Quicksand"/>
              </a:rPr>
              <a:t>Maladaptation: </a:t>
            </a:r>
            <a:r>
              <a:rPr lang="en-US" dirty="0">
                <a:latin typeface="Quicksand"/>
              </a:rPr>
              <a:t>‘actions, or inaction that may lead to increased risk of adverse climate-related outcomes, increased vulnerability to climate change, or diminished welfare, now or in the future’ (Noble et al., </a:t>
            </a:r>
            <a:r>
              <a:rPr lang="en-US" dirty="0">
                <a:latin typeface="Quicksand"/>
                <a:hlinkClick r:id="rId2"/>
              </a:rPr>
              <a:t>2014</a:t>
            </a:r>
            <a:r>
              <a:rPr lang="en-US" dirty="0">
                <a:latin typeface="Quicksand"/>
              </a:rPr>
              <a:t>, p. 857)</a:t>
            </a:r>
          </a:p>
          <a:p>
            <a:pPr marL="1026795" lvl="2" indent="-182245">
              <a:lnSpc>
                <a:spcPct val="110000"/>
              </a:lnSpc>
              <a:buFont typeface="System Font Regular" panose="020B0604020202020204" pitchFamily="34" charset="0"/>
              <a:buChar char="-"/>
            </a:pPr>
            <a:r>
              <a:rPr lang="en-US" dirty="0">
                <a:latin typeface="Quicksand"/>
              </a:rPr>
              <a:t>May reinforce existing vulnerabilities, </a:t>
            </a:r>
            <a:r>
              <a:rPr lang="en-GB" dirty="0">
                <a:latin typeface="Quicksand"/>
              </a:rPr>
              <a:t>redistribute vulnerability, or create new vulnerabilities</a:t>
            </a:r>
            <a:endParaRPr lang="en-US" dirty="0">
              <a:latin typeface="Quicksand"/>
            </a:endParaRPr>
          </a:p>
          <a:p>
            <a:pPr marL="525145" lvl="1" indent="-342900">
              <a:lnSpc>
                <a:spcPct val="110000"/>
              </a:lnSpc>
            </a:pPr>
            <a:r>
              <a:rPr lang="en-GB" dirty="0">
                <a:latin typeface="Quicksand"/>
              </a:rPr>
              <a:t>Can arise from </a:t>
            </a:r>
          </a:p>
          <a:p>
            <a:pPr marL="683895" lvl="2" indent="-182245">
              <a:lnSpc>
                <a:spcPct val="110000"/>
              </a:lnSpc>
            </a:pPr>
            <a:r>
              <a:rPr lang="en-GB" dirty="0">
                <a:latin typeface="Quicksand"/>
              </a:rPr>
              <a:t>prioritizing short-term outcomes over risks associated with longer-term threats; </a:t>
            </a:r>
            <a:endParaRPr lang="en-GB" dirty="0"/>
          </a:p>
          <a:p>
            <a:pPr marL="683895" lvl="2" indent="-182245">
              <a:lnSpc>
                <a:spcPct val="110000"/>
              </a:lnSpc>
            </a:pPr>
            <a:r>
              <a:rPr lang="en-GB" dirty="0">
                <a:latin typeface="Quicksand"/>
              </a:rPr>
              <a:t>insufficient understanding of local cultural, socio-economic, and political contexts; </a:t>
            </a:r>
            <a:endParaRPr lang="en-GB" dirty="0"/>
          </a:p>
          <a:p>
            <a:pPr marL="683895" lvl="2" indent="-182245">
              <a:lnSpc>
                <a:spcPct val="110000"/>
              </a:lnSpc>
            </a:pPr>
            <a:r>
              <a:rPr lang="en-GB" dirty="0">
                <a:latin typeface="Quicksand"/>
              </a:rPr>
              <a:t>technology dumping; </a:t>
            </a:r>
            <a:endParaRPr lang="en-GB" dirty="0"/>
          </a:p>
          <a:p>
            <a:pPr marL="683895" lvl="2" indent="-182245">
              <a:lnSpc>
                <a:spcPct val="110000"/>
              </a:lnSpc>
            </a:pPr>
            <a:r>
              <a:rPr lang="en-GB" dirty="0">
                <a:latin typeface="Quicksand"/>
              </a:rPr>
              <a:t>donor agenda pressure; </a:t>
            </a:r>
            <a:endParaRPr lang="en-GB" dirty="0"/>
          </a:p>
          <a:p>
            <a:pPr marL="683895" lvl="2" indent="-182245">
              <a:lnSpc>
                <a:spcPct val="110000"/>
              </a:lnSpc>
            </a:pPr>
            <a:r>
              <a:rPr lang="en-GB" dirty="0">
                <a:latin typeface="Quicksand"/>
              </a:rPr>
              <a:t>poor analysis of situation; </a:t>
            </a:r>
            <a:endParaRPr lang="en-GB" dirty="0"/>
          </a:p>
          <a:p>
            <a:pPr marL="683895" lvl="2" indent="-182245">
              <a:lnSpc>
                <a:spcPct val="110000"/>
              </a:lnSpc>
            </a:pPr>
            <a:r>
              <a:rPr lang="en-GB" dirty="0">
                <a:latin typeface="Quicksand"/>
              </a:rPr>
              <a:t>working in a context of significant uncertainty, or </a:t>
            </a:r>
            <a:endParaRPr lang="en-GB" dirty="0"/>
          </a:p>
          <a:p>
            <a:pPr marL="683895" lvl="2" indent="-182245">
              <a:lnSpc>
                <a:spcPct val="110000"/>
              </a:lnSpc>
            </a:pPr>
            <a:r>
              <a:rPr lang="en-GB" b="1" i="1" dirty="0">
                <a:latin typeface="Quicksand"/>
              </a:rPr>
              <a:t>poor integrity and corruption</a:t>
            </a:r>
            <a:endParaRPr lang="en-GB" dirty="0"/>
          </a:p>
        </p:txBody>
      </p:sp>
    </p:spTree>
    <p:extLst>
      <p:ext uri="{BB962C8B-B14F-4D97-AF65-F5344CB8AC3E}">
        <p14:creationId xmlns:p14="http://schemas.microsoft.com/office/powerpoint/2010/main" val="258906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B6CD2-FE41-7648-EB61-364E37D5860E}"/>
              </a:ext>
            </a:extLst>
          </p:cNvPr>
          <p:cNvPicPr>
            <a:picLocks noChangeAspect="1"/>
          </p:cNvPicPr>
          <p:nvPr/>
        </p:nvPicPr>
        <p:blipFill>
          <a:blip r:embed="rId3"/>
          <a:stretch>
            <a:fillRect/>
          </a:stretch>
        </p:blipFill>
        <p:spPr>
          <a:xfrm>
            <a:off x="1482083" y="1138700"/>
            <a:ext cx="8500933" cy="4289026"/>
          </a:xfrm>
          <a:prstGeom prst="rect">
            <a:avLst/>
          </a:prstGeom>
        </p:spPr>
      </p:pic>
      <p:sp>
        <p:nvSpPr>
          <p:cNvPr id="6" name="TextBox 5">
            <a:extLst>
              <a:ext uri="{FF2B5EF4-FFF2-40B4-BE49-F238E27FC236}">
                <a16:creationId xmlns:a16="http://schemas.microsoft.com/office/drawing/2014/main" id="{BB8B4425-D830-88AE-4004-2369CD4045DE}"/>
              </a:ext>
            </a:extLst>
          </p:cNvPr>
          <p:cNvSpPr txBox="1"/>
          <p:nvPr/>
        </p:nvSpPr>
        <p:spPr>
          <a:xfrm>
            <a:off x="426574" y="3228696"/>
            <a:ext cx="1280889"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GB" sz="2000" b="1" dirty="0">
                <a:solidFill>
                  <a:srgbClr val="11A24A"/>
                </a:solidFill>
                <a:latin typeface="Helvetica Neue"/>
                <a:ea typeface="Helvetica Neue"/>
                <a:cs typeface="Helvetica Neue"/>
                <a:sym typeface="Helvetica Neue"/>
              </a:rPr>
              <a:t>Climate Finance</a:t>
            </a:r>
            <a:endParaRPr lang="en-KR" sz="2000" b="1" dirty="0">
              <a:solidFill>
                <a:srgbClr val="11A24A"/>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44748B89-CB7B-844F-B8FD-7ACCCCF4CC86}"/>
              </a:ext>
            </a:extLst>
          </p:cNvPr>
          <p:cNvSpPr txBox="1"/>
          <p:nvPr/>
        </p:nvSpPr>
        <p:spPr>
          <a:xfrm>
            <a:off x="9985450" y="2784524"/>
            <a:ext cx="2032320" cy="974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2000" b="1" dirty="0">
                <a:solidFill>
                  <a:srgbClr val="11A24A"/>
                </a:solidFill>
                <a:latin typeface="Helvetica Neue"/>
                <a:ea typeface="Helvetica Neue"/>
                <a:cs typeface="Helvetica Neue"/>
                <a:sym typeface="Helvetica Neue"/>
              </a:rPr>
              <a:t>Climate Adaptation Objectives</a:t>
            </a:r>
            <a:endParaRPr lang="en-KR" sz="2000" b="1" dirty="0">
              <a:solidFill>
                <a:srgbClr val="11A24A"/>
              </a:solidFill>
              <a:latin typeface="Helvetica Neue"/>
              <a:ea typeface="Helvetica Neue"/>
              <a:cs typeface="Helvetica Neue"/>
              <a:sym typeface="Helvetica Neue"/>
            </a:endParaRPr>
          </a:p>
        </p:txBody>
      </p:sp>
      <p:sp>
        <p:nvSpPr>
          <p:cNvPr id="16" name="Chevron 15">
            <a:extLst>
              <a:ext uri="{FF2B5EF4-FFF2-40B4-BE49-F238E27FC236}">
                <a16:creationId xmlns:a16="http://schemas.microsoft.com/office/drawing/2014/main" id="{EACAEE6E-FC98-0009-C419-8EEE4EA85A15}"/>
              </a:ext>
            </a:extLst>
          </p:cNvPr>
          <p:cNvSpPr/>
          <p:nvPr/>
        </p:nvSpPr>
        <p:spPr>
          <a:xfrm>
            <a:off x="8723439"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20" name="Chevron 19">
            <a:extLst>
              <a:ext uri="{FF2B5EF4-FFF2-40B4-BE49-F238E27FC236}">
                <a16:creationId xmlns:a16="http://schemas.microsoft.com/office/drawing/2014/main" id="{E9A79A4A-6483-6E2A-8052-E4E6D27337C5}"/>
              </a:ext>
            </a:extLst>
          </p:cNvPr>
          <p:cNvSpPr/>
          <p:nvPr/>
        </p:nvSpPr>
        <p:spPr>
          <a:xfrm>
            <a:off x="8193267"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22" name="Chevron 21">
            <a:extLst>
              <a:ext uri="{FF2B5EF4-FFF2-40B4-BE49-F238E27FC236}">
                <a16:creationId xmlns:a16="http://schemas.microsoft.com/office/drawing/2014/main" id="{03ED8A53-E601-A46A-ECB5-3F714A858B03}"/>
              </a:ext>
            </a:extLst>
          </p:cNvPr>
          <p:cNvSpPr/>
          <p:nvPr/>
        </p:nvSpPr>
        <p:spPr>
          <a:xfrm>
            <a:off x="7663096"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pic>
        <p:nvPicPr>
          <p:cNvPr id="27" name="Picture 26">
            <a:extLst>
              <a:ext uri="{FF2B5EF4-FFF2-40B4-BE49-F238E27FC236}">
                <a16:creationId xmlns:a16="http://schemas.microsoft.com/office/drawing/2014/main" id="{302229BF-7301-A1DF-67F0-F5753589E2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91187" y="130350"/>
            <a:ext cx="1720931" cy="1720931"/>
          </a:xfrm>
          <a:prstGeom prst="ellipse">
            <a:avLst/>
          </a:prstGeom>
          <a:ln w="1905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 name="Chevron 31">
            <a:extLst>
              <a:ext uri="{FF2B5EF4-FFF2-40B4-BE49-F238E27FC236}">
                <a16:creationId xmlns:a16="http://schemas.microsoft.com/office/drawing/2014/main" id="{F626D27C-F150-20CA-4155-45C26073A0ED}"/>
              </a:ext>
            </a:extLst>
          </p:cNvPr>
          <p:cNvSpPr/>
          <p:nvPr/>
        </p:nvSpPr>
        <p:spPr>
          <a:xfrm>
            <a:off x="7132925"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3" name="Chevron 32">
            <a:extLst>
              <a:ext uri="{FF2B5EF4-FFF2-40B4-BE49-F238E27FC236}">
                <a16:creationId xmlns:a16="http://schemas.microsoft.com/office/drawing/2014/main" id="{AE376754-97B4-3EEB-62BA-C1AD6F48ABA2}"/>
              </a:ext>
            </a:extLst>
          </p:cNvPr>
          <p:cNvSpPr/>
          <p:nvPr/>
        </p:nvSpPr>
        <p:spPr>
          <a:xfrm>
            <a:off x="6602754"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4" name="Chevron 33">
            <a:extLst>
              <a:ext uri="{FF2B5EF4-FFF2-40B4-BE49-F238E27FC236}">
                <a16:creationId xmlns:a16="http://schemas.microsoft.com/office/drawing/2014/main" id="{7F11D2D1-9CCA-FF3D-0A38-F46CB5479B65}"/>
              </a:ext>
            </a:extLst>
          </p:cNvPr>
          <p:cNvSpPr/>
          <p:nvPr/>
        </p:nvSpPr>
        <p:spPr>
          <a:xfrm>
            <a:off x="6072583"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5" name="Chevron 34">
            <a:extLst>
              <a:ext uri="{FF2B5EF4-FFF2-40B4-BE49-F238E27FC236}">
                <a16:creationId xmlns:a16="http://schemas.microsoft.com/office/drawing/2014/main" id="{A1480FB0-1C91-813B-41B4-BFB6D95BD21B}"/>
              </a:ext>
            </a:extLst>
          </p:cNvPr>
          <p:cNvSpPr/>
          <p:nvPr/>
        </p:nvSpPr>
        <p:spPr>
          <a:xfrm>
            <a:off x="5542412"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14" name="TextBox 13">
            <a:extLst>
              <a:ext uri="{FF2B5EF4-FFF2-40B4-BE49-F238E27FC236}">
                <a16:creationId xmlns:a16="http://schemas.microsoft.com/office/drawing/2014/main" id="{525BCFAA-7602-8A7A-46C3-8B50A5114F4A}"/>
              </a:ext>
            </a:extLst>
          </p:cNvPr>
          <p:cNvSpPr txBox="1"/>
          <p:nvPr/>
        </p:nvSpPr>
        <p:spPr>
          <a:xfrm>
            <a:off x="4659086" y="5772028"/>
            <a:ext cx="1522993" cy="306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1600" b="1" spc="300" dirty="0">
                <a:solidFill>
                  <a:srgbClr val="074081"/>
                </a:solidFill>
                <a:latin typeface="Helvetica Neue"/>
                <a:ea typeface="Helvetica Neue"/>
                <a:cs typeface="Helvetica Neue"/>
                <a:sym typeface="Helvetica Neue"/>
              </a:rPr>
              <a:t>INTEGRITY</a:t>
            </a:r>
          </a:p>
        </p:txBody>
      </p:sp>
      <p:sp>
        <p:nvSpPr>
          <p:cNvPr id="36" name="Chevron 35">
            <a:extLst>
              <a:ext uri="{FF2B5EF4-FFF2-40B4-BE49-F238E27FC236}">
                <a16:creationId xmlns:a16="http://schemas.microsoft.com/office/drawing/2014/main" id="{7397BDAA-DC1A-B0E2-6AEB-08270D48FE2A}"/>
              </a:ext>
            </a:extLst>
          </p:cNvPr>
          <p:cNvSpPr/>
          <p:nvPr/>
        </p:nvSpPr>
        <p:spPr>
          <a:xfrm rot="19636662">
            <a:off x="5635964" y="4126552"/>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grpSp>
        <p:nvGrpSpPr>
          <p:cNvPr id="53" name="Group 52">
            <a:extLst>
              <a:ext uri="{FF2B5EF4-FFF2-40B4-BE49-F238E27FC236}">
                <a16:creationId xmlns:a16="http://schemas.microsoft.com/office/drawing/2014/main" id="{8BB5C916-55DA-BD6A-5CDB-20EC70750B1F}"/>
              </a:ext>
            </a:extLst>
          </p:cNvPr>
          <p:cNvGrpSpPr/>
          <p:nvPr/>
        </p:nvGrpSpPr>
        <p:grpSpPr>
          <a:xfrm>
            <a:off x="6725347" y="658895"/>
            <a:ext cx="2962719" cy="2385981"/>
            <a:chOff x="13868354" y="221131"/>
            <a:chExt cx="6815176" cy="5100124"/>
          </a:xfrm>
        </p:grpSpPr>
        <p:pic>
          <p:nvPicPr>
            <p:cNvPr id="38" name="Graphic 37" descr="Flying Money with solid fill">
              <a:extLst>
                <a:ext uri="{FF2B5EF4-FFF2-40B4-BE49-F238E27FC236}">
                  <a16:creationId xmlns:a16="http://schemas.microsoft.com/office/drawing/2014/main" id="{03A70729-9248-8043-DCAA-B4C9F791B68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309819">
              <a:off x="17779859" y="4450255"/>
              <a:ext cx="871000" cy="871000"/>
            </a:xfrm>
            <a:prstGeom prst="rect">
              <a:avLst/>
            </a:prstGeom>
          </p:spPr>
        </p:pic>
        <p:pic>
          <p:nvPicPr>
            <p:cNvPr id="39" name="Graphic 38" descr="Flying Money with solid fill">
              <a:extLst>
                <a:ext uri="{FF2B5EF4-FFF2-40B4-BE49-F238E27FC236}">
                  <a16:creationId xmlns:a16="http://schemas.microsoft.com/office/drawing/2014/main" id="{1C34D3F6-0DF4-BB5F-1374-8B4B3E4FC1B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924264">
              <a:off x="13868354" y="2113468"/>
              <a:ext cx="1395737" cy="1395737"/>
            </a:xfrm>
            <a:prstGeom prst="rect">
              <a:avLst/>
            </a:prstGeom>
          </p:spPr>
        </p:pic>
        <p:pic>
          <p:nvPicPr>
            <p:cNvPr id="40" name="Graphic 39" descr="Flying Money with solid fill">
              <a:extLst>
                <a:ext uri="{FF2B5EF4-FFF2-40B4-BE49-F238E27FC236}">
                  <a16:creationId xmlns:a16="http://schemas.microsoft.com/office/drawing/2014/main" id="{92502505-9EA8-5079-67FA-B5A5337FB25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3911291" y="3650159"/>
              <a:ext cx="936450" cy="936450"/>
            </a:xfrm>
            <a:prstGeom prst="rect">
              <a:avLst/>
            </a:prstGeom>
          </p:spPr>
        </p:pic>
        <p:pic>
          <p:nvPicPr>
            <p:cNvPr id="41" name="Graphic 40" descr="Flying Money with solid fill">
              <a:extLst>
                <a:ext uri="{FF2B5EF4-FFF2-40B4-BE49-F238E27FC236}">
                  <a16:creationId xmlns:a16="http://schemas.microsoft.com/office/drawing/2014/main" id="{23FD70C8-C2E1-25D6-6E0F-2C11E3AD79A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8688770" y="3116827"/>
              <a:ext cx="1395737" cy="1395737"/>
            </a:xfrm>
            <a:prstGeom prst="rect">
              <a:avLst/>
            </a:prstGeom>
          </p:spPr>
        </p:pic>
        <p:pic>
          <p:nvPicPr>
            <p:cNvPr id="42" name="Graphic 41" descr="Flying Money with solid fill">
              <a:extLst>
                <a:ext uri="{FF2B5EF4-FFF2-40B4-BE49-F238E27FC236}">
                  <a16:creationId xmlns:a16="http://schemas.microsoft.com/office/drawing/2014/main" id="{E77E0767-EB8A-B7D0-86A0-8E31A9DCFC8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9287793" y="1696242"/>
              <a:ext cx="1395737" cy="1395737"/>
            </a:xfrm>
            <a:prstGeom prst="rect">
              <a:avLst/>
            </a:prstGeom>
          </p:spPr>
        </p:pic>
        <p:pic>
          <p:nvPicPr>
            <p:cNvPr id="43" name="Graphic 42" descr="Flying Money with solid fill">
              <a:extLst>
                <a:ext uri="{FF2B5EF4-FFF2-40B4-BE49-F238E27FC236}">
                  <a16:creationId xmlns:a16="http://schemas.microsoft.com/office/drawing/2014/main" id="{3419BC83-D52A-D3BE-0BE5-6A19A180C40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8297777" y="1026759"/>
              <a:ext cx="786064" cy="786064"/>
            </a:xfrm>
            <a:prstGeom prst="rect">
              <a:avLst/>
            </a:prstGeom>
          </p:spPr>
        </p:pic>
        <p:pic>
          <p:nvPicPr>
            <p:cNvPr id="44" name="Graphic 43" descr="Flying Money with solid fill">
              <a:extLst>
                <a:ext uri="{FF2B5EF4-FFF2-40B4-BE49-F238E27FC236}">
                  <a16:creationId xmlns:a16="http://schemas.microsoft.com/office/drawing/2014/main" id="{7C05D5BB-2389-4C9F-5EA7-3B1F997040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9125335" y="221131"/>
              <a:ext cx="1395737" cy="1395737"/>
            </a:xfrm>
            <a:prstGeom prst="rect">
              <a:avLst/>
            </a:prstGeom>
          </p:spPr>
        </p:pic>
        <p:pic>
          <p:nvPicPr>
            <p:cNvPr id="50" name="Graphic 49" descr="Flying Money with solid fill">
              <a:extLst>
                <a:ext uri="{FF2B5EF4-FFF2-40B4-BE49-F238E27FC236}">
                  <a16:creationId xmlns:a16="http://schemas.microsoft.com/office/drawing/2014/main" id="{48BD88B6-2FD5-16E1-6B7B-EBD5051E466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14703039" y="1223586"/>
              <a:ext cx="786064" cy="786064"/>
            </a:xfrm>
            <a:prstGeom prst="rect">
              <a:avLst/>
            </a:prstGeom>
          </p:spPr>
        </p:pic>
      </p:grpSp>
      <p:sp>
        <p:nvSpPr>
          <p:cNvPr id="51" name="TextBox 50">
            <a:extLst>
              <a:ext uri="{FF2B5EF4-FFF2-40B4-BE49-F238E27FC236}">
                <a16:creationId xmlns:a16="http://schemas.microsoft.com/office/drawing/2014/main" id="{1DB5358F-0A50-D1FF-07AC-3686A103167B}"/>
              </a:ext>
            </a:extLst>
          </p:cNvPr>
          <p:cNvSpPr txBox="1"/>
          <p:nvPr/>
        </p:nvSpPr>
        <p:spPr>
          <a:xfrm>
            <a:off x="4973613" y="329720"/>
            <a:ext cx="2296794" cy="1036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28600" indent="-228600" defTabSz="412750" hangingPunct="0">
              <a:buFont typeface="Arial" panose="020B0604020202020204" pitchFamily="34" charset="0"/>
              <a:buChar char="•"/>
            </a:pPr>
            <a:r>
              <a:rPr lang="en-KR" sz="1600" i="1" dirty="0">
                <a:solidFill>
                  <a:srgbClr val="000000"/>
                </a:solidFill>
                <a:latin typeface="Corbel" panose="020B0503020204020204" pitchFamily="34" charset="0"/>
                <a:sym typeface="Helvetica Neue"/>
              </a:rPr>
              <a:t>Increased cost</a:t>
            </a:r>
          </a:p>
          <a:p>
            <a:pPr marL="228600" indent="-228600" defTabSz="412750" hangingPunct="0">
              <a:buFont typeface="Arial" panose="020B0604020202020204" pitchFamily="34" charset="0"/>
              <a:buChar char="•"/>
            </a:pPr>
            <a:r>
              <a:rPr lang="en-KR" sz="1600" i="1" dirty="0">
                <a:latin typeface="Corbel" panose="020B0503020204020204" pitchFamily="34" charset="0"/>
              </a:rPr>
              <a:t>Un</a:t>
            </a:r>
            <a:r>
              <a:rPr lang="en-US" sz="1600" i="1" dirty="0">
                <a:latin typeface="Corbel" panose="020B0503020204020204" pitchFamily="34" charset="0"/>
              </a:rPr>
              <a:t>intended risks </a:t>
            </a:r>
          </a:p>
          <a:p>
            <a:pPr marL="228600" indent="-228600" defTabSz="412750" hangingPunct="0">
              <a:buFont typeface="Arial" panose="020B0604020202020204" pitchFamily="34" charset="0"/>
              <a:buChar char="•"/>
            </a:pPr>
            <a:r>
              <a:rPr lang="en-US" sz="1600" i="1" dirty="0">
                <a:solidFill>
                  <a:srgbClr val="000000"/>
                </a:solidFill>
                <a:latin typeface="Corbel" panose="020B0503020204020204" pitchFamily="34" charset="0"/>
                <a:sym typeface="Helvetica Neue"/>
              </a:rPr>
              <a:t>Affecting vulnerable communities</a:t>
            </a:r>
            <a:endParaRPr lang="en-KR" sz="1600" i="1" dirty="0">
              <a:solidFill>
                <a:srgbClr val="000000"/>
              </a:solidFill>
              <a:latin typeface="Corbel" panose="020B0503020204020204" pitchFamily="34" charset="0"/>
              <a:sym typeface="Helvetica Neue"/>
            </a:endParaRPr>
          </a:p>
        </p:txBody>
      </p:sp>
      <p:sp>
        <p:nvSpPr>
          <p:cNvPr id="9" name="TextBox 8">
            <a:extLst>
              <a:ext uri="{FF2B5EF4-FFF2-40B4-BE49-F238E27FC236}">
                <a16:creationId xmlns:a16="http://schemas.microsoft.com/office/drawing/2014/main" id="{3C15261B-6789-E451-0ACB-9E336296E100}"/>
              </a:ext>
            </a:extLst>
          </p:cNvPr>
          <p:cNvSpPr txBox="1"/>
          <p:nvPr/>
        </p:nvSpPr>
        <p:spPr>
          <a:xfrm>
            <a:off x="6790495" y="5780734"/>
            <a:ext cx="2079412"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1600" b="1" dirty="0">
                <a:solidFill>
                  <a:srgbClr val="074081"/>
                </a:solidFill>
                <a:latin typeface="Helvetica Neue"/>
                <a:ea typeface="Helvetica Neue"/>
                <a:cs typeface="Helvetica Neue"/>
                <a:sym typeface="Helvetica Neue"/>
              </a:rPr>
              <a:t>ACCOUNTABILITY</a:t>
            </a:r>
          </a:p>
        </p:txBody>
      </p:sp>
      <p:sp>
        <p:nvSpPr>
          <p:cNvPr id="11" name="TextBox 10">
            <a:extLst>
              <a:ext uri="{FF2B5EF4-FFF2-40B4-BE49-F238E27FC236}">
                <a16:creationId xmlns:a16="http://schemas.microsoft.com/office/drawing/2014/main" id="{9F5D6AAB-54B1-58A8-D891-FDF2DF2DDDAC}"/>
              </a:ext>
            </a:extLst>
          </p:cNvPr>
          <p:cNvSpPr txBox="1"/>
          <p:nvPr/>
        </p:nvSpPr>
        <p:spPr>
          <a:xfrm>
            <a:off x="2178171" y="5775265"/>
            <a:ext cx="1872499"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1600" b="1" dirty="0">
                <a:solidFill>
                  <a:srgbClr val="074081"/>
                </a:solidFill>
                <a:latin typeface="Helvetica Neue"/>
                <a:ea typeface="+mn-lt"/>
                <a:cs typeface="+mn-lt"/>
                <a:sym typeface="Helvetica Neue"/>
              </a:rPr>
              <a:t>TRANSPARENCY</a:t>
            </a:r>
            <a:endParaRPr lang="en-KR" sz="1600" b="1" dirty="0">
              <a:solidFill>
                <a:srgbClr val="074081"/>
              </a:solidFill>
              <a:latin typeface="Helvetica Neue"/>
              <a:ea typeface="Helvetica Neue"/>
              <a:cs typeface="Helvetica Neue"/>
              <a:sym typeface="Helvetica Neue"/>
            </a:endParaRPr>
          </a:p>
        </p:txBody>
      </p:sp>
      <p:sp>
        <p:nvSpPr>
          <p:cNvPr id="12" name="Chevron 11">
            <a:extLst>
              <a:ext uri="{FF2B5EF4-FFF2-40B4-BE49-F238E27FC236}">
                <a16:creationId xmlns:a16="http://schemas.microsoft.com/office/drawing/2014/main" id="{EDAD91DA-1DB2-A349-C9F4-06082984A3B3}"/>
              </a:ext>
            </a:extLst>
          </p:cNvPr>
          <p:cNvSpPr/>
          <p:nvPr/>
        </p:nvSpPr>
        <p:spPr>
          <a:xfrm rot="19636662">
            <a:off x="5950984" y="3900167"/>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13" name="Chevron 12">
            <a:extLst>
              <a:ext uri="{FF2B5EF4-FFF2-40B4-BE49-F238E27FC236}">
                <a16:creationId xmlns:a16="http://schemas.microsoft.com/office/drawing/2014/main" id="{345AF7A4-7E79-749B-7234-9594599DDAC5}"/>
              </a:ext>
            </a:extLst>
          </p:cNvPr>
          <p:cNvSpPr/>
          <p:nvPr/>
        </p:nvSpPr>
        <p:spPr>
          <a:xfrm rot="19636662">
            <a:off x="6254289" y="3681320"/>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10" name="TextBox 9">
            <a:extLst>
              <a:ext uri="{FF2B5EF4-FFF2-40B4-BE49-F238E27FC236}">
                <a16:creationId xmlns:a16="http://schemas.microsoft.com/office/drawing/2014/main" id="{C021C492-89B3-E219-5CCD-1249F6B9927C}"/>
              </a:ext>
            </a:extLst>
          </p:cNvPr>
          <p:cNvSpPr txBox="1"/>
          <p:nvPr/>
        </p:nvSpPr>
        <p:spPr>
          <a:xfrm rot="18656359">
            <a:off x="6300579" y="2608293"/>
            <a:ext cx="230557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b="1" dirty="0">
                <a:solidFill>
                  <a:schemeClr val="bg1"/>
                </a:solidFill>
                <a:latin typeface="Helvetica Neue"/>
                <a:ea typeface="Helvetica Neue"/>
                <a:cs typeface="Helvetica Neue"/>
                <a:sym typeface="Helvetica Neue"/>
              </a:rPr>
              <a:t>MALADAPTATION</a:t>
            </a:r>
          </a:p>
          <a:p>
            <a:pPr algn="ctr" defTabSz="412750" hangingPunct="0"/>
            <a:r>
              <a:rPr lang="en-KR" dirty="0">
                <a:solidFill>
                  <a:schemeClr val="bg1"/>
                </a:solidFill>
              </a:rPr>
              <a:t>TRAP</a:t>
            </a:r>
            <a:endParaRPr lang="en-KR" b="1" dirty="0">
              <a:solidFill>
                <a:schemeClr val="bg1"/>
              </a:solidFill>
              <a:latin typeface="Helvetica Neue"/>
              <a:ea typeface="Helvetica Neue"/>
              <a:cs typeface="Helvetica Neue"/>
              <a:sym typeface="Helvetica Neue"/>
            </a:endParaRPr>
          </a:p>
        </p:txBody>
      </p:sp>
      <p:pic>
        <p:nvPicPr>
          <p:cNvPr id="17" name="Graphic 16" descr="Flying Money with solid fill">
            <a:extLst>
              <a:ext uri="{FF2B5EF4-FFF2-40B4-BE49-F238E27FC236}">
                <a16:creationId xmlns:a16="http://schemas.microsoft.com/office/drawing/2014/main" id="{CC1D41B0-7FC4-006B-E732-8D6B683CAD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309819">
            <a:off x="8181971" y="2793805"/>
            <a:ext cx="310169" cy="310169"/>
          </a:xfrm>
          <a:prstGeom prst="rect">
            <a:avLst/>
          </a:prstGeom>
        </p:spPr>
      </p:pic>
      <p:pic>
        <p:nvPicPr>
          <p:cNvPr id="18" name="Graphic 17" descr="Flying Money with solid fill">
            <a:extLst>
              <a:ext uri="{FF2B5EF4-FFF2-40B4-BE49-F238E27FC236}">
                <a16:creationId xmlns:a16="http://schemas.microsoft.com/office/drawing/2014/main" id="{096E62A5-08E8-9F30-61D0-2CCEA9CC6E3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924264">
            <a:off x="6659496" y="2492241"/>
            <a:ext cx="497031" cy="497031"/>
          </a:xfrm>
          <a:prstGeom prst="rect">
            <a:avLst/>
          </a:prstGeom>
        </p:spPr>
      </p:pic>
      <p:pic>
        <p:nvPicPr>
          <p:cNvPr id="19" name="Graphic 18" descr="Flying Money with solid fill">
            <a:extLst>
              <a:ext uri="{FF2B5EF4-FFF2-40B4-BE49-F238E27FC236}">
                <a16:creationId xmlns:a16="http://schemas.microsoft.com/office/drawing/2014/main" id="{5F97A517-CCC9-0078-4DA7-4E4814F91B3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6256342" y="4042161"/>
            <a:ext cx="333476" cy="333476"/>
          </a:xfrm>
          <a:prstGeom prst="rect">
            <a:avLst/>
          </a:prstGeom>
        </p:spPr>
      </p:pic>
      <p:pic>
        <p:nvPicPr>
          <p:cNvPr id="21" name="Graphic 20" descr="Flying Money with solid fill">
            <a:extLst>
              <a:ext uri="{FF2B5EF4-FFF2-40B4-BE49-F238E27FC236}">
                <a16:creationId xmlns:a16="http://schemas.microsoft.com/office/drawing/2014/main" id="{D42EEFF5-1037-5523-F3C4-9E0CF19DB14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6090620" y="1722355"/>
            <a:ext cx="497031" cy="497031"/>
          </a:xfrm>
          <a:prstGeom prst="rect">
            <a:avLst/>
          </a:prstGeom>
        </p:spPr>
      </p:pic>
      <p:pic>
        <p:nvPicPr>
          <p:cNvPr id="23" name="Graphic 22" descr="Flying Money with solid fill">
            <a:extLst>
              <a:ext uri="{FF2B5EF4-FFF2-40B4-BE49-F238E27FC236}">
                <a16:creationId xmlns:a16="http://schemas.microsoft.com/office/drawing/2014/main" id="{4B1A7405-DD6B-DE6B-79D8-A710783B3C9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7432943" y="3582754"/>
            <a:ext cx="497031" cy="497031"/>
          </a:xfrm>
          <a:prstGeom prst="rect">
            <a:avLst/>
          </a:prstGeom>
        </p:spPr>
      </p:pic>
      <p:pic>
        <p:nvPicPr>
          <p:cNvPr id="25" name="Graphic 24" descr="Flying Money with solid fill">
            <a:extLst>
              <a:ext uri="{FF2B5EF4-FFF2-40B4-BE49-F238E27FC236}">
                <a16:creationId xmlns:a16="http://schemas.microsoft.com/office/drawing/2014/main" id="{911443D5-944D-5367-48F3-7DD4D57A5C3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7926475" y="3041132"/>
            <a:ext cx="279922" cy="279922"/>
          </a:xfrm>
          <a:prstGeom prst="rect">
            <a:avLst/>
          </a:prstGeom>
        </p:spPr>
      </p:pic>
      <p:pic>
        <p:nvPicPr>
          <p:cNvPr id="26" name="Graphic 25" descr="Flying Money with solid fill">
            <a:extLst>
              <a:ext uri="{FF2B5EF4-FFF2-40B4-BE49-F238E27FC236}">
                <a16:creationId xmlns:a16="http://schemas.microsoft.com/office/drawing/2014/main" id="{3A291538-2E55-F075-47D2-456B20755C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5377486" y="3086104"/>
            <a:ext cx="497031" cy="497031"/>
          </a:xfrm>
          <a:prstGeom prst="rect">
            <a:avLst/>
          </a:prstGeom>
        </p:spPr>
      </p:pic>
      <p:pic>
        <p:nvPicPr>
          <p:cNvPr id="28" name="Graphic 27" descr="Flying Money with solid fill">
            <a:extLst>
              <a:ext uri="{FF2B5EF4-FFF2-40B4-BE49-F238E27FC236}">
                <a16:creationId xmlns:a16="http://schemas.microsoft.com/office/drawing/2014/main" id="{B8126A3D-574F-9F67-BB2C-18AECD69B13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8607093" y="2663464"/>
            <a:ext cx="497031" cy="497031"/>
          </a:xfrm>
          <a:prstGeom prst="rect">
            <a:avLst/>
          </a:prstGeom>
        </p:spPr>
      </p:pic>
      <p:pic>
        <p:nvPicPr>
          <p:cNvPr id="29" name="Graphic 28" descr="Flying Money with solid fill">
            <a:extLst>
              <a:ext uri="{FF2B5EF4-FFF2-40B4-BE49-F238E27FC236}">
                <a16:creationId xmlns:a16="http://schemas.microsoft.com/office/drawing/2014/main" id="{67D8EBA3-8EB6-3C41-0939-C0FC99B3AE8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8424411" y="3280200"/>
            <a:ext cx="279922" cy="279922"/>
          </a:xfrm>
          <a:prstGeom prst="rect">
            <a:avLst/>
          </a:prstGeom>
        </p:spPr>
      </p:pic>
      <p:pic>
        <p:nvPicPr>
          <p:cNvPr id="37" name="Graphic 36" descr="Flying Money with solid fill">
            <a:extLst>
              <a:ext uri="{FF2B5EF4-FFF2-40B4-BE49-F238E27FC236}">
                <a16:creationId xmlns:a16="http://schemas.microsoft.com/office/drawing/2014/main" id="{F4FAD727-95A7-8F79-4A1A-96001FAE37B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9183562" y="2579284"/>
            <a:ext cx="279922" cy="279922"/>
          </a:xfrm>
          <a:prstGeom prst="rect">
            <a:avLst/>
          </a:prstGeom>
        </p:spPr>
      </p:pic>
      <p:pic>
        <p:nvPicPr>
          <p:cNvPr id="48" name="Graphic 47" descr="Flying Money with solid fill">
            <a:extLst>
              <a:ext uri="{FF2B5EF4-FFF2-40B4-BE49-F238E27FC236}">
                <a16:creationId xmlns:a16="http://schemas.microsoft.com/office/drawing/2014/main" id="{D769C7F4-88A2-6842-6085-6BE56B374A7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719410">
            <a:off x="5982049" y="2589818"/>
            <a:ext cx="279922" cy="279922"/>
          </a:xfrm>
          <a:prstGeom prst="rect">
            <a:avLst/>
          </a:prstGeom>
        </p:spPr>
      </p:pic>
      <p:sp>
        <p:nvSpPr>
          <p:cNvPr id="49" name="Right Arrow 48">
            <a:extLst>
              <a:ext uri="{FF2B5EF4-FFF2-40B4-BE49-F238E27FC236}">
                <a16:creationId xmlns:a16="http://schemas.microsoft.com/office/drawing/2014/main" id="{E7869507-CAC9-BB7A-588E-0436BAE0BEF6}"/>
              </a:ext>
            </a:extLst>
          </p:cNvPr>
          <p:cNvSpPr/>
          <p:nvPr/>
        </p:nvSpPr>
        <p:spPr>
          <a:xfrm>
            <a:off x="2393688" y="4765278"/>
            <a:ext cx="1943949" cy="489109"/>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r>
              <a:rPr lang="en-GB" sz="1600" dirty="0">
                <a:solidFill>
                  <a:srgbClr val="FFFFFF"/>
                </a:solidFill>
                <a:sym typeface="Helvetica Neue Medium"/>
              </a:rPr>
              <a:t>Planning</a:t>
            </a:r>
            <a:endParaRPr lang="en-KR" sz="1600" dirty="0">
              <a:solidFill>
                <a:srgbClr val="FFFFFF"/>
              </a:solidFill>
              <a:sym typeface="Helvetica Neue Medium"/>
            </a:endParaRPr>
          </a:p>
        </p:txBody>
      </p:sp>
      <p:sp>
        <p:nvSpPr>
          <p:cNvPr id="52" name="Footer Placeholder 3">
            <a:extLst>
              <a:ext uri="{FF2B5EF4-FFF2-40B4-BE49-F238E27FC236}">
                <a16:creationId xmlns:a16="http://schemas.microsoft.com/office/drawing/2014/main" id="{814F7E4C-856E-E532-2CEB-817BB3A800AF}"/>
              </a:ext>
            </a:extLst>
          </p:cNvPr>
          <p:cNvSpPr>
            <a:spLocks noGrp="1"/>
          </p:cNvSpPr>
          <p:nvPr>
            <p:ph type="ftr" sz="quarter" idx="11"/>
          </p:nvPr>
        </p:nvSpPr>
        <p:spPr>
          <a:xfrm>
            <a:off x="424062" y="6321872"/>
            <a:ext cx="8890000" cy="365125"/>
          </a:xfrm>
        </p:spPr>
        <p:txBody>
          <a:bodyPr lIns="91440" tIns="45720" rIns="91440" bIns="45720" anchor="t"/>
          <a:lstStyle/>
          <a:p>
            <a:r>
              <a:rPr lang="en-GB" dirty="0">
                <a:latin typeface="Quicksand"/>
              </a:rPr>
              <a:t>Amended from GCF diagram</a:t>
            </a:r>
          </a:p>
        </p:txBody>
      </p:sp>
      <p:sp>
        <p:nvSpPr>
          <p:cNvPr id="2" name="TextBox 1">
            <a:extLst>
              <a:ext uri="{FF2B5EF4-FFF2-40B4-BE49-F238E27FC236}">
                <a16:creationId xmlns:a16="http://schemas.microsoft.com/office/drawing/2014/main" id="{695A4990-4DE6-D34F-7EFF-7B054F6E18C4}"/>
              </a:ext>
            </a:extLst>
          </p:cNvPr>
          <p:cNvSpPr txBox="1"/>
          <p:nvPr/>
        </p:nvSpPr>
        <p:spPr>
          <a:xfrm rot="-1920000">
            <a:off x="3435122" y="2601841"/>
            <a:ext cx="1872499" cy="543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1600" b="1" dirty="0">
                <a:solidFill>
                  <a:srgbClr val="FF0000"/>
                </a:solidFill>
                <a:latin typeface="Helvetica Neue"/>
                <a:ea typeface="+mn-lt"/>
                <a:cs typeface="+mn-lt"/>
                <a:sym typeface="Helvetica Neue"/>
              </a:rPr>
              <a:t>CORRUPTION</a:t>
            </a:r>
            <a:r>
              <a:rPr lang="en-GB" sz="1600" b="1" dirty="0">
                <a:solidFill>
                  <a:srgbClr val="FF0000"/>
                </a:solidFill>
                <a:latin typeface="Helvetica Neue"/>
                <a:ea typeface="+mn-lt"/>
                <a:cs typeface="+mn-lt"/>
                <a:sym typeface="Helvetica Neue"/>
              </a:rPr>
              <a:t>, POOR INTEGRITY</a:t>
            </a:r>
            <a:endParaRPr lang="en-KR" sz="1600" b="1" dirty="0">
              <a:solidFill>
                <a:srgbClr val="FF0000"/>
              </a:solidFill>
              <a:latin typeface="Helvetica Neue"/>
              <a:ea typeface="Helvetica Neue"/>
              <a:cs typeface="Helvetica Neue"/>
              <a:sym typeface="Helvetica Neue"/>
            </a:endParaRPr>
          </a:p>
        </p:txBody>
      </p:sp>
      <p:sp>
        <p:nvSpPr>
          <p:cNvPr id="3" name="Arrow: Down 2">
            <a:extLst>
              <a:ext uri="{FF2B5EF4-FFF2-40B4-BE49-F238E27FC236}">
                <a16:creationId xmlns:a16="http://schemas.microsoft.com/office/drawing/2014/main" id="{7A3A7ACB-1980-B459-CC65-BBD7A9C7FAEE}"/>
              </a:ext>
            </a:extLst>
          </p:cNvPr>
          <p:cNvSpPr/>
          <p:nvPr/>
        </p:nvSpPr>
        <p:spPr>
          <a:xfrm rot="19668542">
            <a:off x="4632798" y="2964479"/>
            <a:ext cx="698811" cy="13471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1781175" y="0"/>
            <a:ext cx="8015218" cy="4442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484885" y="3917270"/>
            <a:ext cx="2338705" cy="17540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3F875468-3E01-8520-4124-8B9483A99F3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9404" y="4235273"/>
            <a:ext cx="1660624" cy="16606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5" name="Cloud 54"/>
          <p:cNvSpPr/>
          <p:nvPr/>
        </p:nvSpPr>
        <p:spPr>
          <a:xfrm>
            <a:off x="2393688" y="3494016"/>
            <a:ext cx="5862685" cy="2944884"/>
          </a:xfrm>
          <a:prstGeom prst="cloud">
            <a:avLst/>
          </a:prstGeom>
          <a:solidFill>
            <a:srgbClr val="00A7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Uncertainty!</a:t>
            </a:r>
          </a:p>
          <a:p>
            <a:pPr algn="ctr"/>
            <a:endParaRPr lang="en-GB" sz="3600" dirty="0"/>
          </a:p>
          <a:p>
            <a:pPr algn="ctr"/>
            <a:endParaRPr lang="en-GB" sz="3600" dirty="0"/>
          </a:p>
          <a:p>
            <a:pPr algn="ctr"/>
            <a:endParaRPr lang="en-GB" sz="3600" dirty="0"/>
          </a:p>
        </p:txBody>
      </p:sp>
    </p:spTree>
    <p:extLst>
      <p:ext uri="{BB962C8B-B14F-4D97-AF65-F5344CB8AC3E}">
        <p14:creationId xmlns:p14="http://schemas.microsoft.com/office/powerpoint/2010/main" val="368245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B6CD2-FE41-7648-EB61-364E37D5860E}"/>
              </a:ext>
            </a:extLst>
          </p:cNvPr>
          <p:cNvPicPr>
            <a:picLocks noChangeAspect="1"/>
          </p:cNvPicPr>
          <p:nvPr/>
        </p:nvPicPr>
        <p:blipFill>
          <a:blip r:embed="rId3"/>
          <a:stretch>
            <a:fillRect/>
          </a:stretch>
        </p:blipFill>
        <p:spPr>
          <a:xfrm>
            <a:off x="1482083" y="1138700"/>
            <a:ext cx="8500933" cy="4289026"/>
          </a:xfrm>
          <a:prstGeom prst="rect">
            <a:avLst/>
          </a:prstGeom>
        </p:spPr>
      </p:pic>
      <p:pic>
        <p:nvPicPr>
          <p:cNvPr id="30" name="Picture 29">
            <a:extLst>
              <a:ext uri="{FF2B5EF4-FFF2-40B4-BE49-F238E27FC236}">
                <a16:creationId xmlns:a16="http://schemas.microsoft.com/office/drawing/2014/main" id="{B8F25477-28EC-8D59-9CDD-B690FC9C37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84885" y="3917270"/>
            <a:ext cx="2338705" cy="17540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BB8B4425-D830-88AE-4004-2369CD4045DE}"/>
              </a:ext>
            </a:extLst>
          </p:cNvPr>
          <p:cNvSpPr txBox="1"/>
          <p:nvPr/>
        </p:nvSpPr>
        <p:spPr>
          <a:xfrm>
            <a:off x="426574" y="3228696"/>
            <a:ext cx="1280889"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2000" b="1" dirty="0">
                <a:solidFill>
                  <a:srgbClr val="11A24A"/>
                </a:solidFill>
                <a:latin typeface="Helvetica Neue"/>
                <a:ea typeface="Helvetica Neue"/>
                <a:cs typeface="Helvetica Neue"/>
                <a:sym typeface="Helvetica Neue"/>
              </a:rPr>
              <a:t>Climate </a:t>
            </a:r>
            <a:br>
              <a:rPr lang="en-KR" sz="2000" b="1" dirty="0">
                <a:solidFill>
                  <a:srgbClr val="11A24A"/>
                </a:solidFill>
                <a:latin typeface="Helvetica Neue"/>
                <a:ea typeface="Helvetica Neue"/>
                <a:cs typeface="Helvetica Neue"/>
                <a:sym typeface="Helvetica Neue"/>
              </a:rPr>
            </a:br>
            <a:r>
              <a:rPr lang="en-KR" sz="2000" b="1" dirty="0">
                <a:solidFill>
                  <a:srgbClr val="11A24A"/>
                </a:solidFill>
                <a:latin typeface="Helvetica Neue"/>
                <a:ea typeface="Helvetica Neue"/>
                <a:cs typeface="Helvetica Neue"/>
                <a:sym typeface="Helvetica Neue"/>
              </a:rPr>
              <a:t>Finance</a:t>
            </a:r>
          </a:p>
        </p:txBody>
      </p:sp>
      <p:sp>
        <p:nvSpPr>
          <p:cNvPr id="16" name="Chevron 15">
            <a:extLst>
              <a:ext uri="{FF2B5EF4-FFF2-40B4-BE49-F238E27FC236}">
                <a16:creationId xmlns:a16="http://schemas.microsoft.com/office/drawing/2014/main" id="{EACAEE6E-FC98-0009-C419-8EEE4EA85A15}"/>
              </a:ext>
            </a:extLst>
          </p:cNvPr>
          <p:cNvSpPr/>
          <p:nvPr/>
        </p:nvSpPr>
        <p:spPr>
          <a:xfrm>
            <a:off x="8723439"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20" name="Chevron 19">
            <a:extLst>
              <a:ext uri="{FF2B5EF4-FFF2-40B4-BE49-F238E27FC236}">
                <a16:creationId xmlns:a16="http://schemas.microsoft.com/office/drawing/2014/main" id="{E9A79A4A-6483-6E2A-8052-E4E6D27337C5}"/>
              </a:ext>
            </a:extLst>
          </p:cNvPr>
          <p:cNvSpPr/>
          <p:nvPr/>
        </p:nvSpPr>
        <p:spPr>
          <a:xfrm>
            <a:off x="8193267"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22" name="Chevron 21">
            <a:extLst>
              <a:ext uri="{FF2B5EF4-FFF2-40B4-BE49-F238E27FC236}">
                <a16:creationId xmlns:a16="http://schemas.microsoft.com/office/drawing/2014/main" id="{03ED8A53-E601-A46A-ECB5-3F714A858B03}"/>
              </a:ext>
            </a:extLst>
          </p:cNvPr>
          <p:cNvSpPr/>
          <p:nvPr/>
        </p:nvSpPr>
        <p:spPr>
          <a:xfrm>
            <a:off x="7663096"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pic>
        <p:nvPicPr>
          <p:cNvPr id="27" name="Picture 26">
            <a:extLst>
              <a:ext uri="{FF2B5EF4-FFF2-40B4-BE49-F238E27FC236}">
                <a16:creationId xmlns:a16="http://schemas.microsoft.com/office/drawing/2014/main" id="{302229BF-7301-A1DF-67F0-F5753589E2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91187" y="130350"/>
            <a:ext cx="1720931" cy="17209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2" name="Chevron 31">
            <a:extLst>
              <a:ext uri="{FF2B5EF4-FFF2-40B4-BE49-F238E27FC236}">
                <a16:creationId xmlns:a16="http://schemas.microsoft.com/office/drawing/2014/main" id="{F626D27C-F150-20CA-4155-45C26073A0ED}"/>
              </a:ext>
            </a:extLst>
          </p:cNvPr>
          <p:cNvSpPr/>
          <p:nvPr/>
        </p:nvSpPr>
        <p:spPr>
          <a:xfrm>
            <a:off x="7132925"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3" name="Chevron 32">
            <a:extLst>
              <a:ext uri="{FF2B5EF4-FFF2-40B4-BE49-F238E27FC236}">
                <a16:creationId xmlns:a16="http://schemas.microsoft.com/office/drawing/2014/main" id="{AE376754-97B4-3EEB-62BA-C1AD6F48ABA2}"/>
              </a:ext>
            </a:extLst>
          </p:cNvPr>
          <p:cNvSpPr/>
          <p:nvPr/>
        </p:nvSpPr>
        <p:spPr>
          <a:xfrm>
            <a:off x="6602754"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4" name="Chevron 33">
            <a:extLst>
              <a:ext uri="{FF2B5EF4-FFF2-40B4-BE49-F238E27FC236}">
                <a16:creationId xmlns:a16="http://schemas.microsoft.com/office/drawing/2014/main" id="{7F11D2D1-9CCA-FF3D-0A38-F46CB5479B65}"/>
              </a:ext>
            </a:extLst>
          </p:cNvPr>
          <p:cNvSpPr/>
          <p:nvPr/>
        </p:nvSpPr>
        <p:spPr>
          <a:xfrm>
            <a:off x="6072583"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5" name="Chevron 34">
            <a:extLst>
              <a:ext uri="{FF2B5EF4-FFF2-40B4-BE49-F238E27FC236}">
                <a16:creationId xmlns:a16="http://schemas.microsoft.com/office/drawing/2014/main" id="{A1480FB0-1C91-813B-41B4-BFB6D95BD21B}"/>
              </a:ext>
            </a:extLst>
          </p:cNvPr>
          <p:cNvSpPr/>
          <p:nvPr/>
        </p:nvSpPr>
        <p:spPr>
          <a:xfrm>
            <a:off x="5542412" y="4836259"/>
            <a:ext cx="525283" cy="230378"/>
          </a:xfrm>
          <a:prstGeom prst="chevron">
            <a:avLst/>
          </a:prstGeom>
          <a:solidFill>
            <a:srgbClr val="A0E8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36" name="Chevron 35">
            <a:extLst>
              <a:ext uri="{FF2B5EF4-FFF2-40B4-BE49-F238E27FC236}">
                <a16:creationId xmlns:a16="http://schemas.microsoft.com/office/drawing/2014/main" id="{7397BDAA-DC1A-B0E2-6AEB-08270D48FE2A}"/>
              </a:ext>
            </a:extLst>
          </p:cNvPr>
          <p:cNvSpPr/>
          <p:nvPr/>
        </p:nvSpPr>
        <p:spPr>
          <a:xfrm rot="19636662">
            <a:off x="5635964" y="4126552"/>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grpSp>
        <p:nvGrpSpPr>
          <p:cNvPr id="53" name="Group 52">
            <a:extLst>
              <a:ext uri="{FF2B5EF4-FFF2-40B4-BE49-F238E27FC236}">
                <a16:creationId xmlns:a16="http://schemas.microsoft.com/office/drawing/2014/main" id="{8BB5C916-55DA-BD6A-5CDB-20EC70750B1F}"/>
              </a:ext>
            </a:extLst>
          </p:cNvPr>
          <p:cNvGrpSpPr/>
          <p:nvPr/>
        </p:nvGrpSpPr>
        <p:grpSpPr>
          <a:xfrm>
            <a:off x="6725347" y="658895"/>
            <a:ext cx="2962719" cy="2385981"/>
            <a:chOff x="13868354" y="221131"/>
            <a:chExt cx="6815176" cy="5100124"/>
          </a:xfrm>
        </p:grpSpPr>
        <p:pic>
          <p:nvPicPr>
            <p:cNvPr id="38" name="Graphic 37" descr="Flying Money with solid fill">
              <a:extLst>
                <a:ext uri="{FF2B5EF4-FFF2-40B4-BE49-F238E27FC236}">
                  <a16:creationId xmlns:a16="http://schemas.microsoft.com/office/drawing/2014/main" id="{03A70729-9248-8043-DCAA-B4C9F791B68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309819">
              <a:off x="17779859" y="4450255"/>
              <a:ext cx="871000" cy="871000"/>
            </a:xfrm>
            <a:prstGeom prst="rect">
              <a:avLst/>
            </a:prstGeom>
          </p:spPr>
        </p:pic>
        <p:pic>
          <p:nvPicPr>
            <p:cNvPr id="39" name="Graphic 38" descr="Flying Money with solid fill">
              <a:extLst>
                <a:ext uri="{FF2B5EF4-FFF2-40B4-BE49-F238E27FC236}">
                  <a16:creationId xmlns:a16="http://schemas.microsoft.com/office/drawing/2014/main" id="{1C34D3F6-0DF4-BB5F-1374-8B4B3E4FC1B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924264">
              <a:off x="13868354" y="2113468"/>
              <a:ext cx="1395737" cy="1395737"/>
            </a:xfrm>
            <a:prstGeom prst="rect">
              <a:avLst/>
            </a:prstGeom>
          </p:spPr>
        </p:pic>
        <p:pic>
          <p:nvPicPr>
            <p:cNvPr id="40" name="Graphic 39" descr="Flying Money with solid fill">
              <a:extLst>
                <a:ext uri="{FF2B5EF4-FFF2-40B4-BE49-F238E27FC236}">
                  <a16:creationId xmlns:a16="http://schemas.microsoft.com/office/drawing/2014/main" id="{92502505-9EA8-5079-67FA-B5A5337FB2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3911291" y="3650159"/>
              <a:ext cx="936450" cy="936450"/>
            </a:xfrm>
            <a:prstGeom prst="rect">
              <a:avLst/>
            </a:prstGeom>
          </p:spPr>
        </p:pic>
        <p:pic>
          <p:nvPicPr>
            <p:cNvPr id="41" name="Graphic 40" descr="Flying Money with solid fill">
              <a:extLst>
                <a:ext uri="{FF2B5EF4-FFF2-40B4-BE49-F238E27FC236}">
                  <a16:creationId xmlns:a16="http://schemas.microsoft.com/office/drawing/2014/main" id="{23FD70C8-C2E1-25D6-6E0F-2C11E3AD79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8688770" y="3116827"/>
              <a:ext cx="1395737" cy="1395737"/>
            </a:xfrm>
            <a:prstGeom prst="rect">
              <a:avLst/>
            </a:prstGeom>
          </p:spPr>
        </p:pic>
        <p:pic>
          <p:nvPicPr>
            <p:cNvPr id="42" name="Graphic 41" descr="Flying Money with solid fill">
              <a:extLst>
                <a:ext uri="{FF2B5EF4-FFF2-40B4-BE49-F238E27FC236}">
                  <a16:creationId xmlns:a16="http://schemas.microsoft.com/office/drawing/2014/main" id="{E77E0767-EB8A-B7D0-86A0-8E31A9DCFC8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9287793" y="1696242"/>
              <a:ext cx="1395737" cy="1395737"/>
            </a:xfrm>
            <a:prstGeom prst="rect">
              <a:avLst/>
            </a:prstGeom>
          </p:spPr>
        </p:pic>
        <p:pic>
          <p:nvPicPr>
            <p:cNvPr id="43" name="Graphic 42" descr="Flying Money with solid fill">
              <a:extLst>
                <a:ext uri="{FF2B5EF4-FFF2-40B4-BE49-F238E27FC236}">
                  <a16:creationId xmlns:a16="http://schemas.microsoft.com/office/drawing/2014/main" id="{3419BC83-D52A-D3BE-0BE5-6A19A180C4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8297777" y="1026759"/>
              <a:ext cx="786064" cy="786064"/>
            </a:xfrm>
            <a:prstGeom prst="rect">
              <a:avLst/>
            </a:prstGeom>
          </p:spPr>
        </p:pic>
        <p:pic>
          <p:nvPicPr>
            <p:cNvPr id="44" name="Graphic 43" descr="Flying Money with solid fill">
              <a:extLst>
                <a:ext uri="{FF2B5EF4-FFF2-40B4-BE49-F238E27FC236}">
                  <a16:creationId xmlns:a16="http://schemas.microsoft.com/office/drawing/2014/main" id="{7C05D5BB-2389-4C9F-5EA7-3B1F9970406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9125335" y="221131"/>
              <a:ext cx="1395737" cy="1395737"/>
            </a:xfrm>
            <a:prstGeom prst="rect">
              <a:avLst/>
            </a:prstGeom>
          </p:spPr>
        </p:pic>
        <p:pic>
          <p:nvPicPr>
            <p:cNvPr id="50" name="Graphic 49" descr="Flying Money with solid fill">
              <a:extLst>
                <a:ext uri="{FF2B5EF4-FFF2-40B4-BE49-F238E27FC236}">
                  <a16:creationId xmlns:a16="http://schemas.microsoft.com/office/drawing/2014/main" id="{48BD88B6-2FD5-16E1-6B7B-EBD5051E466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14703039" y="1223586"/>
              <a:ext cx="786064" cy="786064"/>
            </a:xfrm>
            <a:prstGeom prst="rect">
              <a:avLst/>
            </a:prstGeom>
          </p:spPr>
        </p:pic>
      </p:grpSp>
      <p:sp>
        <p:nvSpPr>
          <p:cNvPr id="51" name="TextBox 50">
            <a:extLst>
              <a:ext uri="{FF2B5EF4-FFF2-40B4-BE49-F238E27FC236}">
                <a16:creationId xmlns:a16="http://schemas.microsoft.com/office/drawing/2014/main" id="{1DB5358F-0A50-D1FF-07AC-3686A103167B}"/>
              </a:ext>
            </a:extLst>
          </p:cNvPr>
          <p:cNvSpPr txBox="1"/>
          <p:nvPr/>
        </p:nvSpPr>
        <p:spPr>
          <a:xfrm>
            <a:off x="3671888" y="206610"/>
            <a:ext cx="3598519" cy="1282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28600" indent="-228600" defTabSz="412750" hangingPunct="0">
              <a:buFont typeface="Arial" panose="020B0604020202020204" pitchFamily="34" charset="0"/>
              <a:buChar char="•"/>
            </a:pPr>
            <a:r>
              <a:rPr lang="en-KR" sz="2000" i="1" dirty="0">
                <a:solidFill>
                  <a:srgbClr val="000000"/>
                </a:solidFill>
                <a:latin typeface="Quicksand" pitchFamily="2" charset="0"/>
                <a:sym typeface="Helvetica Neue"/>
              </a:rPr>
              <a:t>Increased cost</a:t>
            </a:r>
          </a:p>
          <a:p>
            <a:pPr marL="228600" indent="-228600" defTabSz="412750" hangingPunct="0">
              <a:buFont typeface="Arial" panose="020B0604020202020204" pitchFamily="34" charset="0"/>
              <a:buChar char="•"/>
            </a:pPr>
            <a:r>
              <a:rPr lang="en-KR" sz="2000" i="1" dirty="0">
                <a:latin typeface="Quicksand" pitchFamily="2" charset="0"/>
              </a:rPr>
              <a:t>Un</a:t>
            </a:r>
            <a:r>
              <a:rPr lang="en-US" sz="2000" i="1" dirty="0">
                <a:latin typeface="Quicksand" pitchFamily="2" charset="0"/>
              </a:rPr>
              <a:t>intended risks </a:t>
            </a:r>
          </a:p>
          <a:p>
            <a:pPr marL="228600" indent="-228600" defTabSz="412750" hangingPunct="0">
              <a:buFont typeface="Arial" panose="020B0604020202020204" pitchFamily="34" charset="0"/>
              <a:buChar char="•"/>
            </a:pPr>
            <a:r>
              <a:rPr lang="en-US" sz="2000" i="1" dirty="0">
                <a:solidFill>
                  <a:srgbClr val="000000"/>
                </a:solidFill>
                <a:latin typeface="Quicksand" pitchFamily="2" charset="0"/>
                <a:sym typeface="Helvetica Neue"/>
              </a:rPr>
              <a:t>Affecting vulnerable communities</a:t>
            </a:r>
            <a:endParaRPr lang="en-KR" sz="2000" i="1" dirty="0">
              <a:solidFill>
                <a:srgbClr val="000000"/>
              </a:solidFill>
              <a:latin typeface="Quicksand" pitchFamily="2" charset="0"/>
              <a:sym typeface="Helvetica Neue"/>
            </a:endParaRPr>
          </a:p>
        </p:txBody>
      </p:sp>
      <p:pic>
        <p:nvPicPr>
          <p:cNvPr id="7" name="Picture 6">
            <a:extLst>
              <a:ext uri="{FF2B5EF4-FFF2-40B4-BE49-F238E27FC236}">
                <a16:creationId xmlns:a16="http://schemas.microsoft.com/office/drawing/2014/main" id="{3F875468-3E01-8520-4124-8B9483A99F3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9404" y="4235273"/>
            <a:ext cx="1660624" cy="16606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hevron 11">
            <a:extLst>
              <a:ext uri="{FF2B5EF4-FFF2-40B4-BE49-F238E27FC236}">
                <a16:creationId xmlns:a16="http://schemas.microsoft.com/office/drawing/2014/main" id="{EDAD91DA-1DB2-A349-C9F4-06082984A3B3}"/>
              </a:ext>
            </a:extLst>
          </p:cNvPr>
          <p:cNvSpPr/>
          <p:nvPr/>
        </p:nvSpPr>
        <p:spPr>
          <a:xfrm rot="19636662">
            <a:off x="5950984" y="3900167"/>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13" name="Chevron 12">
            <a:extLst>
              <a:ext uri="{FF2B5EF4-FFF2-40B4-BE49-F238E27FC236}">
                <a16:creationId xmlns:a16="http://schemas.microsoft.com/office/drawing/2014/main" id="{345AF7A4-7E79-749B-7234-9594599DDAC5}"/>
              </a:ext>
            </a:extLst>
          </p:cNvPr>
          <p:cNvSpPr/>
          <p:nvPr/>
        </p:nvSpPr>
        <p:spPr>
          <a:xfrm rot="19636662">
            <a:off x="6254289" y="3681320"/>
            <a:ext cx="385578" cy="230378"/>
          </a:xfrm>
          <a:prstGeom prst="chevron">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R" sz="1600">
              <a:solidFill>
                <a:srgbClr val="FFFFFF"/>
              </a:solidFill>
              <a:sym typeface="Helvetica Neue Medium"/>
            </a:endParaRPr>
          </a:p>
        </p:txBody>
      </p:sp>
      <p:sp>
        <p:nvSpPr>
          <p:cNvPr id="10" name="TextBox 9">
            <a:extLst>
              <a:ext uri="{FF2B5EF4-FFF2-40B4-BE49-F238E27FC236}">
                <a16:creationId xmlns:a16="http://schemas.microsoft.com/office/drawing/2014/main" id="{C021C492-89B3-E219-5CCD-1249F6B9927C}"/>
              </a:ext>
            </a:extLst>
          </p:cNvPr>
          <p:cNvSpPr txBox="1"/>
          <p:nvPr/>
        </p:nvSpPr>
        <p:spPr>
          <a:xfrm rot="18656359">
            <a:off x="6300579" y="2608293"/>
            <a:ext cx="230557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b="1" dirty="0">
                <a:solidFill>
                  <a:schemeClr val="bg1"/>
                </a:solidFill>
                <a:latin typeface="Helvetica Neue"/>
                <a:ea typeface="Helvetica Neue"/>
                <a:cs typeface="Helvetica Neue"/>
                <a:sym typeface="Helvetica Neue"/>
              </a:rPr>
              <a:t>MALADAPTATION</a:t>
            </a:r>
          </a:p>
          <a:p>
            <a:pPr algn="ctr" defTabSz="412750" hangingPunct="0"/>
            <a:r>
              <a:rPr lang="en-KR" dirty="0">
                <a:solidFill>
                  <a:schemeClr val="bg1"/>
                </a:solidFill>
              </a:rPr>
              <a:t>TRAP</a:t>
            </a:r>
            <a:endParaRPr lang="en-KR" b="1" dirty="0">
              <a:solidFill>
                <a:schemeClr val="bg1"/>
              </a:solidFill>
              <a:latin typeface="Helvetica Neue"/>
              <a:ea typeface="Helvetica Neue"/>
              <a:cs typeface="Helvetica Neue"/>
              <a:sym typeface="Helvetica Neue"/>
            </a:endParaRPr>
          </a:p>
        </p:txBody>
      </p:sp>
      <p:pic>
        <p:nvPicPr>
          <p:cNvPr id="17" name="Graphic 16" descr="Flying Money with solid fill">
            <a:extLst>
              <a:ext uri="{FF2B5EF4-FFF2-40B4-BE49-F238E27FC236}">
                <a16:creationId xmlns:a16="http://schemas.microsoft.com/office/drawing/2014/main" id="{CC1D41B0-7FC4-006B-E732-8D6B683CAD9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309819">
            <a:off x="8181971" y="2793805"/>
            <a:ext cx="310169" cy="310169"/>
          </a:xfrm>
          <a:prstGeom prst="rect">
            <a:avLst/>
          </a:prstGeom>
        </p:spPr>
      </p:pic>
      <p:pic>
        <p:nvPicPr>
          <p:cNvPr id="18" name="Graphic 17" descr="Flying Money with solid fill">
            <a:extLst>
              <a:ext uri="{FF2B5EF4-FFF2-40B4-BE49-F238E27FC236}">
                <a16:creationId xmlns:a16="http://schemas.microsoft.com/office/drawing/2014/main" id="{096E62A5-08E8-9F30-61D0-2CCEA9CC6E3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924264">
            <a:off x="6659496" y="2492241"/>
            <a:ext cx="497031" cy="497031"/>
          </a:xfrm>
          <a:prstGeom prst="rect">
            <a:avLst/>
          </a:prstGeom>
        </p:spPr>
      </p:pic>
      <p:pic>
        <p:nvPicPr>
          <p:cNvPr id="19" name="Graphic 18" descr="Flying Money with solid fill">
            <a:extLst>
              <a:ext uri="{FF2B5EF4-FFF2-40B4-BE49-F238E27FC236}">
                <a16:creationId xmlns:a16="http://schemas.microsoft.com/office/drawing/2014/main" id="{5F97A517-CCC9-0078-4DA7-4E4814F91B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6256342" y="4042161"/>
            <a:ext cx="333476" cy="333476"/>
          </a:xfrm>
          <a:prstGeom prst="rect">
            <a:avLst/>
          </a:prstGeom>
        </p:spPr>
      </p:pic>
      <p:pic>
        <p:nvPicPr>
          <p:cNvPr id="21" name="Graphic 20" descr="Flying Money with solid fill">
            <a:extLst>
              <a:ext uri="{FF2B5EF4-FFF2-40B4-BE49-F238E27FC236}">
                <a16:creationId xmlns:a16="http://schemas.microsoft.com/office/drawing/2014/main" id="{D42EEFF5-1037-5523-F3C4-9E0CF19DB14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6090620" y="1722355"/>
            <a:ext cx="497031" cy="497031"/>
          </a:xfrm>
          <a:prstGeom prst="rect">
            <a:avLst/>
          </a:prstGeom>
        </p:spPr>
      </p:pic>
      <p:pic>
        <p:nvPicPr>
          <p:cNvPr id="23" name="Graphic 22" descr="Flying Money with solid fill">
            <a:extLst>
              <a:ext uri="{FF2B5EF4-FFF2-40B4-BE49-F238E27FC236}">
                <a16:creationId xmlns:a16="http://schemas.microsoft.com/office/drawing/2014/main" id="{4B1A7405-DD6B-DE6B-79D8-A710783B3C9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7432943" y="3582754"/>
            <a:ext cx="497031" cy="497031"/>
          </a:xfrm>
          <a:prstGeom prst="rect">
            <a:avLst/>
          </a:prstGeom>
        </p:spPr>
      </p:pic>
      <p:pic>
        <p:nvPicPr>
          <p:cNvPr id="25" name="Graphic 24" descr="Flying Money with solid fill">
            <a:extLst>
              <a:ext uri="{FF2B5EF4-FFF2-40B4-BE49-F238E27FC236}">
                <a16:creationId xmlns:a16="http://schemas.microsoft.com/office/drawing/2014/main" id="{911443D5-944D-5367-48F3-7DD4D57A5C3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7926475" y="3041132"/>
            <a:ext cx="279922" cy="279922"/>
          </a:xfrm>
          <a:prstGeom prst="rect">
            <a:avLst/>
          </a:prstGeom>
        </p:spPr>
      </p:pic>
      <p:pic>
        <p:nvPicPr>
          <p:cNvPr id="26" name="Graphic 25" descr="Flying Money with solid fill">
            <a:extLst>
              <a:ext uri="{FF2B5EF4-FFF2-40B4-BE49-F238E27FC236}">
                <a16:creationId xmlns:a16="http://schemas.microsoft.com/office/drawing/2014/main" id="{3A291538-2E55-F075-47D2-456B20755C5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5377486" y="3086104"/>
            <a:ext cx="497031" cy="497031"/>
          </a:xfrm>
          <a:prstGeom prst="rect">
            <a:avLst/>
          </a:prstGeom>
        </p:spPr>
      </p:pic>
      <p:pic>
        <p:nvPicPr>
          <p:cNvPr id="28" name="Graphic 27" descr="Flying Money with solid fill">
            <a:extLst>
              <a:ext uri="{FF2B5EF4-FFF2-40B4-BE49-F238E27FC236}">
                <a16:creationId xmlns:a16="http://schemas.microsoft.com/office/drawing/2014/main" id="{B8126A3D-574F-9F67-BB2C-18AECD69B13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8607093" y="2663464"/>
            <a:ext cx="497031" cy="497031"/>
          </a:xfrm>
          <a:prstGeom prst="rect">
            <a:avLst/>
          </a:prstGeom>
        </p:spPr>
      </p:pic>
      <p:pic>
        <p:nvPicPr>
          <p:cNvPr id="29" name="Graphic 28" descr="Flying Money with solid fill">
            <a:extLst>
              <a:ext uri="{FF2B5EF4-FFF2-40B4-BE49-F238E27FC236}">
                <a16:creationId xmlns:a16="http://schemas.microsoft.com/office/drawing/2014/main" id="{67D8EBA3-8EB6-3C41-0939-C0FC99B3AE8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8424411" y="3280200"/>
            <a:ext cx="279922" cy="279922"/>
          </a:xfrm>
          <a:prstGeom prst="rect">
            <a:avLst/>
          </a:prstGeom>
        </p:spPr>
      </p:pic>
      <p:pic>
        <p:nvPicPr>
          <p:cNvPr id="37" name="Graphic 36" descr="Flying Money with solid fill">
            <a:extLst>
              <a:ext uri="{FF2B5EF4-FFF2-40B4-BE49-F238E27FC236}">
                <a16:creationId xmlns:a16="http://schemas.microsoft.com/office/drawing/2014/main" id="{F4FAD727-95A7-8F79-4A1A-96001FAE37B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9183562" y="2579284"/>
            <a:ext cx="279922" cy="279922"/>
          </a:xfrm>
          <a:prstGeom prst="rect">
            <a:avLst/>
          </a:prstGeom>
        </p:spPr>
      </p:pic>
      <p:pic>
        <p:nvPicPr>
          <p:cNvPr id="48" name="Graphic 47" descr="Flying Money with solid fill">
            <a:extLst>
              <a:ext uri="{FF2B5EF4-FFF2-40B4-BE49-F238E27FC236}">
                <a16:creationId xmlns:a16="http://schemas.microsoft.com/office/drawing/2014/main" id="{D769C7F4-88A2-6842-6085-6BE56B374A7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19410">
            <a:off x="5982049" y="2589818"/>
            <a:ext cx="279922" cy="279922"/>
          </a:xfrm>
          <a:prstGeom prst="rect">
            <a:avLst/>
          </a:prstGeom>
        </p:spPr>
      </p:pic>
      <p:sp>
        <p:nvSpPr>
          <p:cNvPr id="49" name="Right Arrow 48">
            <a:extLst>
              <a:ext uri="{FF2B5EF4-FFF2-40B4-BE49-F238E27FC236}">
                <a16:creationId xmlns:a16="http://schemas.microsoft.com/office/drawing/2014/main" id="{E7869507-CAC9-BB7A-588E-0436BAE0BEF6}"/>
              </a:ext>
            </a:extLst>
          </p:cNvPr>
          <p:cNvSpPr/>
          <p:nvPr/>
        </p:nvSpPr>
        <p:spPr>
          <a:xfrm>
            <a:off x="2393688" y="4765278"/>
            <a:ext cx="1943949" cy="489109"/>
          </a:xfrm>
          <a:prstGeom prst="rightArrow">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r>
              <a:rPr lang="en-GB" sz="1600" dirty="0">
                <a:solidFill>
                  <a:srgbClr val="FFFFFF"/>
                </a:solidFill>
                <a:sym typeface="Helvetica Neue Medium"/>
              </a:rPr>
              <a:t>Planning</a:t>
            </a:r>
            <a:endParaRPr lang="en-KR" sz="1600" dirty="0">
              <a:solidFill>
                <a:srgbClr val="FFFFFF"/>
              </a:solidFill>
              <a:sym typeface="Helvetica Neue Medium"/>
            </a:endParaRPr>
          </a:p>
        </p:txBody>
      </p:sp>
      <p:sp>
        <p:nvSpPr>
          <p:cNvPr id="52" name="Footer Placeholder 3">
            <a:extLst>
              <a:ext uri="{FF2B5EF4-FFF2-40B4-BE49-F238E27FC236}">
                <a16:creationId xmlns:a16="http://schemas.microsoft.com/office/drawing/2014/main" id="{814F7E4C-856E-E532-2CEB-817BB3A800AF}"/>
              </a:ext>
            </a:extLst>
          </p:cNvPr>
          <p:cNvSpPr>
            <a:spLocks noGrp="1"/>
          </p:cNvSpPr>
          <p:nvPr>
            <p:ph type="ftr" sz="quarter" idx="11"/>
          </p:nvPr>
        </p:nvSpPr>
        <p:spPr>
          <a:xfrm>
            <a:off x="424062" y="6321872"/>
            <a:ext cx="8890000" cy="365125"/>
          </a:xfrm>
        </p:spPr>
        <p:txBody>
          <a:bodyPr lIns="91440" tIns="45720" rIns="91440" bIns="45720" anchor="t"/>
          <a:lstStyle/>
          <a:p>
            <a:r>
              <a:rPr lang="en-GB" dirty="0">
                <a:latin typeface="Quicksand"/>
              </a:rPr>
              <a:t>Amended from GCF diagram</a:t>
            </a:r>
          </a:p>
        </p:txBody>
      </p:sp>
      <p:sp>
        <p:nvSpPr>
          <p:cNvPr id="2" name="TextBox 1">
            <a:extLst>
              <a:ext uri="{FF2B5EF4-FFF2-40B4-BE49-F238E27FC236}">
                <a16:creationId xmlns:a16="http://schemas.microsoft.com/office/drawing/2014/main" id="{695A4990-4DE6-D34F-7EFF-7B054F6E18C4}"/>
              </a:ext>
            </a:extLst>
          </p:cNvPr>
          <p:cNvSpPr txBox="1"/>
          <p:nvPr/>
        </p:nvSpPr>
        <p:spPr>
          <a:xfrm>
            <a:off x="2386403" y="2135014"/>
            <a:ext cx="1872499"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KR" sz="2000" b="1" dirty="0">
                <a:solidFill>
                  <a:srgbClr val="FF0000"/>
                </a:solidFill>
                <a:latin typeface="Helvetica Neue"/>
                <a:ea typeface="+mn-lt"/>
                <a:cs typeface="+mn-lt"/>
                <a:sym typeface="Helvetica Neue"/>
              </a:rPr>
              <a:t>Corruption</a:t>
            </a:r>
            <a:r>
              <a:rPr lang="en-GB" sz="2000" b="1" dirty="0">
                <a:solidFill>
                  <a:srgbClr val="FF0000"/>
                </a:solidFill>
                <a:latin typeface="Helvetica Neue"/>
                <a:ea typeface="+mn-lt"/>
                <a:cs typeface="+mn-lt"/>
                <a:sym typeface="Helvetica Neue"/>
              </a:rPr>
              <a:t>, Poor Integrity</a:t>
            </a:r>
            <a:endParaRPr lang="en-KR" sz="2000" b="1" dirty="0">
              <a:solidFill>
                <a:srgbClr val="FF0000"/>
              </a:solidFill>
              <a:latin typeface="Helvetica Neue"/>
              <a:ea typeface="Helvetica Neue"/>
              <a:cs typeface="Helvetica Neue"/>
              <a:sym typeface="Helvetica Neue"/>
            </a:endParaRPr>
          </a:p>
        </p:txBody>
      </p:sp>
      <p:sp>
        <p:nvSpPr>
          <p:cNvPr id="3" name="Arrow: Down 2">
            <a:extLst>
              <a:ext uri="{FF2B5EF4-FFF2-40B4-BE49-F238E27FC236}">
                <a16:creationId xmlns:a16="http://schemas.microsoft.com/office/drawing/2014/main" id="{7A3A7ACB-1980-B459-CC65-BBD7A9C7FAEE}"/>
              </a:ext>
            </a:extLst>
          </p:cNvPr>
          <p:cNvSpPr/>
          <p:nvPr/>
        </p:nvSpPr>
        <p:spPr>
          <a:xfrm rot="21588542">
            <a:off x="2955853" y="3077946"/>
            <a:ext cx="698811" cy="13471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ross 14"/>
          <p:cNvSpPr/>
          <p:nvPr/>
        </p:nvSpPr>
        <p:spPr>
          <a:xfrm rot="2418393">
            <a:off x="9553040" y="3472199"/>
            <a:ext cx="2353480" cy="2396278"/>
          </a:xfrm>
          <a:prstGeom prst="plus">
            <a:avLst>
              <a:gd name="adj" fmla="val 455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4290216" y="4401014"/>
            <a:ext cx="2364919" cy="1203277"/>
          </a:xfrm>
          <a:custGeom>
            <a:avLst/>
            <a:gdLst>
              <a:gd name="connsiteX0" fmla="*/ 2082009 w 2364919"/>
              <a:gd name="connsiteY0" fmla="*/ 28111 h 1203277"/>
              <a:gd name="connsiteX1" fmla="*/ 1662909 w 2364919"/>
              <a:gd name="connsiteY1" fmla="*/ 323386 h 1203277"/>
              <a:gd name="connsiteX2" fmla="*/ 1262859 w 2364919"/>
              <a:gd name="connsiteY2" fmla="*/ 532936 h 1203277"/>
              <a:gd name="connsiteX3" fmla="*/ 834234 w 2364919"/>
              <a:gd name="connsiteY3" fmla="*/ 771061 h 1203277"/>
              <a:gd name="connsiteX4" fmla="*/ 177009 w 2364919"/>
              <a:gd name="connsiteY4" fmla="*/ 1009186 h 1203277"/>
              <a:gd name="connsiteX5" fmla="*/ 177009 w 2364919"/>
              <a:gd name="connsiteY5" fmla="*/ 1171111 h 1203277"/>
              <a:gd name="connsiteX6" fmla="*/ 2196309 w 2364919"/>
              <a:gd name="connsiteY6" fmla="*/ 1094911 h 1203277"/>
              <a:gd name="connsiteX7" fmla="*/ 2234409 w 2364919"/>
              <a:gd name="connsiteY7" fmla="*/ 132886 h 1203277"/>
              <a:gd name="connsiteX8" fmla="*/ 2082009 w 2364919"/>
              <a:gd name="connsiteY8" fmla="*/ 28111 h 12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919" h="1203277">
                <a:moveTo>
                  <a:pt x="2082009" y="28111"/>
                </a:moveTo>
                <a:cubicBezTo>
                  <a:pt x="1986759" y="59861"/>
                  <a:pt x="1799434" y="239248"/>
                  <a:pt x="1662909" y="323386"/>
                </a:cubicBezTo>
                <a:cubicBezTo>
                  <a:pt x="1526384" y="407524"/>
                  <a:pt x="1400971" y="458324"/>
                  <a:pt x="1262859" y="532936"/>
                </a:cubicBezTo>
                <a:cubicBezTo>
                  <a:pt x="1124747" y="607548"/>
                  <a:pt x="1015209" y="691686"/>
                  <a:pt x="834234" y="771061"/>
                </a:cubicBezTo>
                <a:cubicBezTo>
                  <a:pt x="653259" y="850436"/>
                  <a:pt x="286546" y="942511"/>
                  <a:pt x="177009" y="1009186"/>
                </a:cubicBezTo>
                <a:cubicBezTo>
                  <a:pt x="67471" y="1075861"/>
                  <a:pt x="-159541" y="1156824"/>
                  <a:pt x="177009" y="1171111"/>
                </a:cubicBezTo>
                <a:cubicBezTo>
                  <a:pt x="513559" y="1185398"/>
                  <a:pt x="1853409" y="1267948"/>
                  <a:pt x="2196309" y="1094911"/>
                </a:cubicBezTo>
                <a:cubicBezTo>
                  <a:pt x="2539209" y="921874"/>
                  <a:pt x="2256634" y="310686"/>
                  <a:pt x="2234409" y="132886"/>
                </a:cubicBezTo>
                <a:cubicBezTo>
                  <a:pt x="2212184" y="-44914"/>
                  <a:pt x="2177259" y="-3639"/>
                  <a:pt x="2082009" y="28111"/>
                </a:cubicBez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5" name="Arrow: Down 2">
            <a:extLst>
              <a:ext uri="{FF2B5EF4-FFF2-40B4-BE49-F238E27FC236}">
                <a16:creationId xmlns:a16="http://schemas.microsoft.com/office/drawing/2014/main" id="{7A3A7ACB-1980-B459-CC65-BBD7A9C7FAEE}"/>
              </a:ext>
            </a:extLst>
          </p:cNvPr>
          <p:cNvSpPr/>
          <p:nvPr/>
        </p:nvSpPr>
        <p:spPr>
          <a:xfrm rot="18275762">
            <a:off x="4900734" y="2383329"/>
            <a:ext cx="698811" cy="13471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Down 2">
            <a:extLst>
              <a:ext uri="{FF2B5EF4-FFF2-40B4-BE49-F238E27FC236}">
                <a16:creationId xmlns:a16="http://schemas.microsoft.com/office/drawing/2014/main" id="{7A3A7ACB-1980-B459-CC65-BBD7A9C7FAEE}"/>
              </a:ext>
            </a:extLst>
          </p:cNvPr>
          <p:cNvSpPr/>
          <p:nvPr/>
        </p:nvSpPr>
        <p:spPr>
          <a:xfrm rot="19835823">
            <a:off x="4064156" y="2908794"/>
            <a:ext cx="698811" cy="13471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Cloud 56"/>
          <p:cNvSpPr/>
          <p:nvPr/>
        </p:nvSpPr>
        <p:spPr>
          <a:xfrm>
            <a:off x="2393688" y="3494016"/>
            <a:ext cx="5862685" cy="2944884"/>
          </a:xfrm>
          <a:prstGeom prst="cloud">
            <a:avLst/>
          </a:prstGeom>
          <a:solidFill>
            <a:srgbClr val="00A7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Uncertainty!</a:t>
            </a:r>
          </a:p>
          <a:p>
            <a:pPr algn="ctr"/>
            <a:endParaRPr lang="en-GB" sz="3600" dirty="0"/>
          </a:p>
          <a:p>
            <a:pPr algn="ctr"/>
            <a:endParaRPr lang="en-GB" sz="3600" dirty="0"/>
          </a:p>
          <a:p>
            <a:pPr algn="ctr"/>
            <a:endParaRPr lang="en-GB" sz="3600" dirty="0"/>
          </a:p>
        </p:txBody>
      </p:sp>
      <p:sp>
        <p:nvSpPr>
          <p:cNvPr id="14" name="TextBox 13">
            <a:extLst>
              <a:ext uri="{FF2B5EF4-FFF2-40B4-BE49-F238E27FC236}">
                <a16:creationId xmlns:a16="http://schemas.microsoft.com/office/drawing/2014/main" id="{90F23E83-BB48-B13D-6BEB-30CFFD2BCC0D}"/>
              </a:ext>
            </a:extLst>
          </p:cNvPr>
          <p:cNvSpPr txBox="1"/>
          <p:nvPr/>
        </p:nvSpPr>
        <p:spPr>
          <a:xfrm>
            <a:off x="9985450" y="2784524"/>
            <a:ext cx="2032320" cy="974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GB" sz="2000" b="1" dirty="0">
                <a:solidFill>
                  <a:srgbClr val="11A24A"/>
                </a:solidFill>
                <a:latin typeface="Helvetica Neue"/>
                <a:ea typeface="Helvetica Neue"/>
                <a:cs typeface="Helvetica Neue"/>
                <a:sym typeface="Helvetica Neue"/>
              </a:rPr>
              <a:t>Climate Adaptation Objectives</a:t>
            </a:r>
            <a:endParaRPr lang="en-KR" sz="2000" b="1" dirty="0">
              <a:solidFill>
                <a:srgbClr val="11A24A"/>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34608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C1DAF2E-F007-EA41-8BB6-A2B3DEBEC09C}" vid="{CE75E3E0-FF25-4D47-A780-FA8F036E8DA4}"/>
    </a:ext>
  </a:extLst>
</a:theme>
</file>

<file path=ppt/theme/theme2.xml><?xml version="1.0" encoding="utf-8"?>
<a:theme xmlns:a="http://schemas.openxmlformats.org/drawingml/2006/main" name="1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Props1.xml><?xml version="1.0" encoding="utf-8"?>
<ds:datastoreItem xmlns:ds="http://schemas.openxmlformats.org/officeDocument/2006/customXml" ds:itemID="{B42EBC7A-5738-4857-B8E5-11C44D466A08}"/>
</file>

<file path=customXml/itemProps2.xml><?xml version="1.0" encoding="utf-8"?>
<ds:datastoreItem xmlns:ds="http://schemas.openxmlformats.org/officeDocument/2006/customXml" ds:itemID="{BA773CE7-6A6A-4A81-9C13-DC9C31612452}">
  <ds:schemaRefs>
    <ds:schemaRef ds:uri="http://schemas.microsoft.com/sharepoint/v3/contenttype/forms"/>
  </ds:schemaRefs>
</ds:datastoreItem>
</file>

<file path=customXml/itemProps3.xml><?xml version="1.0" encoding="utf-8"?>
<ds:datastoreItem xmlns:ds="http://schemas.openxmlformats.org/officeDocument/2006/customXml" ds:itemID="{3EBBF8C0-4232-4ED5-8C41-F237ABF6B8FF}">
  <ds:schemaRefs>
    <ds:schemaRef ds:uri="83f81d5b-139f-477d-80d3-9cb36a650df4"/>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34263f-5a8a-4e22-9012-538c7d91c46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640</TotalTime>
  <Words>854</Words>
  <Application>Microsoft Office PowerPoint</Application>
  <PresentationFormat>Widescreen</PresentationFormat>
  <Paragraphs>103</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Corbel</vt:lpstr>
      <vt:lpstr>DINOT-Bold</vt:lpstr>
      <vt:lpstr>Helvetica Neue</vt:lpstr>
      <vt:lpstr>Quicksand</vt:lpstr>
      <vt:lpstr>Quicksand Medium</vt:lpstr>
      <vt:lpstr>System Font Regular</vt:lpstr>
      <vt:lpstr>Office Theme</vt:lpstr>
      <vt:lpstr>1_Office Theme</vt:lpstr>
      <vt:lpstr>PowerPoint Presentation</vt:lpstr>
      <vt:lpstr>Avoiding the maladaptation trap - integrity and cross-sectoral collaboration in climate finance</vt:lpstr>
      <vt:lpstr>PowerPoint Presentation</vt:lpstr>
      <vt:lpstr>Water at the heart of climate adaptation – an influx of finance into a corruption-vulnerable sector</vt:lpstr>
      <vt:lpstr>Sectors mentioned in NDC  adaptation components</vt:lpstr>
      <vt:lpstr>How does one ensure that all of this finance really delivers adaptation solutions?  What is the link with integrity and corruption?</vt:lpstr>
      <vt:lpstr>Adaptation vs Maladaptation </vt:lpstr>
      <vt:lpstr>PowerPoint Presentation</vt:lpstr>
      <vt:lpstr>PowerPoint Presentation</vt:lpstr>
      <vt:lpstr>PowerPoint Presentation</vt:lpstr>
      <vt:lpstr>WIN’s focus </vt:lpstr>
      <vt:lpstr>Resources and more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170</cp:revision>
  <dcterms:created xsi:type="dcterms:W3CDTF">2023-03-15T11:22:56Z</dcterms:created>
  <dcterms:modified xsi:type="dcterms:W3CDTF">2023-04-28T14:26:25Z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