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3"/>
  </p:sldMasterIdLst>
  <p:notesMasterIdLst>
    <p:notesMasterId r:id="rId19"/>
  </p:notesMasterIdLst>
  <p:sldIdLst>
    <p:sldId id="257" r:id="rId4"/>
    <p:sldId id="1568938015" r:id="rId5"/>
    <p:sldId id="256" r:id="rId6"/>
    <p:sldId id="277" r:id="rId7"/>
    <p:sldId id="1629" r:id="rId8"/>
    <p:sldId id="307" r:id="rId9"/>
    <p:sldId id="398" r:id="rId10"/>
    <p:sldId id="1608" r:id="rId11"/>
    <p:sldId id="1611" r:id="rId12"/>
    <p:sldId id="1568938012" r:id="rId13"/>
    <p:sldId id="1568938016" r:id="rId14"/>
    <p:sldId id="1610" r:id="rId15"/>
    <p:sldId id="303" r:id="rId16"/>
    <p:sldId id="267" r:id="rId17"/>
    <p:sldId id="15689380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e Karanja" initials="EK" lastIdx="1" clrIdx="0">
    <p:extLst>
      <p:ext uri="{19B8F6BF-5375-455C-9EA6-DF929625EA0E}">
        <p15:presenceInfo xmlns:p15="http://schemas.microsoft.com/office/powerpoint/2012/main" userId="S::evelyne.karanja@TNC.ORG::b118b08a-6460-4151-905d-713ff78353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5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13" autoAdjust="0"/>
    <p:restoredTop sz="84601" autoAdjust="0"/>
  </p:normalViewPr>
  <p:slideViewPr>
    <p:cSldViewPr snapToGrid="0">
      <p:cViewPr varScale="1">
        <p:scale>
          <a:sx n="62" d="100"/>
          <a:sy n="62" d="100"/>
        </p:scale>
        <p:origin x="1392"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nairobiwaterfundorg-my.sharepoint.com/personal/john_gathagu_nairobiwaterfund_org/Documents/Workplace/UTNWF%20WORK/Nairobi%20Water%20Fund/M&amp;E%20DOCS/Data/Hydromet%20Data/NCWSC%20datasets/NCWSC%20Data%20Summary/Trends%20in%20coagulant%20us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0">
                <a:solidFill>
                  <a:schemeClr val="tx1"/>
                </a:solidFill>
              </a:rPr>
              <a:t>Trends</a:t>
            </a:r>
            <a:r>
              <a:rPr lang="en-US" b="0" baseline="0">
                <a:solidFill>
                  <a:schemeClr val="tx1"/>
                </a:solidFill>
              </a:rPr>
              <a:t> in coagulants used (Alum)</a:t>
            </a:r>
            <a:endParaRPr lang="en-US" b="0">
              <a:solidFill>
                <a:schemeClr val="tx1"/>
              </a:solidFill>
            </a:endParaRPr>
          </a:p>
        </c:rich>
      </c:tx>
      <c:layout>
        <c:manualLayout>
          <c:xMode val="edge"/>
          <c:yMode val="edge"/>
          <c:x val="2.3554978474386801E-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623179352081479"/>
          <c:y val="0.21709860194873473"/>
          <c:w val="0.87376820647918518"/>
          <c:h val="0.61697870980292935"/>
        </c:manualLayout>
      </c:layout>
      <c:lineChart>
        <c:grouping val="standard"/>
        <c:varyColors val="0"/>
        <c:ser>
          <c:idx val="0"/>
          <c:order val="0"/>
          <c:tx>
            <c:strRef>
              <c:f>'[Trends in coagulant used.xlsx]Combined coagulant used'!$B$1:$C$1</c:f>
              <c:strCache>
                <c:ptCount val="1"/>
                <c:pt idx="0">
                  <c:v>Alum (Tonnes) PAC (Tonnes)</c:v>
                </c:pt>
              </c:strCache>
            </c:strRef>
          </c:tx>
          <c:spPr>
            <a:ln w="28575" cap="rnd">
              <a:solidFill>
                <a:schemeClr val="accent1">
                  <a:lumMod val="50000"/>
                </a:schemeClr>
              </a:solidFill>
              <a:round/>
            </a:ln>
            <a:effectLst/>
          </c:spPr>
          <c:marker>
            <c:symbol val="none"/>
          </c:marker>
          <c:trendline>
            <c:spPr>
              <a:ln w="25400" cap="rnd" cmpd="sng">
                <a:solidFill>
                  <a:schemeClr val="accent2">
                    <a:lumMod val="50000"/>
                  </a:schemeClr>
                </a:solidFill>
                <a:prstDash val="sysDot"/>
              </a:ln>
              <a:effectLst/>
            </c:spPr>
            <c:trendlineType val="linear"/>
            <c:dispRSqr val="0"/>
            <c:dispEq val="1"/>
            <c:trendlineLbl>
              <c:layout>
                <c:manualLayout>
                  <c:x val="3.7926257039450059E-2"/>
                  <c:y val="-0.2318812385443501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cat>
            <c:numRef>
              <c:f>'[Trends in coagulant used.xlsx]Combined coagulant used'!$A$2:$A$121</c:f>
              <c:numCache>
                <c:formatCode>mmm\-yy</c:formatCode>
                <c:ptCount val="120"/>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pt idx="89">
                  <c:v>43983</c:v>
                </c:pt>
                <c:pt idx="90">
                  <c:v>44013</c:v>
                </c:pt>
                <c:pt idx="91">
                  <c:v>44044</c:v>
                </c:pt>
                <c:pt idx="92">
                  <c:v>44075</c:v>
                </c:pt>
                <c:pt idx="93">
                  <c:v>44105</c:v>
                </c:pt>
                <c:pt idx="94">
                  <c:v>44136</c:v>
                </c:pt>
                <c:pt idx="95">
                  <c:v>44166</c:v>
                </c:pt>
                <c:pt idx="96">
                  <c:v>44197</c:v>
                </c:pt>
                <c:pt idx="97">
                  <c:v>44228</c:v>
                </c:pt>
                <c:pt idx="98">
                  <c:v>44256</c:v>
                </c:pt>
                <c:pt idx="99">
                  <c:v>44287</c:v>
                </c:pt>
                <c:pt idx="100">
                  <c:v>44317</c:v>
                </c:pt>
                <c:pt idx="101">
                  <c:v>44348</c:v>
                </c:pt>
                <c:pt idx="102">
                  <c:v>44378</c:v>
                </c:pt>
                <c:pt idx="103">
                  <c:v>44409</c:v>
                </c:pt>
                <c:pt idx="104">
                  <c:v>44440</c:v>
                </c:pt>
                <c:pt idx="105">
                  <c:v>44470</c:v>
                </c:pt>
                <c:pt idx="106">
                  <c:v>44501</c:v>
                </c:pt>
                <c:pt idx="107">
                  <c:v>44531</c:v>
                </c:pt>
                <c:pt idx="108">
                  <c:v>44562</c:v>
                </c:pt>
                <c:pt idx="109">
                  <c:v>44593</c:v>
                </c:pt>
                <c:pt idx="110">
                  <c:v>44621</c:v>
                </c:pt>
                <c:pt idx="111">
                  <c:v>44652</c:v>
                </c:pt>
                <c:pt idx="112">
                  <c:v>44682</c:v>
                </c:pt>
                <c:pt idx="113">
                  <c:v>44713</c:v>
                </c:pt>
                <c:pt idx="114">
                  <c:v>44743</c:v>
                </c:pt>
                <c:pt idx="115">
                  <c:v>44774</c:v>
                </c:pt>
                <c:pt idx="116">
                  <c:v>44805</c:v>
                </c:pt>
                <c:pt idx="117">
                  <c:v>44835</c:v>
                </c:pt>
                <c:pt idx="118">
                  <c:v>44866</c:v>
                </c:pt>
                <c:pt idx="119">
                  <c:v>44896</c:v>
                </c:pt>
              </c:numCache>
            </c:numRef>
          </c:cat>
          <c:val>
            <c:numRef>
              <c:f>'[Trends in coagulant used.xlsx]Combined coagulant used'!$B$2:$B$121</c:f>
              <c:numCache>
                <c:formatCode>_-* #,##0_-;\-* #,##0_-;_-* "-"??_-;_-@_-</c:formatCode>
                <c:ptCount val="120"/>
                <c:pt idx="0">
                  <c:v>200.07</c:v>
                </c:pt>
                <c:pt idx="1">
                  <c:v>141.25</c:v>
                </c:pt>
                <c:pt idx="2">
                  <c:v>158.81</c:v>
                </c:pt>
                <c:pt idx="3">
                  <c:v>344</c:v>
                </c:pt>
                <c:pt idx="4">
                  <c:v>200.05</c:v>
                </c:pt>
                <c:pt idx="5">
                  <c:v>138.19999999999999</c:v>
                </c:pt>
                <c:pt idx="6">
                  <c:v>140.28</c:v>
                </c:pt>
                <c:pt idx="7">
                  <c:v>140.267</c:v>
                </c:pt>
                <c:pt idx="8">
                  <c:v>127.069</c:v>
                </c:pt>
                <c:pt idx="9">
                  <c:v>149.44999999999999</c:v>
                </c:pt>
                <c:pt idx="10">
                  <c:v>213.63</c:v>
                </c:pt>
                <c:pt idx="11">
                  <c:v>207.98</c:v>
                </c:pt>
                <c:pt idx="12">
                  <c:v>174.13800000000001</c:v>
                </c:pt>
                <c:pt idx="13">
                  <c:v>159.51</c:v>
                </c:pt>
                <c:pt idx="14">
                  <c:v>208.191</c:v>
                </c:pt>
                <c:pt idx="15">
                  <c:v>300.94</c:v>
                </c:pt>
                <c:pt idx="16">
                  <c:v>234.94300000000001</c:v>
                </c:pt>
                <c:pt idx="17">
                  <c:v>198.25299999999999</c:v>
                </c:pt>
                <c:pt idx="18">
                  <c:v>154.34100000000001</c:v>
                </c:pt>
                <c:pt idx="19">
                  <c:v>146.10400000000001</c:v>
                </c:pt>
                <c:pt idx="20">
                  <c:v>180.17500000000001</c:v>
                </c:pt>
                <c:pt idx="21">
                  <c:v>210.23099999999999</c:v>
                </c:pt>
                <c:pt idx="22">
                  <c:v>216.90199999999999</c:v>
                </c:pt>
                <c:pt idx="23">
                  <c:v>178.553</c:v>
                </c:pt>
                <c:pt idx="24">
                  <c:v>126.901</c:v>
                </c:pt>
                <c:pt idx="25">
                  <c:v>73.766999999999996</c:v>
                </c:pt>
                <c:pt idx="26">
                  <c:v>106.81399999999999</c:v>
                </c:pt>
                <c:pt idx="27">
                  <c:v>185.22800000000001</c:v>
                </c:pt>
                <c:pt idx="28">
                  <c:v>330.245</c:v>
                </c:pt>
                <c:pt idx="29">
                  <c:v>260.16899999999998</c:v>
                </c:pt>
                <c:pt idx="30">
                  <c:v>189.9</c:v>
                </c:pt>
                <c:pt idx="31">
                  <c:v>150.98400000000001</c:v>
                </c:pt>
                <c:pt idx="32">
                  <c:v>134.19999999999999</c:v>
                </c:pt>
                <c:pt idx="33">
                  <c:v>186.34800000000001</c:v>
                </c:pt>
                <c:pt idx="34">
                  <c:v>276.07799999999997</c:v>
                </c:pt>
                <c:pt idx="35">
                  <c:v>318.35899999999998</c:v>
                </c:pt>
                <c:pt idx="36">
                  <c:v>244.922</c:v>
                </c:pt>
                <c:pt idx="37">
                  <c:v>146.596</c:v>
                </c:pt>
                <c:pt idx="38">
                  <c:v>150.79</c:v>
                </c:pt>
                <c:pt idx="39">
                  <c:v>231.69900000000001</c:v>
                </c:pt>
                <c:pt idx="40">
                  <c:v>302.12200000000001</c:v>
                </c:pt>
                <c:pt idx="41">
                  <c:v>156.62299999999999</c:v>
                </c:pt>
                <c:pt idx="42">
                  <c:v>145.251</c:v>
                </c:pt>
                <c:pt idx="43">
                  <c:v>73.986999999999995</c:v>
                </c:pt>
                <c:pt idx="44">
                  <c:v>92.617000000000004</c:v>
                </c:pt>
                <c:pt idx="45">
                  <c:v>67.27</c:v>
                </c:pt>
                <c:pt idx="46">
                  <c:v>128.827</c:v>
                </c:pt>
                <c:pt idx="47">
                  <c:v>162.62100000000001</c:v>
                </c:pt>
                <c:pt idx="48">
                  <c:v>73.528999999999996</c:v>
                </c:pt>
                <c:pt idx="49">
                  <c:v>59.335999999999999</c:v>
                </c:pt>
                <c:pt idx="50">
                  <c:v>103.548</c:v>
                </c:pt>
                <c:pt idx="51">
                  <c:v>126.694</c:v>
                </c:pt>
                <c:pt idx="52">
                  <c:v>230.065</c:v>
                </c:pt>
                <c:pt idx="53">
                  <c:v>131.06299999999999</c:v>
                </c:pt>
                <c:pt idx="54">
                  <c:v>112.846</c:v>
                </c:pt>
                <c:pt idx="55">
                  <c:v>109.85</c:v>
                </c:pt>
                <c:pt idx="56">
                  <c:v>122.822</c:v>
                </c:pt>
                <c:pt idx="57">
                  <c:v>138.03700000000001</c:v>
                </c:pt>
                <c:pt idx="58">
                  <c:v>178.24799999999999</c:v>
                </c:pt>
                <c:pt idx="59">
                  <c:v>173.21</c:v>
                </c:pt>
                <c:pt idx="60">
                  <c:v>126.80200000000001</c:v>
                </c:pt>
                <c:pt idx="61">
                  <c:v>83.768000000000001</c:v>
                </c:pt>
                <c:pt idx="62">
                  <c:v>193.66399999999999</c:v>
                </c:pt>
                <c:pt idx="63">
                  <c:v>122.429</c:v>
                </c:pt>
                <c:pt idx="64">
                  <c:v>186.524</c:v>
                </c:pt>
                <c:pt idx="65">
                  <c:v>210.68199999999999</c:v>
                </c:pt>
                <c:pt idx="66">
                  <c:v>144.22</c:v>
                </c:pt>
                <c:pt idx="67">
                  <c:v>100.38</c:v>
                </c:pt>
                <c:pt idx="68">
                  <c:v>75.664000000000001</c:v>
                </c:pt>
                <c:pt idx="69">
                  <c:v>89.349000000000004</c:v>
                </c:pt>
                <c:pt idx="70">
                  <c:v>133.923</c:v>
                </c:pt>
                <c:pt idx="71">
                  <c:v>124.99299999999999</c:v>
                </c:pt>
                <c:pt idx="72">
                  <c:v>90.849000000000004</c:v>
                </c:pt>
                <c:pt idx="73">
                  <c:v>59.05</c:v>
                </c:pt>
                <c:pt idx="74">
                  <c:v>69.974999999999994</c:v>
                </c:pt>
                <c:pt idx="75">
                  <c:v>59.04</c:v>
                </c:pt>
                <c:pt idx="76">
                  <c:v>181.803</c:v>
                </c:pt>
                <c:pt idx="77">
                  <c:v>230.86500000000001</c:v>
                </c:pt>
                <c:pt idx="78">
                  <c:v>126.645</c:v>
                </c:pt>
                <c:pt idx="79">
                  <c:v>87.671999999999997</c:v>
                </c:pt>
                <c:pt idx="80">
                  <c:v>133.25</c:v>
                </c:pt>
                <c:pt idx="81">
                  <c:v>190.16</c:v>
                </c:pt>
                <c:pt idx="82">
                  <c:v>242.58</c:v>
                </c:pt>
                <c:pt idx="83">
                  <c:v>201.7</c:v>
                </c:pt>
                <c:pt idx="84">
                  <c:v>190.13</c:v>
                </c:pt>
                <c:pt idx="85">
                  <c:v>179.31</c:v>
                </c:pt>
                <c:pt idx="86">
                  <c:v>207.977</c:v>
                </c:pt>
                <c:pt idx="87">
                  <c:v>271.96800000000002</c:v>
                </c:pt>
                <c:pt idx="88">
                  <c:v>217.244</c:v>
                </c:pt>
                <c:pt idx="89" formatCode="General">
                  <c:v>143.78800000000001</c:v>
                </c:pt>
                <c:pt idx="90" formatCode="General">
                  <c:v>144.49</c:v>
                </c:pt>
                <c:pt idx="91" formatCode="General">
                  <c:v>144.69999999999999</c:v>
                </c:pt>
                <c:pt idx="92" formatCode="General">
                  <c:v>139.19999999999999</c:v>
                </c:pt>
                <c:pt idx="93" formatCode="General">
                  <c:v>94.05</c:v>
                </c:pt>
                <c:pt idx="94" formatCode="General">
                  <c:v>170.9</c:v>
                </c:pt>
                <c:pt idx="95" formatCode="General">
                  <c:v>212.65</c:v>
                </c:pt>
                <c:pt idx="96" formatCode="General">
                  <c:v>200.35</c:v>
                </c:pt>
                <c:pt idx="97" formatCode="General">
                  <c:v>158.25</c:v>
                </c:pt>
                <c:pt idx="98" formatCode="General">
                  <c:v>172.9</c:v>
                </c:pt>
                <c:pt idx="99" formatCode="General">
                  <c:v>168.1</c:v>
                </c:pt>
                <c:pt idx="100" formatCode="General">
                  <c:v>151.9</c:v>
                </c:pt>
                <c:pt idx="101" formatCode="General">
                  <c:v>135.67599999999999</c:v>
                </c:pt>
                <c:pt idx="102" formatCode="General">
                  <c:v>121.774</c:v>
                </c:pt>
                <c:pt idx="103" formatCode="General">
                  <c:v>127.75</c:v>
                </c:pt>
                <c:pt idx="104" formatCode="General">
                  <c:v>88.55</c:v>
                </c:pt>
                <c:pt idx="105" formatCode="General">
                  <c:v>145.55000000000001</c:v>
                </c:pt>
                <c:pt idx="106" formatCode="General">
                  <c:v>139.25</c:v>
                </c:pt>
                <c:pt idx="107" formatCode="General">
                  <c:v>276.10000000000002</c:v>
                </c:pt>
                <c:pt idx="108" formatCode="General">
                  <c:v>108.1</c:v>
                </c:pt>
                <c:pt idx="109" formatCode="General">
                  <c:v>138.65</c:v>
                </c:pt>
                <c:pt idx="110" formatCode="General">
                  <c:v>258.2</c:v>
                </c:pt>
                <c:pt idx="111" formatCode="General">
                  <c:v>148.1</c:v>
                </c:pt>
                <c:pt idx="112" formatCode="General">
                  <c:v>246.85</c:v>
                </c:pt>
                <c:pt idx="113" formatCode="General">
                  <c:v>214.1</c:v>
                </c:pt>
                <c:pt idx="114" formatCode="General">
                  <c:v>98.2</c:v>
                </c:pt>
                <c:pt idx="115" formatCode="#,##0.00">
                  <c:v>109.05</c:v>
                </c:pt>
                <c:pt idx="116" formatCode="#,##0.00">
                  <c:v>140.55000000000001</c:v>
                </c:pt>
                <c:pt idx="117" formatCode="#,##0.00">
                  <c:v>166.45</c:v>
                </c:pt>
                <c:pt idx="118" formatCode="#,##0.00">
                  <c:v>202.35</c:v>
                </c:pt>
                <c:pt idx="119" formatCode="#,##0.00">
                  <c:v>195.75</c:v>
                </c:pt>
              </c:numCache>
            </c:numRef>
          </c:val>
          <c:smooth val="0"/>
          <c:extLst>
            <c:ext xmlns:c16="http://schemas.microsoft.com/office/drawing/2014/chart" uri="{C3380CC4-5D6E-409C-BE32-E72D297353CC}">
              <c16:uniqueId val="{00000001-7E63-48D0-A2FA-FFB6180B3347}"/>
            </c:ext>
          </c:extLst>
        </c:ser>
        <c:dLbls>
          <c:showLegendKey val="0"/>
          <c:showVal val="0"/>
          <c:showCatName val="0"/>
          <c:showSerName val="0"/>
          <c:showPercent val="0"/>
          <c:showBubbleSize val="0"/>
        </c:dLbls>
        <c:smooth val="0"/>
        <c:axId val="570372400"/>
        <c:axId val="570372728"/>
      </c:lineChart>
      <c:dateAx>
        <c:axId val="570372400"/>
        <c:scaling>
          <c:orientation val="minMax"/>
        </c:scaling>
        <c:delete val="0"/>
        <c:axPos val="b"/>
        <c:numFmt formatCode="mmm\-yy" sourceLinked="1"/>
        <c:majorTickMark val="out"/>
        <c:minorTickMark val="none"/>
        <c:tickLblPos val="nextTo"/>
        <c:spPr>
          <a:noFill/>
          <a:ln w="9525" cap="flat" cmpd="sng" algn="ctr">
            <a:solidFill>
              <a:schemeClr val="accent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70372728"/>
        <c:crosses val="autoZero"/>
        <c:auto val="1"/>
        <c:lblOffset val="100"/>
        <c:baseTimeUnit val="months"/>
      </c:dateAx>
      <c:valAx>
        <c:axId val="570372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Alum</a:t>
                </a:r>
                <a:r>
                  <a:rPr lang="en-US" baseline="0">
                    <a:solidFill>
                      <a:schemeClr val="tx1"/>
                    </a:solidFill>
                  </a:rPr>
                  <a:t> used (Tonnes)</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solidFill>
              <a:schemeClr val="accent1">
                <a:lumMod val="50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70372400"/>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lumMod val="50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FEE5D-4201-482B-8101-DDE0FB410ABA}"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51EAA-A680-4F9C-A868-43BC85466A31}" type="slidenum">
              <a:rPr lang="en-US" smtClean="0"/>
              <a:t>‹#›</a:t>
            </a:fld>
            <a:endParaRPr lang="en-US"/>
          </a:p>
        </p:txBody>
      </p:sp>
    </p:spTree>
    <p:extLst>
      <p:ext uri="{BB962C8B-B14F-4D97-AF65-F5344CB8AC3E}">
        <p14:creationId xmlns:p14="http://schemas.microsoft.com/office/powerpoint/2010/main" val="396195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9A1CD-FE2B-4A0F-BA0A-5FE82C9BA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2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it all comes down to what’s in that yellow jerry can. We’re doing what we do best: conserve rivers. As nations build water infrastructure, we want to help ensure that there’s a healthy source to draw from – so that in the future, mothers can turn on the tap, everyday, and clean water will come out. </a:t>
            </a:r>
          </a:p>
          <a:p>
            <a:r>
              <a:rPr lang="en-US" dirty="0"/>
              <a:t>We believe that nature can endure, even as economies grow and nations become more prosperous and modern. Every person who has supported a freshwater project over the past 60 years has gotten us here. Today, thanks to these investments, we are capable of amazing things – together. </a:t>
            </a:r>
          </a:p>
          <a:p>
            <a:endParaRPr lang="en-US" dirty="0"/>
          </a:p>
          <a:p>
            <a:r>
              <a:rPr lang="en-US" dirty="0"/>
              <a:t>We hope that when you turn on the tap next, that you will think of Africa – and that you will decide to work with our partners here in this exciting and urgent work. </a:t>
            </a:r>
          </a:p>
          <a:p>
            <a:r>
              <a:rPr lang="en-US" dirty="0"/>
              <a:t>Asante </a:t>
            </a:r>
            <a:r>
              <a:rPr lang="en-US" dirty="0" err="1"/>
              <a:t>sana</a:t>
            </a:r>
            <a:r>
              <a:rPr lang="en-US" dirty="0"/>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Photos </a:t>
            </a:r>
            <a:r>
              <a:rPr lang="en-US" dirty="0"/>
              <a:t>© Nick Hall for The</a:t>
            </a:r>
            <a:r>
              <a:rPr lang="en-US" baseline="0" dirty="0"/>
              <a:t> Nature Conservancy (left) and </a:t>
            </a:r>
            <a:r>
              <a:rPr lang="en-US" baseline="0" dirty="0" err="1"/>
              <a:t>Africanmoose</a:t>
            </a:r>
            <a:r>
              <a:rPr lang="en-US" baseline="0" dirty="0"/>
              <a:t> / Shutterstock (right)</a:t>
            </a:r>
            <a:endParaRPr lang="en-US" dirty="0"/>
          </a:p>
        </p:txBody>
      </p:sp>
      <p:sp>
        <p:nvSpPr>
          <p:cNvPr id="4" name="Slide Number Placeholder 3"/>
          <p:cNvSpPr>
            <a:spLocks noGrp="1"/>
          </p:cNvSpPr>
          <p:nvPr>
            <p:ph type="sldNum" sz="quarter" idx="10"/>
          </p:nvPr>
        </p:nvSpPr>
        <p:spPr/>
        <p:txBody>
          <a:bodyPr/>
          <a:lstStyle/>
          <a:p>
            <a:fld id="{B3B947AC-C707-4564-9959-D0E4B4C51538}" type="slidenum">
              <a:rPr lang="en-US" smtClean="0"/>
              <a:t>14</a:t>
            </a:fld>
            <a:endParaRPr lang="en-US"/>
          </a:p>
        </p:txBody>
      </p:sp>
    </p:spTree>
    <p:extLst>
      <p:ext uri="{BB962C8B-B14F-4D97-AF65-F5344CB8AC3E}">
        <p14:creationId xmlns:p14="http://schemas.microsoft.com/office/powerpoint/2010/main" val="177618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60CE1D3-2BA1-41F7-84C1-D96A4BC182DC}" type="slidenum">
              <a:rPr lang="en-US" smtClean="0"/>
              <a:t>3</a:t>
            </a:fld>
            <a:endParaRPr lang="en-US"/>
          </a:p>
        </p:txBody>
      </p:sp>
    </p:spTree>
    <p:extLst>
      <p:ext uri="{BB962C8B-B14F-4D97-AF65-F5344CB8AC3E}">
        <p14:creationId xmlns:p14="http://schemas.microsoft.com/office/powerpoint/2010/main" val="375744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It’s important to understand how rain works in East Africa. The seasons are defined not by the temperature, but by the rain. There is a short rainy season and a long rainy season – and in between it can be very, very dry. In fact, Kenya is a “water scarce” country. For many people in rural areas, taking jerry cans, like the one in this photo, to rivers is a fact of life. But this is not an ideal solution: dry riverbeds, long walks for women and girls, and dirty water all present massive challenges to water security. That’s why water wells in rural villages are so important and can change lives.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a:t>
            </a:r>
            <a:r>
              <a:rPr lang="en-US" dirty="0"/>
              <a:t>© Ami</a:t>
            </a:r>
            <a:r>
              <a:rPr lang="en-US" baseline="0" dirty="0"/>
              <a:t> Vitale for The Nature Conservancy</a:t>
            </a:r>
            <a:endParaRPr lang="en-US" dirty="0"/>
          </a:p>
        </p:txBody>
      </p:sp>
      <p:sp>
        <p:nvSpPr>
          <p:cNvPr id="4" name="Slide Number Placeholder 3"/>
          <p:cNvSpPr>
            <a:spLocks noGrp="1"/>
          </p:cNvSpPr>
          <p:nvPr>
            <p:ph type="sldNum" sz="quarter" idx="10"/>
          </p:nvPr>
        </p:nvSpPr>
        <p:spPr/>
        <p:txBody>
          <a:bodyPr/>
          <a:lstStyle/>
          <a:p>
            <a:fld id="{B3B947AC-C707-4564-9959-D0E4B4C51538}" type="slidenum">
              <a:rPr lang="en-US" smtClean="0"/>
              <a:t>4</a:t>
            </a:fld>
            <a:endParaRPr lang="en-US"/>
          </a:p>
        </p:txBody>
      </p:sp>
    </p:spTree>
    <p:extLst>
      <p:ext uri="{BB962C8B-B14F-4D97-AF65-F5344CB8AC3E}">
        <p14:creationId xmlns:p14="http://schemas.microsoft.com/office/powerpoint/2010/main" val="125485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1FE51EAA-A680-4F9C-A868-43BC85466A31}" type="slidenum">
              <a:rPr lang="en-US" smtClean="0"/>
              <a:t>5</a:t>
            </a:fld>
            <a:endParaRPr lang="en-US"/>
          </a:p>
        </p:txBody>
      </p:sp>
    </p:spTree>
    <p:extLst>
      <p:ext uri="{BB962C8B-B14F-4D97-AF65-F5344CB8AC3E}">
        <p14:creationId xmlns:p14="http://schemas.microsoft.com/office/powerpoint/2010/main" val="892316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a:t>
            </a:r>
            <a:r>
              <a:rPr lang="en-US" b="0" baseline="0" dirty="0"/>
              <a:t> </a:t>
            </a:r>
            <a:r>
              <a:rPr lang="en-US" b="0" baseline="0" dirty="0" err="1"/>
              <a:t>Tana</a:t>
            </a:r>
            <a:r>
              <a:rPr lang="en-US" b="0" baseline="0" dirty="0"/>
              <a:t> River r</a:t>
            </a:r>
            <a:r>
              <a:rPr lang="en-US" b="0" dirty="0"/>
              <a:t>uns 1,000</a:t>
            </a:r>
            <a:r>
              <a:rPr lang="en-US" b="0" baseline="0" dirty="0"/>
              <a:t> kilometers</a:t>
            </a:r>
            <a:r>
              <a:rPr lang="en-US" b="0" dirty="0"/>
              <a:t> from the </a:t>
            </a:r>
            <a:r>
              <a:rPr lang="en-US" b="0" dirty="0" err="1"/>
              <a:t>Aberdare</a:t>
            </a:r>
            <a:r>
              <a:rPr lang="en-US" b="0" baseline="0" dirty="0"/>
              <a:t> Mountain Range</a:t>
            </a:r>
            <a:r>
              <a:rPr lang="en-US" b="0" dirty="0"/>
              <a:t> to the Indian Ocean,</a:t>
            </a:r>
            <a:r>
              <a:rPr lang="en-US" b="0" baseline="0" dirty="0"/>
              <a:t> creating essential habitats and nurturing important ecosystems along its entire length.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For example: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Tana</a:t>
            </a:r>
            <a:r>
              <a:rPr lang="en-US" sz="1200" kern="1200" dirty="0">
                <a:solidFill>
                  <a:schemeClr val="tx1"/>
                </a:solidFill>
                <a:latin typeface="+mn-lt"/>
                <a:ea typeface="+mn-ea"/>
                <a:cs typeface="+mn-cs"/>
              </a:rPr>
              <a:t> River sustains the </a:t>
            </a:r>
            <a:r>
              <a:rPr lang="en-US" sz="1200" kern="1200" dirty="0" err="1">
                <a:solidFill>
                  <a:schemeClr val="tx1"/>
                </a:solidFill>
                <a:latin typeface="+mn-lt"/>
                <a:ea typeface="+mn-ea"/>
                <a:cs typeface="+mn-cs"/>
              </a:rPr>
              <a:t>Tana</a:t>
            </a:r>
            <a:r>
              <a:rPr lang="en-US" sz="1200" kern="1200" dirty="0">
                <a:solidFill>
                  <a:schemeClr val="tx1"/>
                </a:solidFill>
                <a:latin typeface="+mn-lt"/>
                <a:ea typeface="+mn-ea"/>
                <a:cs typeface="+mn-cs"/>
              </a:rPr>
              <a:t> delta RAMSAR site, a wetland</a:t>
            </a:r>
            <a:r>
              <a:rPr lang="en-US" sz="1200" kern="1200" baseline="0" dirty="0">
                <a:solidFill>
                  <a:schemeClr val="tx1"/>
                </a:solidFill>
                <a:latin typeface="+mn-lt"/>
                <a:ea typeface="+mn-ea"/>
                <a:cs typeface="+mn-cs"/>
              </a:rPr>
              <a:t> of recognized international importance</a:t>
            </a:r>
            <a:r>
              <a:rPr lang="en-US" sz="1200" kern="1200" dirty="0">
                <a:solidFill>
                  <a:schemeClr val="tx1"/>
                </a:solidFill>
                <a:latin typeface="+mn-lt"/>
                <a:ea typeface="+mn-ea"/>
                <a:cs typeface="+mn-cs"/>
              </a:rPr>
              <a:t>. Our conservation work will help ensure cleaner and more abundant water heads downstream and that the ecological integrity of the delta will endure for generations to come.</a:t>
            </a:r>
            <a:endParaRPr lang="en-US" b="0" baseline="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Aberdare</a:t>
            </a:r>
            <a:r>
              <a:rPr lang="en-US" sz="1200" kern="1200" dirty="0">
                <a:solidFill>
                  <a:schemeClr val="tx1"/>
                </a:solidFill>
                <a:latin typeface="+mn-lt"/>
                <a:ea typeface="+mn-ea"/>
                <a:cs typeface="+mn-cs"/>
              </a:rPr>
              <a:t> Range and national park</a:t>
            </a:r>
            <a:r>
              <a:rPr lang="en-US" sz="1200" kern="1200" baseline="0" dirty="0">
                <a:solidFill>
                  <a:schemeClr val="tx1"/>
                </a:solidFill>
                <a:latin typeface="+mn-lt"/>
                <a:ea typeface="+mn-ea"/>
                <a:cs typeface="+mn-cs"/>
              </a:rPr>
              <a:t> is</a:t>
            </a:r>
            <a:r>
              <a:rPr lang="en-US" sz="1200" kern="1200" dirty="0">
                <a:solidFill>
                  <a:schemeClr val="tx1"/>
                </a:solidFill>
                <a:latin typeface="+mn-lt"/>
                <a:ea typeface="+mn-ea"/>
                <a:cs typeface="+mn-cs"/>
              </a:rPr>
              <a:t> home to some of the most rare endemic wildlife species, including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Africa indigenous black rhinos, endangered Mountain Bongo antelopes, leopard</a:t>
            </a:r>
            <a:r>
              <a:rPr lang="en-US" sz="1200" kern="1200" baseline="0" dirty="0">
                <a:solidFill>
                  <a:schemeClr val="tx1"/>
                </a:solidFill>
                <a:latin typeface="+mn-lt"/>
                <a:ea typeface="+mn-ea"/>
                <a:cs typeface="+mn-cs"/>
              </a:rPr>
              <a:t>s and</a:t>
            </a:r>
            <a:r>
              <a:rPr lang="en-US" sz="1200" kern="1200" dirty="0">
                <a:solidFill>
                  <a:schemeClr val="tx1"/>
                </a:solidFill>
                <a:latin typeface="+mn-lt"/>
                <a:ea typeface="+mn-ea"/>
                <a:cs typeface="+mn-cs"/>
              </a:rPr>
              <a:t> Columbus monkeys.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water fund will provide conservation benefits to the Mt. Kenya National Park and forest reserve area, a UNESCO World Heritage Site. The adjacent lands have an important spiritual importance for the indigenous communities who live there. </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t>
            </a:r>
            <a:r>
              <a:rPr lang="en-US" sz="1200" kern="1200" dirty="0" err="1">
                <a:solidFill>
                  <a:schemeClr val="tx1"/>
                </a:solidFill>
                <a:latin typeface="+mn-lt"/>
                <a:ea typeface="+mn-ea"/>
                <a:cs typeface="+mn-cs"/>
              </a:rPr>
              <a:t>Tana</a:t>
            </a:r>
            <a:r>
              <a:rPr lang="en-US" sz="1200" kern="1200" dirty="0">
                <a:solidFill>
                  <a:schemeClr val="tx1"/>
                </a:solidFill>
                <a:latin typeface="+mn-lt"/>
                <a:ea typeface="+mn-ea"/>
                <a:cs typeface="+mn-cs"/>
              </a:rPr>
              <a:t> River supplies:</a:t>
            </a:r>
          </a:p>
          <a:p>
            <a:pPr marL="171450" indent="-171450">
              <a:spcAft>
                <a:spcPts val="600"/>
              </a:spcAft>
              <a:buFont typeface="Arial"/>
              <a:buChar char="•"/>
            </a:pPr>
            <a:r>
              <a:rPr lang="en-US" sz="1200" kern="1200" dirty="0">
                <a:solidFill>
                  <a:schemeClr val="tx1"/>
                </a:solidFill>
                <a:latin typeface="+mn-lt"/>
                <a:ea typeface="+mn-ea"/>
                <a:cs typeface="+mn-cs"/>
              </a:rPr>
              <a:t>95% of the water</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for Nairobi’s 4 million residents, and an additional 5 million people in the watershed</a:t>
            </a:r>
          </a:p>
          <a:p>
            <a:pPr marL="171450" marR="0" indent="-171450" algn="l" defTabSz="9144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latin typeface="+mn-lt"/>
                <a:ea typeface="+mn-ea"/>
                <a:cs typeface="+mn-cs"/>
              </a:rPr>
              <a:t>70% of the country’s hydropower,</a:t>
            </a:r>
            <a:r>
              <a:rPr lang="en-US" sz="1200" kern="1200" baseline="0" dirty="0">
                <a:solidFill>
                  <a:schemeClr val="tx1"/>
                </a:solidFill>
                <a:latin typeface="+mn-lt"/>
                <a:ea typeface="+mn-ea"/>
                <a:cs typeface="+mn-cs"/>
              </a:rPr>
              <a:t> which accounts for almost half the country’s electrical production</a:t>
            </a:r>
            <a:endParaRPr lang="en-US" sz="1200" kern="1200" dirty="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a:t>98% of the raw material that goes into Coca-Cola’s products at 7 bottling plants</a:t>
            </a:r>
            <a:r>
              <a:rPr lang="en-US" b="0" baseline="0" dirty="0"/>
              <a:t> around Nairobi</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But the river is being choked with sediment: filling up the reservoirs, reducing hydropower output, and putting economic growth at risk.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Where is it coming from?</a:t>
            </a:r>
            <a:endParaRPr lang="en-US" dirty="0">
              <a:solidFill>
                <a:schemeClr val="tx2">
                  <a:lumMod val="60000"/>
                  <a:lumOff val="4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indent="0">
              <a:spcAft>
                <a:spcPts val="600"/>
              </a:spcAft>
              <a:buFont typeface="Arial" panose="020B0604020202020204" pitchFamily="34" charset="0"/>
              <a:buNone/>
            </a:pPr>
            <a:r>
              <a:rPr lang="en-US" sz="1200" b="0" kern="1200" baseline="0" dirty="0">
                <a:solidFill>
                  <a:schemeClr val="tx1"/>
                </a:solidFill>
                <a:latin typeface="+mn-lt"/>
                <a:ea typeface="+mn-ea"/>
                <a:cs typeface="+mn-cs"/>
              </a:rPr>
              <a:t>Photos </a:t>
            </a:r>
            <a:r>
              <a:rPr lang="en-US" dirty="0"/>
              <a:t>© Thomas </a:t>
            </a:r>
            <a:r>
              <a:rPr lang="en-US" dirty="0" err="1"/>
              <a:t>Cockrem</a:t>
            </a:r>
            <a:r>
              <a:rPr lang="en-US" dirty="0"/>
              <a:t> / </a:t>
            </a:r>
            <a:r>
              <a:rPr lang="en-US" dirty="0" err="1"/>
              <a:t>Alamy</a:t>
            </a:r>
            <a:r>
              <a:rPr lang="en-US" dirty="0"/>
              <a:t> Stock Photo,</a:t>
            </a:r>
            <a:r>
              <a:rPr lang="en-US" baseline="0" dirty="0"/>
              <a:t> </a:t>
            </a:r>
            <a:r>
              <a:rPr lang="en-US" dirty="0"/>
              <a:t>The Africa Image Library / </a:t>
            </a:r>
            <a:r>
              <a:rPr lang="en-US" dirty="0" err="1"/>
              <a:t>Alamy</a:t>
            </a:r>
            <a:r>
              <a:rPr lang="en-US" dirty="0"/>
              <a:t> Stock Photo,</a:t>
            </a:r>
            <a:r>
              <a:rPr lang="en-US" baseline="0" dirty="0"/>
              <a:t> </a:t>
            </a:r>
            <a:r>
              <a:rPr lang="en-US" dirty="0"/>
              <a:t>National Geographic Creative / </a:t>
            </a:r>
            <a:r>
              <a:rPr lang="en-US" dirty="0" err="1"/>
              <a:t>Alamy</a:t>
            </a:r>
            <a:r>
              <a:rPr lang="en-US" dirty="0"/>
              <a:t> Stock Photo</a:t>
            </a:r>
            <a:r>
              <a:rPr lang="en-US" baseline="0" dirty="0"/>
              <a:t> and </a:t>
            </a:r>
            <a:r>
              <a:rPr lang="en-US" dirty="0"/>
              <a:t>Nature Picture Library / </a:t>
            </a:r>
            <a:r>
              <a:rPr lang="en-US" dirty="0" err="1"/>
              <a:t>Alamy</a:t>
            </a:r>
            <a:r>
              <a:rPr lang="en-US" dirty="0"/>
              <a:t> Stock Photo (from</a:t>
            </a:r>
            <a:r>
              <a:rPr lang="en-US" baseline="0" dirty="0"/>
              <a:t> top to bottom, counter clockwise)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3B947AC-C707-4564-9959-D0E4B4C51538}" type="slidenum">
              <a:rPr lang="en-US" smtClean="0"/>
              <a:t>6</a:t>
            </a:fld>
            <a:endParaRPr lang="en-US"/>
          </a:p>
        </p:txBody>
      </p:sp>
    </p:spTree>
    <p:extLst>
      <p:ext uri="{BB962C8B-B14F-4D97-AF65-F5344CB8AC3E}">
        <p14:creationId xmlns:p14="http://schemas.microsoft.com/office/powerpoint/2010/main" val="356659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from those who love soccer or know Manchester teams well, helps illustrates the farmers we have mobilized in just one of the Water Funds- Nairobi to help us fight the battle.</a:t>
            </a:r>
            <a:endParaRPr lang="en-KE" dirty="0"/>
          </a:p>
        </p:txBody>
      </p:sp>
      <p:sp>
        <p:nvSpPr>
          <p:cNvPr id="4" name="Slide Number Placeholder 3"/>
          <p:cNvSpPr>
            <a:spLocks noGrp="1"/>
          </p:cNvSpPr>
          <p:nvPr>
            <p:ph type="sldNum" sz="quarter" idx="5"/>
          </p:nvPr>
        </p:nvSpPr>
        <p:spPr/>
        <p:txBody>
          <a:bodyPr/>
          <a:lstStyle/>
          <a:p>
            <a:fld id="{1FE51EAA-A680-4F9C-A868-43BC85466A31}" type="slidenum">
              <a:rPr lang="en-US" smtClean="0"/>
              <a:t>7</a:t>
            </a:fld>
            <a:endParaRPr lang="en-US"/>
          </a:p>
        </p:txBody>
      </p:sp>
    </p:spTree>
    <p:extLst>
      <p:ext uri="{BB962C8B-B14F-4D97-AF65-F5344CB8AC3E}">
        <p14:creationId xmlns:p14="http://schemas.microsoft.com/office/powerpoint/2010/main" val="198059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1FE51EAA-A680-4F9C-A868-43BC85466A31}" type="slidenum">
              <a:rPr lang="en-US" smtClean="0"/>
              <a:t>8</a:t>
            </a:fld>
            <a:endParaRPr lang="en-US"/>
          </a:p>
        </p:txBody>
      </p:sp>
    </p:spTree>
    <p:extLst>
      <p:ext uri="{BB962C8B-B14F-4D97-AF65-F5344CB8AC3E}">
        <p14:creationId xmlns:p14="http://schemas.microsoft.com/office/powerpoint/2010/main" val="3034338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counting…</a:t>
            </a:r>
          </a:p>
        </p:txBody>
      </p:sp>
      <p:sp>
        <p:nvSpPr>
          <p:cNvPr id="4" name="Slide Number Placeholder 3"/>
          <p:cNvSpPr>
            <a:spLocks noGrp="1"/>
          </p:cNvSpPr>
          <p:nvPr>
            <p:ph type="sldNum" sz="quarter" idx="5"/>
          </p:nvPr>
        </p:nvSpPr>
        <p:spPr/>
        <p:txBody>
          <a:bodyPr/>
          <a:lstStyle/>
          <a:p>
            <a:fld id="{1FE51EAA-A680-4F9C-A868-43BC85466A31}" type="slidenum">
              <a:rPr lang="en-US" smtClean="0"/>
              <a:t>9</a:t>
            </a:fld>
            <a:endParaRPr lang="en-US"/>
          </a:p>
        </p:txBody>
      </p:sp>
    </p:spTree>
    <p:extLst>
      <p:ext uri="{BB962C8B-B14F-4D97-AF65-F5344CB8AC3E}">
        <p14:creationId xmlns:p14="http://schemas.microsoft.com/office/powerpoint/2010/main" val="405113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1FE51EAA-A680-4F9C-A868-43BC85466A31}" type="slidenum">
              <a:rPr lang="en-US" smtClean="0"/>
              <a:t>13</a:t>
            </a:fld>
            <a:endParaRPr lang="en-US"/>
          </a:p>
        </p:txBody>
      </p:sp>
    </p:spTree>
    <p:extLst>
      <p:ext uri="{BB962C8B-B14F-4D97-AF65-F5344CB8AC3E}">
        <p14:creationId xmlns:p14="http://schemas.microsoft.com/office/powerpoint/2010/main" val="231453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endParaRPr lang="en-GB" dirty="0"/>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Tree>
    <p:extLst>
      <p:ext uri="{BB962C8B-B14F-4D97-AF65-F5344CB8AC3E}">
        <p14:creationId xmlns:p14="http://schemas.microsoft.com/office/powerpoint/2010/main" val="428388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userDrawn="1"/>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dirty="0"/>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427035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accent1"/>
                </a:solidFill>
                <a:latin typeface="Quicksand" pitchFamily="2" charset="0"/>
              </a:defRPr>
            </a:lvl1pPr>
          </a:lstStyle>
          <a:p>
            <a:r>
              <a:rPr lang="en-US" dirty="0"/>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60962" y="1882771"/>
            <a:ext cx="9449837" cy="3654430"/>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Tree>
    <p:extLst>
      <p:ext uri="{BB962C8B-B14F-4D97-AF65-F5344CB8AC3E}">
        <p14:creationId xmlns:p14="http://schemas.microsoft.com/office/powerpoint/2010/main" val="259345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dirty="0"/>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userDrawn="1"/>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1662952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1520" y="1882770"/>
            <a:ext cx="8910320"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1"/>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987086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3812949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1896260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2893290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393806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909263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65238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17747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043738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1991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123104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1765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176902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1463318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135828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2485965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GB"/>
              <a:t>Click to edit Master title style</a:t>
            </a:r>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7A3A9427-C886-3512-4C7D-C43D5222DEC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bg2"/>
              </a:buClr>
              <a:buFont typeface="Arial" panose="020B0604020202020204" pitchFamily="34" charset="0"/>
              <a:buChar char="•"/>
              <a:defRPr>
                <a:latin typeface="Quicksand" pitchFamily="2" charset="0"/>
              </a:defRPr>
            </a:lvl2pPr>
            <a:lvl3pPr marL="684000" indent="-182563">
              <a:buClr>
                <a:schemeClr val="bg2"/>
              </a:buClr>
              <a:buFont typeface="System Font Regular"/>
              <a:buChar char="-"/>
              <a:defRPr>
                <a:latin typeface="Quicksand" pitchFamily="2" charset="0"/>
              </a:defRPr>
            </a:lvl3pPr>
            <a:lvl4pPr marL="1368000" indent="-182563">
              <a:buClr>
                <a:schemeClr val="bg2"/>
              </a:buClr>
              <a:buFont typeface="Arial" panose="020B0604020202020204" pitchFamily="34" charset="0"/>
              <a:buChar char="•"/>
              <a:defRPr>
                <a:latin typeface="Quicksand" pitchFamily="2" charset="0"/>
              </a:defRPr>
            </a:lvl4pPr>
            <a:lvl5pPr marL="2052000" indent="-182563">
              <a:buClr>
                <a:schemeClr val="bg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431057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53E05-4FEC-729D-CA30-2C2C9BA4EE9C}"/>
              </a:ext>
            </a:extLst>
          </p:cNvPr>
          <p:cNvSpPr/>
          <p:nvPr userDrawn="1"/>
        </p:nvSpPr>
        <p:spPr>
          <a:xfrm>
            <a:off x="10558914" y="5736657"/>
            <a:ext cx="837398" cy="8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304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182563" indent="-182563">
              <a:buClr>
                <a:schemeClr val="accent1"/>
              </a:buClr>
              <a:buFont typeface="Arial" panose="020B0604020202020204" pitchFamily="34" charset="0"/>
              <a:buChar char="•"/>
              <a:defRPr>
                <a:latin typeface="Quicksand" pitchFamily="2" charset="0"/>
              </a:defRPr>
            </a:lvl3pPr>
            <a:lvl4pPr marL="182563" indent="-182563">
              <a:buClr>
                <a:schemeClr val="accent1"/>
              </a:buClr>
              <a:buFont typeface="Arial" panose="020B0604020202020204" pitchFamily="34" charset="0"/>
              <a:buChar char="•"/>
              <a:defRPr>
                <a:latin typeface="Quicksand" pitchFamily="2" charset="0"/>
              </a:defRPr>
            </a:lvl4pPr>
            <a:lvl5pPr marL="182563" indent="-182563">
              <a:buClr>
                <a:schemeClr val="accent1"/>
              </a:buClr>
              <a:buFont typeface="Arial" panose="020B0604020202020204" pitchFamily="34" charset="0"/>
              <a:buChar char="•"/>
              <a:defRPr>
                <a:latin typeface="Quicksand" pitchFamily="2" charset="0"/>
              </a:defRPr>
            </a:lvl5p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0150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264878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38652" y="1825625"/>
            <a:ext cx="8547587" cy="3772535"/>
          </a:xfrm>
        </p:spPr>
        <p:txBody>
          <a:bodyPr>
            <a:normAutofit/>
          </a:bodyPr>
          <a:lstStyle>
            <a:lvl1pPr marL="182563" indent="-182563">
              <a:buClr>
                <a:schemeClr val="tx2"/>
              </a:buClr>
              <a:buFont typeface="Arial" panose="020B0604020202020204" pitchFamily="34" charset="0"/>
              <a:buChar char="•"/>
              <a:defRPr sz="2000">
                <a:solidFill>
                  <a:schemeClr val="bg1"/>
                </a:solidFill>
                <a:latin typeface="Quicksand" pitchFamily="2" charset="0"/>
              </a:defRPr>
            </a:lvl1pPr>
            <a:lvl2pPr marL="182563" indent="-182563">
              <a:buClr>
                <a:schemeClr val="tx2"/>
              </a:buClr>
              <a:buFont typeface="Arial" panose="020B0604020202020204" pitchFamily="34" charset="0"/>
              <a:buChar char="•"/>
              <a:defRPr sz="2000">
                <a:solidFill>
                  <a:schemeClr val="bg1"/>
                </a:solidFill>
                <a:latin typeface="Quicksand" pitchFamily="2" charset="0"/>
              </a:defRPr>
            </a:lvl2pPr>
            <a:lvl3pPr marL="182563" indent="-182563">
              <a:buClr>
                <a:schemeClr val="tx2"/>
              </a:buClr>
              <a:buFont typeface="Arial" panose="020B0604020202020204" pitchFamily="34" charset="0"/>
              <a:buChar char="•"/>
              <a:defRPr sz="2000">
                <a:solidFill>
                  <a:schemeClr val="bg1"/>
                </a:solidFill>
                <a:latin typeface="Quicksand" pitchFamily="2" charset="0"/>
              </a:defRPr>
            </a:lvl3pPr>
            <a:lvl4pPr marL="182563" indent="-182563">
              <a:buClr>
                <a:schemeClr val="tx2"/>
              </a:buClr>
              <a:buFont typeface="Arial" panose="020B0604020202020204" pitchFamily="34" charset="0"/>
              <a:buChar char="•"/>
              <a:defRPr sz="2000">
                <a:solidFill>
                  <a:schemeClr val="bg1"/>
                </a:solidFill>
                <a:latin typeface="Quicksand" pitchFamily="2" charset="0"/>
              </a:defRPr>
            </a:lvl4pPr>
            <a:lvl5pPr marL="182563" indent="-182563">
              <a:buClr>
                <a:schemeClr val="tx2"/>
              </a:buClr>
              <a:buFont typeface="Arial" panose="020B0604020202020204" pitchFamily="34" charset="0"/>
              <a:buChar char="•"/>
              <a:defRPr sz="2000">
                <a:solidFill>
                  <a:schemeClr val="bg1"/>
                </a:solidFill>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42629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27733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17761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55573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25996" y="1882770"/>
            <a:ext cx="8915844"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Tree>
    <p:extLst>
      <p:ext uri="{BB962C8B-B14F-4D97-AF65-F5344CB8AC3E}">
        <p14:creationId xmlns:p14="http://schemas.microsoft.com/office/powerpoint/2010/main" val="29428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dirty="0"/>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30461245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9">
          <p15:clr>
            <a:srgbClr val="F26B43"/>
          </p15:clr>
        </p15:guide>
        <p15:guide id="4" orient="horz" pos="754">
          <p15:clr>
            <a:srgbClr val="F26B43"/>
          </p15:clr>
        </p15:guide>
        <p15:guide id="5" orient="horz" pos="1321">
          <p15:clr>
            <a:srgbClr val="F26B43"/>
          </p15:clr>
        </p15:guide>
        <p15:guide id="6" orient="horz" pos="39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E4D85-7602-45A4-6D6C-F4B12E4A1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262" y="1742826"/>
            <a:ext cx="5763477" cy="3372349"/>
          </a:xfrm>
          <a:prstGeom prst="rect">
            <a:avLst/>
          </a:prstGeom>
        </p:spPr>
      </p:pic>
      <p:sp>
        <p:nvSpPr>
          <p:cNvPr id="2" name="Rectangle 1">
            <a:extLst>
              <a:ext uri="{FF2B5EF4-FFF2-40B4-BE49-F238E27FC236}">
                <a16:creationId xmlns:a16="http://schemas.microsoft.com/office/drawing/2014/main" id="{26359DD2-52BC-2F4A-6D9D-AD636C642BD6}"/>
              </a:ext>
            </a:extLst>
          </p:cNvPr>
          <p:cNvSpPr/>
          <p:nvPr/>
        </p:nvSpPr>
        <p:spPr>
          <a:xfrm>
            <a:off x="10544175" y="5695950"/>
            <a:ext cx="895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17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B3B848F-3940-104B-8DF2-E0F0ADAD943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rcRect/>
          <a:stretch/>
        </p:blipFill>
        <p:spPr>
          <a:xfrm>
            <a:off x="1620959" y="769704"/>
            <a:ext cx="7832959" cy="5318592"/>
          </a:xfrm>
          <a:prstGeom prst="rect">
            <a:avLst/>
          </a:prstGeom>
          <a:effectLst>
            <a:innerShdw blurRad="63500" dist="50800" dir="18900000">
              <a:prstClr val="black">
                <a:alpha val="50000"/>
              </a:prstClr>
            </a:innerShdw>
            <a:softEdge rad="31750"/>
          </a:effectLst>
          <a:scene3d>
            <a:camera prst="orthographicFront"/>
            <a:lightRig rig="threePt" dir="t"/>
          </a:scene3d>
          <a:sp3d extrusionH="101600">
            <a:bevelT w="165100"/>
            <a:bevelB w="177800"/>
          </a:sp3d>
        </p:spPr>
      </p:pic>
      <p:sp>
        <p:nvSpPr>
          <p:cNvPr id="2" name="Rectangle 1">
            <a:extLst>
              <a:ext uri="{FF2B5EF4-FFF2-40B4-BE49-F238E27FC236}">
                <a16:creationId xmlns:a16="http://schemas.microsoft.com/office/drawing/2014/main" id="{F1D9C993-F88D-CB43-A03E-D1D337873685}"/>
              </a:ext>
            </a:extLst>
          </p:cNvPr>
          <p:cNvSpPr/>
          <p:nvPr/>
        </p:nvSpPr>
        <p:spPr>
          <a:xfrm>
            <a:off x="3488815" y="828915"/>
            <a:ext cx="1972871" cy="301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400" b="1" dirty="0">
                <a:latin typeface="Quicksand" pitchFamily="2" charset="0"/>
                <a:cs typeface="Poppins" pitchFamily="2" charset="77"/>
              </a:rPr>
              <a:t>Abadare Ranges</a:t>
            </a:r>
          </a:p>
        </p:txBody>
      </p:sp>
      <p:sp>
        <p:nvSpPr>
          <p:cNvPr id="36" name="Rectangle 35">
            <a:extLst>
              <a:ext uri="{FF2B5EF4-FFF2-40B4-BE49-F238E27FC236}">
                <a16:creationId xmlns:a16="http://schemas.microsoft.com/office/drawing/2014/main" id="{23049F2D-4B01-E446-853D-7E5D55E6A055}"/>
              </a:ext>
            </a:extLst>
          </p:cNvPr>
          <p:cNvSpPr/>
          <p:nvPr/>
        </p:nvSpPr>
        <p:spPr>
          <a:xfrm>
            <a:off x="4210923" y="1242028"/>
            <a:ext cx="3079564" cy="5445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a:latin typeface="Quicksand" pitchFamily="2" charset="0"/>
                <a:cs typeface="Poppins" pitchFamily="2" charset="77"/>
              </a:rPr>
              <a:t>Nairobi Water Supply Catchment</a:t>
            </a:r>
          </a:p>
        </p:txBody>
      </p:sp>
      <p:sp>
        <p:nvSpPr>
          <p:cNvPr id="37" name="Rectangle 36">
            <a:extLst>
              <a:ext uri="{FF2B5EF4-FFF2-40B4-BE49-F238E27FC236}">
                <a16:creationId xmlns:a16="http://schemas.microsoft.com/office/drawing/2014/main" id="{3250B9CB-D316-CA40-B9BC-CF24F78E7448}"/>
              </a:ext>
            </a:extLst>
          </p:cNvPr>
          <p:cNvSpPr/>
          <p:nvPr/>
        </p:nvSpPr>
        <p:spPr>
          <a:xfrm>
            <a:off x="1687856" y="2290921"/>
            <a:ext cx="1422240" cy="18920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600" dirty="0">
                <a:latin typeface="Quicksand" pitchFamily="2" charset="0"/>
                <a:cs typeface="Poppins" pitchFamily="2" charset="77"/>
              </a:rPr>
              <a:t>UTNWF:</a:t>
            </a:r>
          </a:p>
          <a:p>
            <a:pPr algn="ctr"/>
            <a:r>
              <a:rPr lang="en-KE" sz="1600" dirty="0">
                <a:latin typeface="Quicksand" pitchFamily="2" charset="0"/>
                <a:cs typeface="Poppins" pitchFamily="2" charset="77"/>
              </a:rPr>
              <a:t>Long-term conservation actions to secure source</a:t>
            </a:r>
          </a:p>
        </p:txBody>
      </p:sp>
      <p:sp>
        <p:nvSpPr>
          <p:cNvPr id="38" name="Down Arrow 37">
            <a:extLst>
              <a:ext uri="{FF2B5EF4-FFF2-40B4-BE49-F238E27FC236}">
                <a16:creationId xmlns:a16="http://schemas.microsoft.com/office/drawing/2014/main" id="{89FF87A1-A17C-6C4A-87D8-E9FF3B695AC6}"/>
              </a:ext>
            </a:extLst>
          </p:cNvPr>
          <p:cNvSpPr/>
          <p:nvPr/>
        </p:nvSpPr>
        <p:spPr>
          <a:xfrm rot="3198667">
            <a:off x="4177658" y="1577879"/>
            <a:ext cx="146959" cy="32192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39" name="Down Arrow 38">
            <a:extLst>
              <a:ext uri="{FF2B5EF4-FFF2-40B4-BE49-F238E27FC236}">
                <a16:creationId xmlns:a16="http://schemas.microsoft.com/office/drawing/2014/main" id="{5A112649-554E-A14E-8BC7-D1FE9240ADFF}"/>
              </a:ext>
            </a:extLst>
          </p:cNvPr>
          <p:cNvSpPr/>
          <p:nvPr/>
        </p:nvSpPr>
        <p:spPr>
          <a:xfrm rot="13750960">
            <a:off x="2932844" y="2162593"/>
            <a:ext cx="146959" cy="32192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41" name="Rectangle 40">
            <a:extLst>
              <a:ext uri="{FF2B5EF4-FFF2-40B4-BE49-F238E27FC236}">
                <a16:creationId xmlns:a16="http://schemas.microsoft.com/office/drawing/2014/main" id="{F69693BB-0E57-5040-AE93-EC80F588E2A1}"/>
              </a:ext>
            </a:extLst>
          </p:cNvPr>
          <p:cNvSpPr/>
          <p:nvPr/>
        </p:nvSpPr>
        <p:spPr>
          <a:xfrm>
            <a:off x="4535320" y="1893908"/>
            <a:ext cx="1544205" cy="311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400" b="1" dirty="0">
                <a:latin typeface="Quicksand" pitchFamily="2" charset="0"/>
                <a:cs typeface="Poppins" pitchFamily="2" charset="77"/>
              </a:rPr>
              <a:t>Ndakaini Dam</a:t>
            </a:r>
          </a:p>
        </p:txBody>
      </p:sp>
      <p:sp>
        <p:nvSpPr>
          <p:cNvPr id="43" name="Rectangle 42">
            <a:extLst>
              <a:ext uri="{FF2B5EF4-FFF2-40B4-BE49-F238E27FC236}">
                <a16:creationId xmlns:a16="http://schemas.microsoft.com/office/drawing/2014/main" id="{F5E5E977-D730-9E4C-B211-0DF2898A1BAC}"/>
              </a:ext>
            </a:extLst>
          </p:cNvPr>
          <p:cNvSpPr/>
          <p:nvPr/>
        </p:nvSpPr>
        <p:spPr>
          <a:xfrm>
            <a:off x="4756828" y="2762241"/>
            <a:ext cx="1365365" cy="327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KE" sz="1200" b="1" dirty="0">
                <a:latin typeface="Quicksand" pitchFamily="2" charset="0"/>
                <a:cs typeface="Poppins" pitchFamily="2" charset="77"/>
              </a:rPr>
              <a:t>Ng’ethu Water Treatment Plant</a:t>
            </a:r>
          </a:p>
        </p:txBody>
      </p:sp>
      <p:pic>
        <p:nvPicPr>
          <p:cNvPr id="5" name="Picture 4" descr="Shape&#10;&#10;Description automatically generated with low confidence">
            <a:extLst>
              <a:ext uri="{FF2B5EF4-FFF2-40B4-BE49-F238E27FC236}">
                <a16:creationId xmlns:a16="http://schemas.microsoft.com/office/drawing/2014/main" id="{B11871CD-493E-8243-8AC4-0D54701A5FE2}"/>
              </a:ext>
            </a:extLst>
          </p:cNvPr>
          <p:cNvPicPr>
            <a:picLocks noChangeAspect="1"/>
          </p:cNvPicPr>
          <p:nvPr/>
        </p:nvPicPr>
        <p:blipFill>
          <a:blip r:embed="rId4">
            <a:alphaModFix amt="96000"/>
            <a:extLst>
              <a:ext uri="{BEBA8EAE-BF5A-486C-A8C5-ECC9F3942E4B}">
                <a14:imgProps xmlns:a14="http://schemas.microsoft.com/office/drawing/2010/main">
                  <a14:imgLayer r:embed="rId5">
                    <a14:imgEffect>
                      <a14:sharpenSoften amount="-35000"/>
                    </a14:imgEffect>
                    <a14:imgEffect>
                      <a14:colorTemperature colorTemp="9101"/>
                    </a14:imgEffect>
                    <a14:imgEffect>
                      <a14:brightnessContrast bright="-100000" contrast="-3000"/>
                    </a14:imgEffect>
                  </a14:imgLayer>
                </a14:imgProps>
              </a:ext>
              <a:ext uri="{28A0092B-C50C-407E-A947-70E740481C1C}">
                <a14:useLocalDpi xmlns:a14="http://schemas.microsoft.com/office/drawing/2010/main"/>
              </a:ext>
            </a:extLst>
          </a:blip>
          <a:stretch>
            <a:fillRect/>
          </a:stretch>
        </p:blipFill>
        <p:spPr>
          <a:xfrm>
            <a:off x="3372479" y="816757"/>
            <a:ext cx="306253" cy="306253"/>
          </a:xfrm>
          <a:prstGeom prst="rect">
            <a:avLst/>
          </a:prstGeom>
          <a:solidFill>
            <a:schemeClr val="bg1"/>
          </a:solidFill>
        </p:spPr>
      </p:pic>
      <p:pic>
        <p:nvPicPr>
          <p:cNvPr id="46" name="Picture 45" descr="Shape&#10;&#10;Description automatically generated with low confidence">
            <a:extLst>
              <a:ext uri="{FF2B5EF4-FFF2-40B4-BE49-F238E27FC236}">
                <a16:creationId xmlns:a16="http://schemas.microsoft.com/office/drawing/2014/main" id="{FB5467A3-D905-BE4B-BC11-5AEA2992A0BF}"/>
              </a:ext>
            </a:extLst>
          </p:cNvPr>
          <p:cNvPicPr>
            <a:picLocks noChangeAspect="1"/>
          </p:cNvPicPr>
          <p:nvPr/>
        </p:nvPicPr>
        <p:blipFill>
          <a:blip r:embed="rId4">
            <a:alphaModFix amt="96000"/>
            <a:extLst>
              <a:ext uri="{BEBA8EAE-BF5A-486C-A8C5-ECC9F3942E4B}">
                <a14:imgProps xmlns:a14="http://schemas.microsoft.com/office/drawing/2010/main">
                  <a14:imgLayer r:embed="rId6">
                    <a14:imgEffect>
                      <a14:sharpenSoften amount="-35000"/>
                    </a14:imgEffect>
                    <a14:imgEffect>
                      <a14:colorTemperature colorTemp="9101"/>
                    </a14:imgEffect>
                    <a14:imgEffect>
                      <a14:brightnessContrast bright="-100000" contrast="-3000"/>
                    </a14:imgEffect>
                  </a14:imgLayer>
                </a14:imgProps>
              </a:ext>
              <a:ext uri="{28A0092B-C50C-407E-A947-70E740481C1C}">
                <a14:useLocalDpi xmlns:a14="http://schemas.microsoft.com/office/drawing/2010/main"/>
              </a:ext>
            </a:extLst>
          </a:blip>
          <a:stretch>
            <a:fillRect/>
          </a:stretch>
        </p:blipFill>
        <p:spPr>
          <a:xfrm>
            <a:off x="4340339" y="1893908"/>
            <a:ext cx="317500" cy="317500"/>
          </a:xfrm>
          <a:prstGeom prst="rect">
            <a:avLst/>
          </a:prstGeom>
          <a:solidFill>
            <a:schemeClr val="bg1"/>
          </a:solidFill>
        </p:spPr>
      </p:pic>
      <p:pic>
        <p:nvPicPr>
          <p:cNvPr id="48" name="Picture 47" descr="Shape&#10;&#10;Description automatically generated with low confidence">
            <a:extLst>
              <a:ext uri="{FF2B5EF4-FFF2-40B4-BE49-F238E27FC236}">
                <a16:creationId xmlns:a16="http://schemas.microsoft.com/office/drawing/2014/main" id="{D86C670D-85DA-3D48-8E03-473E77A125A6}"/>
              </a:ext>
            </a:extLst>
          </p:cNvPr>
          <p:cNvPicPr>
            <a:picLocks noChangeAspect="1"/>
          </p:cNvPicPr>
          <p:nvPr/>
        </p:nvPicPr>
        <p:blipFill>
          <a:blip r:embed="rId4">
            <a:alphaModFix amt="96000"/>
            <a:extLst>
              <a:ext uri="{BEBA8EAE-BF5A-486C-A8C5-ECC9F3942E4B}">
                <a14:imgProps xmlns:a14="http://schemas.microsoft.com/office/drawing/2010/main">
                  <a14:imgLayer r:embed="rId7">
                    <a14:imgEffect>
                      <a14:sharpenSoften amount="-35000"/>
                    </a14:imgEffect>
                    <a14:imgEffect>
                      <a14:colorTemperature colorTemp="9101"/>
                    </a14:imgEffect>
                    <a14:imgEffect>
                      <a14:brightnessContrast bright="-100000" contrast="-3000"/>
                    </a14:imgEffect>
                  </a14:imgLayer>
                </a14:imgProps>
              </a:ext>
              <a:ext uri="{28A0092B-C50C-407E-A947-70E740481C1C}">
                <a14:useLocalDpi xmlns:a14="http://schemas.microsoft.com/office/drawing/2010/main"/>
              </a:ext>
            </a:extLst>
          </a:blip>
          <a:stretch>
            <a:fillRect/>
          </a:stretch>
        </p:blipFill>
        <p:spPr>
          <a:xfrm>
            <a:off x="4207624" y="2727098"/>
            <a:ext cx="327121" cy="327121"/>
          </a:xfrm>
          <a:prstGeom prst="rect">
            <a:avLst/>
          </a:prstGeom>
          <a:solidFill>
            <a:schemeClr val="bg1"/>
          </a:solidFill>
        </p:spPr>
      </p:pic>
      <p:sp>
        <p:nvSpPr>
          <p:cNvPr id="49" name="Rectangle 48">
            <a:extLst>
              <a:ext uri="{FF2B5EF4-FFF2-40B4-BE49-F238E27FC236}">
                <a16:creationId xmlns:a16="http://schemas.microsoft.com/office/drawing/2014/main" id="{04C0FCD9-B26A-1C42-B389-B3DB4A24617C}"/>
              </a:ext>
            </a:extLst>
          </p:cNvPr>
          <p:cNvSpPr/>
          <p:nvPr/>
        </p:nvSpPr>
        <p:spPr>
          <a:xfrm>
            <a:off x="2835459" y="5436916"/>
            <a:ext cx="1005344" cy="309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400" b="1" dirty="0">
                <a:latin typeface="Quicksand" pitchFamily="2" charset="0"/>
                <a:cs typeface="Poppins" pitchFamily="2" charset="77"/>
              </a:rPr>
              <a:t>Nairobi</a:t>
            </a:r>
          </a:p>
        </p:txBody>
      </p:sp>
      <p:pic>
        <p:nvPicPr>
          <p:cNvPr id="50" name="Picture 49" descr="Shape&#10;&#10;Description automatically generated with low confidence">
            <a:extLst>
              <a:ext uri="{FF2B5EF4-FFF2-40B4-BE49-F238E27FC236}">
                <a16:creationId xmlns:a16="http://schemas.microsoft.com/office/drawing/2014/main" id="{A6A0C7DA-FC13-774F-9154-D7E780037F70}"/>
              </a:ext>
            </a:extLst>
          </p:cNvPr>
          <p:cNvPicPr>
            <a:picLocks noChangeAspect="1"/>
          </p:cNvPicPr>
          <p:nvPr/>
        </p:nvPicPr>
        <p:blipFill>
          <a:blip r:embed="rId4">
            <a:alphaModFix amt="96000"/>
            <a:extLst>
              <a:ext uri="{BEBA8EAE-BF5A-486C-A8C5-ECC9F3942E4B}">
                <a14:imgProps xmlns:a14="http://schemas.microsoft.com/office/drawing/2010/main">
                  <a14:imgLayer r:embed="rId8">
                    <a14:imgEffect>
                      <a14:sharpenSoften amount="-35000"/>
                    </a14:imgEffect>
                    <a14:imgEffect>
                      <a14:colorTemperature colorTemp="9101"/>
                    </a14:imgEffect>
                    <a14:imgEffect>
                      <a14:brightnessContrast bright="-100000" contrast="-3000"/>
                    </a14:imgEffect>
                  </a14:imgLayer>
                </a14:imgProps>
              </a:ext>
              <a:ext uri="{28A0092B-C50C-407E-A947-70E740481C1C}">
                <a14:useLocalDpi xmlns:a14="http://schemas.microsoft.com/office/drawing/2010/main"/>
              </a:ext>
            </a:extLst>
          </a:blip>
          <a:stretch>
            <a:fillRect/>
          </a:stretch>
        </p:blipFill>
        <p:spPr>
          <a:xfrm>
            <a:off x="3883139" y="5419990"/>
            <a:ext cx="309711" cy="309711"/>
          </a:xfrm>
          <a:prstGeom prst="rect">
            <a:avLst/>
          </a:prstGeom>
          <a:solidFill>
            <a:schemeClr val="bg1"/>
          </a:solidFill>
        </p:spPr>
      </p:pic>
    </p:spTree>
    <p:extLst>
      <p:ext uri="{BB962C8B-B14F-4D97-AF65-F5344CB8AC3E}">
        <p14:creationId xmlns:p14="http://schemas.microsoft.com/office/powerpoint/2010/main" val="879618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ssolv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9C993-F88D-CB43-A03E-D1D337873685}"/>
              </a:ext>
            </a:extLst>
          </p:cNvPr>
          <p:cNvSpPr/>
          <p:nvPr/>
        </p:nvSpPr>
        <p:spPr>
          <a:xfrm>
            <a:off x="2500275" y="1168552"/>
            <a:ext cx="1562546" cy="305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000">
                <a:latin typeface="Poppins" pitchFamily="2" charset="77"/>
                <a:cs typeface="Poppins" pitchFamily="2" charset="77"/>
              </a:rPr>
              <a:t>Abadare Ranges</a:t>
            </a:r>
          </a:p>
        </p:txBody>
      </p:sp>
      <p:sp>
        <p:nvSpPr>
          <p:cNvPr id="49" name="Rectangle 48">
            <a:extLst>
              <a:ext uri="{FF2B5EF4-FFF2-40B4-BE49-F238E27FC236}">
                <a16:creationId xmlns:a16="http://schemas.microsoft.com/office/drawing/2014/main" id="{04C0FCD9-B26A-1C42-B389-B3DB4A24617C}"/>
              </a:ext>
            </a:extLst>
          </p:cNvPr>
          <p:cNvSpPr/>
          <p:nvPr/>
        </p:nvSpPr>
        <p:spPr>
          <a:xfrm>
            <a:off x="3169091" y="5751840"/>
            <a:ext cx="1005344" cy="309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1000">
                <a:latin typeface="Poppins" pitchFamily="2" charset="77"/>
                <a:cs typeface="Poppins" pitchFamily="2" charset="77"/>
              </a:rPr>
              <a:t>Nairobi</a:t>
            </a:r>
          </a:p>
        </p:txBody>
      </p:sp>
      <p:sp>
        <p:nvSpPr>
          <p:cNvPr id="7" name="Rectangle 6">
            <a:extLst>
              <a:ext uri="{FF2B5EF4-FFF2-40B4-BE49-F238E27FC236}">
                <a16:creationId xmlns:a16="http://schemas.microsoft.com/office/drawing/2014/main" id="{5479F676-2ABA-A24B-A17D-0D440E1A6F51}"/>
              </a:ext>
            </a:extLst>
          </p:cNvPr>
          <p:cNvSpPr/>
          <p:nvPr/>
        </p:nvSpPr>
        <p:spPr>
          <a:xfrm>
            <a:off x="839788" y="1787377"/>
            <a:ext cx="9292753" cy="309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KE" sz="2000" b="1">
                <a:solidFill>
                  <a:schemeClr val="accent5"/>
                </a:solidFill>
                <a:latin typeface="Quicksand" pitchFamily="2" charset="0"/>
              </a:rPr>
              <a:t>NCWSC - Chemical usage at the water treatment plant (2013-202</a:t>
            </a:r>
            <a:r>
              <a:rPr lang="en-US" sz="2000" b="1">
                <a:solidFill>
                  <a:schemeClr val="accent5"/>
                </a:solidFill>
                <a:latin typeface="Quicksand" pitchFamily="2" charset="0"/>
              </a:rPr>
              <a:t>2</a:t>
            </a:r>
            <a:r>
              <a:rPr lang="en-KE" sz="2000" b="1">
                <a:solidFill>
                  <a:schemeClr val="accent5"/>
                </a:solidFill>
                <a:latin typeface="Quicksand" pitchFamily="2" charset="0"/>
              </a:rPr>
              <a:t>)</a:t>
            </a:r>
          </a:p>
        </p:txBody>
      </p:sp>
      <p:graphicFrame>
        <p:nvGraphicFramePr>
          <p:cNvPr id="3" name="Chart 2">
            <a:extLst>
              <a:ext uri="{FF2B5EF4-FFF2-40B4-BE49-F238E27FC236}">
                <a16:creationId xmlns:a16="http://schemas.microsoft.com/office/drawing/2014/main" id="{E8657F13-B642-461A-8F09-5A8264CC5AD3}"/>
              </a:ext>
            </a:extLst>
          </p:cNvPr>
          <p:cNvGraphicFramePr>
            <a:graphicFrameLocks/>
          </p:cNvGraphicFramePr>
          <p:nvPr>
            <p:extLst>
              <p:ext uri="{D42A27DB-BD31-4B8C-83A1-F6EECF244321}">
                <p14:modId xmlns:p14="http://schemas.microsoft.com/office/powerpoint/2010/main" val="1662920673"/>
              </p:ext>
            </p:extLst>
          </p:nvPr>
        </p:nvGraphicFramePr>
        <p:xfrm>
          <a:off x="839788" y="2236898"/>
          <a:ext cx="9712882" cy="410834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descr="nairobiwater.jpg">
            <a:extLst>
              <a:ext uri="{FF2B5EF4-FFF2-40B4-BE49-F238E27FC236}">
                <a16:creationId xmlns:a16="http://schemas.microsoft.com/office/drawing/2014/main" id="{9302AE8B-DFA4-4350-F626-67356465ACEF}"/>
              </a:ext>
            </a:extLst>
          </p:cNvPr>
          <p:cNvPicPr/>
          <p:nvPr/>
        </p:nvPicPr>
        <p:blipFill>
          <a:blip r:embed="rId3">
            <a:extLst>
              <a:ext uri="{28A0092B-C50C-407E-A947-70E740481C1C}">
                <a14:useLocalDpi xmlns:a14="http://schemas.microsoft.com/office/drawing/2010/main"/>
              </a:ext>
            </a:extLst>
          </a:blip>
          <a:stretch>
            <a:fillRect/>
          </a:stretch>
        </p:blipFill>
        <p:spPr>
          <a:xfrm>
            <a:off x="10749584" y="797751"/>
            <a:ext cx="987190" cy="1200654"/>
          </a:xfrm>
          <a:prstGeom prst="rect">
            <a:avLst/>
          </a:prstGeom>
        </p:spPr>
      </p:pic>
      <p:sp>
        <p:nvSpPr>
          <p:cNvPr id="6" name="Title 5">
            <a:extLst>
              <a:ext uri="{FF2B5EF4-FFF2-40B4-BE49-F238E27FC236}">
                <a16:creationId xmlns:a16="http://schemas.microsoft.com/office/drawing/2014/main" id="{A96AAD23-E821-8D22-70D9-A542E0A958E0}"/>
              </a:ext>
            </a:extLst>
          </p:cNvPr>
          <p:cNvSpPr>
            <a:spLocks noGrp="1"/>
          </p:cNvSpPr>
          <p:nvPr>
            <p:ph type="title"/>
          </p:nvPr>
        </p:nvSpPr>
        <p:spPr/>
        <p:txBody>
          <a:bodyPr>
            <a:normAutofit/>
          </a:bodyPr>
          <a:lstStyle/>
          <a:p>
            <a:r>
              <a:rPr lang="en-US" dirty="0"/>
              <a:t>IMPACTS | Using water treatment chemical use as a proxy</a:t>
            </a:r>
            <a:endParaRPr lang="en-GB" dirty="0"/>
          </a:p>
        </p:txBody>
      </p:sp>
    </p:spTree>
    <p:extLst>
      <p:ext uri="{BB962C8B-B14F-4D97-AF65-F5344CB8AC3E}">
        <p14:creationId xmlns:p14="http://schemas.microsoft.com/office/powerpoint/2010/main" val="1888619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C076E-7873-3C0D-74B1-3DA0D446138C}"/>
              </a:ext>
            </a:extLst>
          </p:cNvPr>
          <p:cNvSpPr>
            <a:spLocks noGrp="1"/>
          </p:cNvSpPr>
          <p:nvPr>
            <p:ph type="title"/>
          </p:nvPr>
        </p:nvSpPr>
        <p:spPr/>
        <p:txBody>
          <a:bodyPr/>
          <a:lstStyle/>
          <a:p>
            <a:r>
              <a:rPr lang="en-GB" dirty="0"/>
              <a:t>Replicating in country</a:t>
            </a:r>
          </a:p>
        </p:txBody>
      </p:sp>
      <p:pic>
        <p:nvPicPr>
          <p:cNvPr id="4" name="Picture 3">
            <a:extLst>
              <a:ext uri="{FF2B5EF4-FFF2-40B4-BE49-F238E27FC236}">
                <a16:creationId xmlns:a16="http://schemas.microsoft.com/office/drawing/2014/main" id="{AA086466-D2A7-7402-C333-6EC263F1CEA6}"/>
              </a:ext>
            </a:extLst>
          </p:cNvPr>
          <p:cNvPicPr>
            <a:picLocks noChangeAspect="1"/>
          </p:cNvPicPr>
          <p:nvPr/>
        </p:nvPicPr>
        <p:blipFill>
          <a:blip r:embed="rId2"/>
          <a:stretch>
            <a:fillRect/>
          </a:stretch>
        </p:blipFill>
        <p:spPr>
          <a:xfrm>
            <a:off x="424093" y="1418189"/>
            <a:ext cx="7397719" cy="5183158"/>
          </a:xfrm>
          <a:prstGeom prst="rect">
            <a:avLst/>
          </a:prstGeom>
        </p:spPr>
      </p:pic>
      <p:sp>
        <p:nvSpPr>
          <p:cNvPr id="5" name="Content Placeholder 9">
            <a:extLst>
              <a:ext uri="{FF2B5EF4-FFF2-40B4-BE49-F238E27FC236}">
                <a16:creationId xmlns:a16="http://schemas.microsoft.com/office/drawing/2014/main" id="{5C49A70E-BE23-B70A-1C0D-2F5BA1873B5A}"/>
              </a:ext>
            </a:extLst>
          </p:cNvPr>
          <p:cNvSpPr txBox="1">
            <a:spLocks/>
          </p:cNvSpPr>
          <p:nvPr/>
        </p:nvSpPr>
        <p:spPr>
          <a:xfrm>
            <a:off x="7871254" y="1544596"/>
            <a:ext cx="4186427" cy="39263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latin typeface="Quicksand" pitchFamily="2" charset="0"/>
            </a:endParaRPr>
          </a:p>
          <a:p>
            <a:pPr marL="468313" lvl="1" indent="-285750">
              <a:buClr>
                <a:schemeClr val="bg2"/>
              </a:buClr>
            </a:pPr>
            <a:r>
              <a:rPr lang="en-GB" sz="2000" dirty="0">
                <a:latin typeface="Quicksand" pitchFamily="2" charset="0"/>
              </a:rPr>
              <a:t>5 more water towers</a:t>
            </a:r>
          </a:p>
          <a:p>
            <a:pPr marL="468313" lvl="1" indent="-285750">
              <a:buClr>
                <a:schemeClr val="bg2"/>
              </a:buClr>
            </a:pPr>
            <a:r>
              <a:rPr lang="en-GB" sz="2000" dirty="0">
                <a:latin typeface="Quicksand" pitchFamily="2" charset="0"/>
              </a:rPr>
              <a:t>320,000 hectares </a:t>
            </a:r>
          </a:p>
          <a:p>
            <a:pPr marL="468313" lvl="1" indent="-285750">
              <a:buClr>
                <a:schemeClr val="bg2"/>
              </a:buClr>
            </a:pPr>
            <a:r>
              <a:rPr lang="en-GB" sz="2000" dirty="0">
                <a:latin typeface="Quicksand" pitchFamily="2" charset="0"/>
              </a:rPr>
              <a:t>6 municipalities</a:t>
            </a:r>
          </a:p>
          <a:p>
            <a:pPr marL="468313" lvl="1" indent="-285750">
              <a:buClr>
                <a:schemeClr val="bg2"/>
              </a:buClr>
            </a:pPr>
            <a:r>
              <a:rPr lang="en-GB" sz="2000" dirty="0">
                <a:latin typeface="Quicksand" pitchFamily="2" charset="0"/>
              </a:rPr>
              <a:t>Foodscape possibility </a:t>
            </a:r>
          </a:p>
          <a:p>
            <a:pPr marL="468313" lvl="1" indent="-285750">
              <a:buClr>
                <a:schemeClr val="bg2"/>
              </a:buClr>
            </a:pPr>
            <a:r>
              <a:rPr lang="en-GB" sz="2000" dirty="0">
                <a:latin typeface="Quicksand" pitchFamily="2" charset="0"/>
              </a:rPr>
              <a:t>Sanitation in watersheds and urban centres downstream</a:t>
            </a:r>
          </a:p>
          <a:p>
            <a:pPr marL="468313" lvl="1" indent="-285750">
              <a:buClr>
                <a:schemeClr val="bg2"/>
              </a:buClr>
            </a:pPr>
            <a:r>
              <a:rPr lang="en-GB" sz="2000" dirty="0">
                <a:latin typeface="Quicksand" pitchFamily="2" charset="0"/>
              </a:rPr>
              <a:t>Expanding Agric potential</a:t>
            </a:r>
          </a:p>
          <a:p>
            <a:pPr marL="468313" lvl="1" indent="-285750">
              <a:buClr>
                <a:schemeClr val="bg2"/>
              </a:buClr>
            </a:pPr>
            <a:r>
              <a:rPr lang="en-GB" sz="2000" dirty="0">
                <a:latin typeface="Quicksand" pitchFamily="2" charset="0"/>
              </a:rPr>
              <a:t>Capacity development</a:t>
            </a:r>
          </a:p>
        </p:txBody>
      </p:sp>
    </p:spTree>
    <p:extLst>
      <p:ext uri="{BB962C8B-B14F-4D97-AF65-F5344CB8AC3E}">
        <p14:creationId xmlns:p14="http://schemas.microsoft.com/office/powerpoint/2010/main" val="1244271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D247-BBD4-75D9-037F-FDB7C0961AC0}"/>
              </a:ext>
            </a:extLst>
          </p:cNvPr>
          <p:cNvSpPr>
            <a:spLocks noGrp="1"/>
          </p:cNvSpPr>
          <p:nvPr>
            <p:ph type="title"/>
          </p:nvPr>
        </p:nvSpPr>
        <p:spPr/>
        <p:txBody>
          <a:bodyPr/>
          <a:lstStyle/>
          <a:p>
            <a:r>
              <a:rPr lang="en-GB" dirty="0"/>
              <a:t>Water funds in Africa</a:t>
            </a:r>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148520" y="1739127"/>
            <a:ext cx="4858128" cy="3772535"/>
          </a:xfrm>
        </p:spPr>
        <p:txBody>
          <a:bodyPr>
            <a:normAutofit/>
          </a:bodyPr>
          <a:lstStyle/>
          <a:p>
            <a:pPr marL="0" indent="0">
              <a:lnSpc>
                <a:spcPct val="100000"/>
              </a:lnSpc>
              <a:buNone/>
            </a:pPr>
            <a:r>
              <a:rPr lang="en-GB" b="1" dirty="0"/>
              <a:t>Regional focus</a:t>
            </a:r>
          </a:p>
          <a:p>
            <a:pPr marL="525463" lvl="1" indent="-342900">
              <a:lnSpc>
                <a:spcPct val="100000"/>
              </a:lnSpc>
              <a:buClr>
                <a:schemeClr val="bg2"/>
              </a:buClr>
              <a:buFont typeface="Arial" panose="020B0604020202020204" pitchFamily="34" charset="0"/>
              <a:buChar char="•"/>
            </a:pPr>
            <a:r>
              <a:rPr lang="en-GB" sz="1800" dirty="0"/>
              <a:t>Watershed conservation</a:t>
            </a:r>
          </a:p>
          <a:p>
            <a:pPr marL="525463" lvl="1" indent="-342900">
              <a:lnSpc>
                <a:spcPct val="100000"/>
              </a:lnSpc>
              <a:buClr>
                <a:schemeClr val="bg2"/>
              </a:buClr>
              <a:buFont typeface="Arial" panose="020B0604020202020204" pitchFamily="34" charset="0"/>
              <a:buChar char="•"/>
            </a:pPr>
            <a:r>
              <a:rPr lang="en-GB" sz="1800" dirty="0"/>
              <a:t>Livelihoods for those responsible of source waters </a:t>
            </a:r>
          </a:p>
          <a:p>
            <a:pPr marL="525463" lvl="1" indent="-342900">
              <a:lnSpc>
                <a:spcPct val="100000"/>
              </a:lnSpc>
              <a:buClr>
                <a:schemeClr val="bg2"/>
              </a:buClr>
              <a:buFont typeface="Arial" panose="020B0604020202020204" pitchFamily="34" charset="0"/>
              <a:buChar char="•"/>
            </a:pPr>
            <a:r>
              <a:rPr lang="en-GB" sz="1800" dirty="0"/>
              <a:t>Sanitation in watersheds and urban centres downstream</a:t>
            </a:r>
          </a:p>
          <a:p>
            <a:pPr marL="525463" lvl="1" indent="-342900">
              <a:lnSpc>
                <a:spcPct val="100000"/>
              </a:lnSpc>
              <a:buClr>
                <a:schemeClr val="bg2"/>
              </a:buClr>
              <a:buFont typeface="Arial" panose="020B0604020202020204" pitchFamily="34" charset="0"/>
              <a:buChar char="•"/>
            </a:pPr>
            <a:r>
              <a:rPr lang="en-GB" sz="1800" dirty="0"/>
              <a:t>Working together. A partnership for the region</a:t>
            </a:r>
          </a:p>
          <a:p>
            <a:pPr marL="525463" lvl="1" indent="-342900">
              <a:lnSpc>
                <a:spcPct val="100000"/>
              </a:lnSpc>
              <a:buClr>
                <a:schemeClr val="bg2"/>
              </a:buClr>
              <a:buFont typeface="Arial" panose="020B0604020202020204" pitchFamily="34" charset="0"/>
              <a:buChar char="•"/>
            </a:pPr>
            <a:r>
              <a:rPr lang="en-GB" sz="1800" dirty="0"/>
              <a:t>Share knowledge from Latin America, Nairobi, Cape Town, TIARA, S2S, IWRM</a:t>
            </a:r>
          </a:p>
          <a:p>
            <a:pPr marL="525463" lvl="1" indent="-342900">
              <a:lnSpc>
                <a:spcPct val="100000"/>
              </a:lnSpc>
              <a:buClr>
                <a:schemeClr val="bg2"/>
              </a:buClr>
              <a:buFont typeface="Arial" panose="020B0604020202020204" pitchFamily="34" charset="0"/>
              <a:buChar char="•"/>
            </a:pPr>
            <a:r>
              <a:rPr lang="en-GB" sz="1800" dirty="0"/>
              <a:t>Capacity development</a:t>
            </a:r>
            <a:endParaRPr lang="en-GB" dirty="0"/>
          </a:p>
        </p:txBody>
      </p:sp>
      <p:pic>
        <p:nvPicPr>
          <p:cNvPr id="4" name="Picture 3">
            <a:extLst>
              <a:ext uri="{FF2B5EF4-FFF2-40B4-BE49-F238E27FC236}">
                <a16:creationId xmlns:a16="http://schemas.microsoft.com/office/drawing/2014/main" id="{11D7FDD6-A8A2-DF4B-2389-E7CFBD2F12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39"/>
          <a:stretch/>
        </p:blipFill>
        <p:spPr>
          <a:xfrm>
            <a:off x="431175" y="1828801"/>
            <a:ext cx="6785172" cy="3608388"/>
          </a:xfrm>
          <a:prstGeom prst="rect">
            <a:avLst/>
          </a:prstGeom>
        </p:spPr>
      </p:pic>
      <p:sp>
        <p:nvSpPr>
          <p:cNvPr id="3" name="Rectangle 2">
            <a:extLst>
              <a:ext uri="{FF2B5EF4-FFF2-40B4-BE49-F238E27FC236}">
                <a16:creationId xmlns:a16="http://schemas.microsoft.com/office/drawing/2014/main" id="{C4943ACD-C98D-5917-E290-E7BD7CF04DF7}"/>
              </a:ext>
            </a:extLst>
          </p:cNvPr>
          <p:cNvSpPr/>
          <p:nvPr/>
        </p:nvSpPr>
        <p:spPr>
          <a:xfrm>
            <a:off x="3756454" y="1729946"/>
            <a:ext cx="3422822" cy="197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906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NC_KENYATANA_150619_02029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93111"/>
            <a:ext cx="7460840" cy="9306916"/>
          </a:xfrm>
          <a:prstGeom prst="rect">
            <a:avLst/>
          </a:prstGeom>
        </p:spPr>
      </p:pic>
      <p:pic>
        <p:nvPicPr>
          <p:cNvPr id="5" name="Picture 4" descr="Waterfall_shutterstock_54334165.jpg"/>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7493962" y="0"/>
            <a:ext cx="4698038" cy="6858000"/>
          </a:xfrm>
          <a:prstGeom prst="rect">
            <a:avLst/>
          </a:prstGeom>
        </p:spPr>
      </p:pic>
      <p:sp>
        <p:nvSpPr>
          <p:cNvPr id="7" name="Rectangle 6"/>
          <p:cNvSpPr/>
          <p:nvPr/>
        </p:nvSpPr>
        <p:spPr>
          <a:xfrm>
            <a:off x="955589" y="1789427"/>
            <a:ext cx="4642022" cy="2439129"/>
          </a:xfrm>
          <a:prstGeom prst="rect">
            <a:avLst/>
          </a:prstGeom>
        </p:spPr>
        <p:txBody>
          <a:bodyPr wrap="square">
            <a:spAutoFit/>
          </a:bodyPr>
          <a:lstStyle/>
          <a:p>
            <a:pPr>
              <a:lnSpc>
                <a:spcPct val="110000"/>
              </a:lnSpc>
            </a:pPr>
            <a:r>
              <a:rPr lang="en-US" sz="2400" b="1" dirty="0">
                <a:solidFill>
                  <a:schemeClr val="bg1"/>
                </a:solidFill>
                <a:latin typeface="Quicksand" pitchFamily="2" charset="0"/>
              </a:rPr>
              <a:t>"I have seen rivers that were brown with silt become clean-flowing again. The job is hardly over, but it no longer seems impossible.”</a:t>
            </a:r>
          </a:p>
          <a:p>
            <a:pPr algn="r">
              <a:lnSpc>
                <a:spcPct val="110000"/>
              </a:lnSpc>
            </a:pPr>
            <a:r>
              <a:rPr lang="en-US" sz="2000" b="1" dirty="0">
                <a:solidFill>
                  <a:schemeClr val="tx2"/>
                </a:solidFill>
                <a:latin typeface="Quicksand" pitchFamily="2" charset="0"/>
              </a:rPr>
              <a:t>Wangari Maathai</a:t>
            </a:r>
          </a:p>
        </p:txBody>
      </p:sp>
    </p:spTree>
    <p:extLst>
      <p:ext uri="{BB962C8B-B14F-4D97-AF65-F5344CB8AC3E}">
        <p14:creationId xmlns:p14="http://schemas.microsoft.com/office/powerpoint/2010/main" val="1138285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81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normAutofit fontScale="90000"/>
          </a:bodyPr>
          <a:lstStyle/>
          <a:p>
            <a:r>
              <a:rPr lang="en-US" dirty="0"/>
              <a:t>Building Resilient Watersheds with Accountability and Integrity</a:t>
            </a:r>
            <a:endParaRPr lang="en-GB" dirty="0"/>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p:txBody>
          <a:bodyPr/>
          <a:lstStyle/>
          <a:p>
            <a:r>
              <a:rPr lang="en-US" dirty="0"/>
              <a:t>Africa</a:t>
            </a:r>
            <a:endParaRPr lang="en-GB" dirty="0"/>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r>
              <a:rPr lang="en-US" dirty="0"/>
              <a:t>Fred </a:t>
            </a:r>
            <a:r>
              <a:rPr lang="en-US" dirty="0" err="1"/>
              <a:t>Kihara</a:t>
            </a:r>
            <a:r>
              <a:rPr lang="en-US" dirty="0"/>
              <a:t>. Africa Water Funds Director. The Nature Conservancy</a:t>
            </a:r>
            <a:endParaRPr lang="en-KE" dirty="0"/>
          </a:p>
        </p:txBody>
      </p:sp>
    </p:spTree>
    <p:extLst>
      <p:ext uri="{BB962C8B-B14F-4D97-AF65-F5344CB8AC3E}">
        <p14:creationId xmlns:p14="http://schemas.microsoft.com/office/powerpoint/2010/main" val="3854490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ree, nature, river&#10;&#10;Description automatically generated">
            <a:extLst>
              <a:ext uri="{FF2B5EF4-FFF2-40B4-BE49-F238E27FC236}">
                <a16:creationId xmlns:a16="http://schemas.microsoft.com/office/drawing/2014/main" id="{A6F8E576-57EF-C821-A109-A49471717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D12EF95C-D42E-7345-B1E5-CB45A4CA0852}"/>
              </a:ext>
            </a:extLst>
          </p:cNvPr>
          <p:cNvSpPr/>
          <p:nvPr/>
        </p:nvSpPr>
        <p:spPr>
          <a:xfrm>
            <a:off x="10220582" y="6420135"/>
            <a:ext cx="1449436" cy="215444"/>
          </a:xfrm>
          <a:prstGeom prst="rect">
            <a:avLst/>
          </a:prstGeom>
        </p:spPr>
        <p:txBody>
          <a:bodyPr wrap="none">
            <a:spAutoFit/>
          </a:bodyPr>
          <a:lstStyle/>
          <a:p>
            <a:r>
              <a:rPr lang="en-US" sz="800" dirty="0">
                <a:solidFill>
                  <a:schemeClr val="bg1"/>
                </a:solidFill>
                <a:latin typeface="Arial" panose="020B0604020202020204" pitchFamily="34" charset="0"/>
                <a:cs typeface="Arial" panose="020B0604020202020204" pitchFamily="34" charset="0"/>
              </a:rPr>
              <a:t>©️Solomon Karanja/UTNWF</a:t>
            </a:r>
            <a:endParaRPr lang="en-US" sz="800" dirty="0">
              <a:solidFill>
                <a:schemeClr val="bg1"/>
              </a:solidFill>
            </a:endParaRPr>
          </a:p>
        </p:txBody>
      </p:sp>
    </p:spTree>
    <p:extLst>
      <p:ext uri="{BB962C8B-B14F-4D97-AF65-F5344CB8AC3E}">
        <p14:creationId xmlns:p14="http://schemas.microsoft.com/office/powerpoint/2010/main" val="3548559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jmyoung\Desktop\KEN_1280.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0" y="-1389988"/>
            <a:ext cx="12192000" cy="9023684"/>
          </a:xfrm>
          <a:prstGeom prst="rect">
            <a:avLst/>
          </a:prstGeom>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5023" y="2977978"/>
            <a:ext cx="4129528" cy="2000548"/>
          </a:xfrm>
          <a:prstGeom prst="rect">
            <a:avLst/>
          </a:prstGeom>
          <a:noFill/>
        </p:spPr>
        <p:txBody>
          <a:bodyPr wrap="square" rtlCol="0">
            <a:spAutoFit/>
          </a:bodyPr>
          <a:lstStyle/>
          <a:p>
            <a:r>
              <a:rPr lang="en-US" sz="2000" b="1" dirty="0">
                <a:solidFill>
                  <a:schemeClr val="bg1"/>
                </a:solidFill>
                <a:latin typeface="Quicksand" pitchFamily="2" charset="0"/>
              </a:rPr>
              <a:t>LIKE THE REST OF THE WORLD, </a:t>
            </a:r>
            <a:r>
              <a:rPr lang="en-US" sz="3600" b="1" dirty="0">
                <a:solidFill>
                  <a:schemeClr val="bg1"/>
                </a:solidFill>
                <a:latin typeface="Quicksand" pitchFamily="2" charset="0"/>
              </a:rPr>
              <a:t>MOST AFRICANS</a:t>
            </a:r>
          </a:p>
          <a:p>
            <a:r>
              <a:rPr lang="en-US" sz="2000" b="1" dirty="0">
                <a:solidFill>
                  <a:schemeClr val="bg1"/>
                </a:solidFill>
                <a:latin typeface="Quicksand" pitchFamily="2" charset="0"/>
              </a:rPr>
              <a:t>GET OUR </a:t>
            </a:r>
            <a:r>
              <a:rPr lang="en-US" sz="3200" b="1" dirty="0">
                <a:solidFill>
                  <a:schemeClr val="bg1"/>
                </a:solidFill>
                <a:latin typeface="Quicksand" pitchFamily="2" charset="0"/>
              </a:rPr>
              <a:t>WATER</a:t>
            </a:r>
            <a:r>
              <a:rPr lang="en-US" b="1" dirty="0">
                <a:solidFill>
                  <a:schemeClr val="bg1"/>
                </a:solidFill>
                <a:latin typeface="Quicksand" pitchFamily="2" charset="0"/>
              </a:rPr>
              <a:t> </a:t>
            </a:r>
            <a:r>
              <a:rPr lang="en-US" sz="2000" b="1" dirty="0">
                <a:solidFill>
                  <a:schemeClr val="bg1"/>
                </a:solidFill>
                <a:latin typeface="Quicksand" pitchFamily="2" charset="0"/>
              </a:rPr>
              <a:t>FROM </a:t>
            </a:r>
          </a:p>
          <a:p>
            <a:r>
              <a:rPr lang="en-US" sz="3600" b="1" dirty="0">
                <a:solidFill>
                  <a:schemeClr val="bg1"/>
                </a:solidFill>
                <a:latin typeface="Quicksand" pitchFamily="2" charset="0"/>
              </a:rPr>
              <a:t>RIVERS &amp; LAKES</a:t>
            </a:r>
          </a:p>
        </p:txBody>
      </p:sp>
    </p:spTree>
    <p:extLst>
      <p:ext uri="{BB962C8B-B14F-4D97-AF65-F5344CB8AC3E}">
        <p14:creationId xmlns:p14="http://schemas.microsoft.com/office/powerpoint/2010/main" val="84412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E7C43-620F-4DCC-9BE3-941D9E3E5D35}"/>
              </a:ext>
            </a:extLst>
          </p:cNvPr>
          <p:cNvSpPr txBox="1"/>
          <p:nvPr/>
        </p:nvSpPr>
        <p:spPr>
          <a:xfrm>
            <a:off x="6096000" y="1759281"/>
            <a:ext cx="5951838" cy="3908762"/>
          </a:xfrm>
          <a:prstGeom prst="rect">
            <a:avLst/>
          </a:prstGeom>
          <a:noFill/>
        </p:spPr>
        <p:txBody>
          <a:bodyPr wrap="square" rtlCol="0">
            <a:spAutoFit/>
          </a:bodyPr>
          <a:lstStyle/>
          <a:p>
            <a:pPr>
              <a:buClr>
                <a:schemeClr val="bg2"/>
              </a:buClr>
            </a:pPr>
            <a:r>
              <a:rPr lang="en-US" sz="2000" b="1" dirty="0">
                <a:latin typeface="Quicksand" pitchFamily="2" charset="0"/>
                <a:cs typeface="Arial" panose="020B0604020202020204" pitchFamily="34" charset="0"/>
              </a:rPr>
              <a:t>Nairobi Water Fund – Impacts</a:t>
            </a:r>
            <a:br>
              <a:rPr lang="en-US" sz="2000" b="1" dirty="0">
                <a:latin typeface="Quicksand" pitchFamily="2" charset="0"/>
                <a:cs typeface="Arial" panose="020B0604020202020204" pitchFamily="34" charset="0"/>
              </a:rPr>
            </a:br>
            <a:endParaRPr lang="en-US" sz="2000" b="1" dirty="0">
              <a:latin typeface="Quicksand" pitchFamily="2" charset="0"/>
              <a:cs typeface="Arial" panose="020B0604020202020204" pitchFamily="34" charset="0"/>
            </a:endParaRP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54,500 upstream landowners with mature conservation outcomes</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100,000+additional farmers in ongoing agroforestry investments</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142,850 farmers in mobile phone SMS based education</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3.7million agroforestry trees growing in watershed</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1.3m fruit trees yield $50m fruits annually, create 17,400 green jobs</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1900 freshwater fauna species positively impacted</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2 high biodiverse water towers [1 World Heritage Site) protected</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11% more water for city, 16% less sediments in rivers</a:t>
            </a:r>
          </a:p>
          <a:p>
            <a:pPr marL="295275" lvl="1" indent="-285750">
              <a:buClr>
                <a:schemeClr val="bg2"/>
              </a:buClr>
              <a:buFont typeface="Arial" panose="020B0604020202020204" pitchFamily="34" charset="0"/>
              <a:buChar char="•"/>
            </a:pPr>
            <a:r>
              <a:rPr lang="en-GB" sz="1600" dirty="0">
                <a:latin typeface="Quicksand" pitchFamily="2" charset="0"/>
                <a:cs typeface="Arial" panose="020B0604020202020204" pitchFamily="34" charset="0"/>
              </a:rPr>
              <a:t>Durable governance and legal mechanism in place</a:t>
            </a:r>
            <a:endParaRPr lang="en-GB" sz="1600" dirty="0">
              <a:latin typeface="Quicksand" pitchFamily="2" charset="0"/>
            </a:endParaRPr>
          </a:p>
        </p:txBody>
      </p:sp>
      <p:pic>
        <p:nvPicPr>
          <p:cNvPr id="6" name="Picture 5">
            <a:extLst>
              <a:ext uri="{FF2B5EF4-FFF2-40B4-BE49-F238E27FC236}">
                <a16:creationId xmlns:a16="http://schemas.microsoft.com/office/drawing/2014/main" id="{6136C6E9-53D0-4CD2-9FE7-42AA9A4A88C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132" y="1794750"/>
            <a:ext cx="4618836" cy="4896751"/>
          </a:xfrm>
          <a:prstGeom prst="rect">
            <a:avLst/>
          </a:prstGeom>
          <a:noFill/>
          <a:ln>
            <a:noFill/>
          </a:ln>
        </p:spPr>
      </p:pic>
      <p:sp>
        <p:nvSpPr>
          <p:cNvPr id="3" name="Title 2">
            <a:extLst>
              <a:ext uri="{FF2B5EF4-FFF2-40B4-BE49-F238E27FC236}">
                <a16:creationId xmlns:a16="http://schemas.microsoft.com/office/drawing/2014/main" id="{C4C26D9B-0743-DF51-340E-80AEB7A8636A}"/>
              </a:ext>
            </a:extLst>
          </p:cNvPr>
          <p:cNvSpPr>
            <a:spLocks noGrp="1"/>
          </p:cNvSpPr>
          <p:nvPr>
            <p:ph type="title"/>
          </p:nvPr>
        </p:nvSpPr>
        <p:spPr/>
        <p:txBody>
          <a:bodyPr>
            <a:normAutofit/>
          </a:bodyPr>
          <a:lstStyle/>
          <a:p>
            <a:r>
              <a:rPr lang="en-US" dirty="0"/>
              <a:t>Water Fund Governance | Unique model, ensures lasting results</a:t>
            </a:r>
            <a:endParaRPr lang="en-GB" dirty="0"/>
          </a:p>
        </p:txBody>
      </p:sp>
      <p:sp>
        <p:nvSpPr>
          <p:cNvPr id="5" name="TextBox 4">
            <a:extLst>
              <a:ext uri="{FF2B5EF4-FFF2-40B4-BE49-F238E27FC236}">
                <a16:creationId xmlns:a16="http://schemas.microsoft.com/office/drawing/2014/main" id="{932E3148-B3D0-4FBD-9BA7-8432DB0C4194}"/>
              </a:ext>
            </a:extLst>
          </p:cNvPr>
          <p:cNvSpPr txBox="1"/>
          <p:nvPr/>
        </p:nvSpPr>
        <p:spPr>
          <a:xfrm>
            <a:off x="839788" y="1790782"/>
            <a:ext cx="6081641" cy="2585323"/>
          </a:xfrm>
          <a:prstGeom prst="rect">
            <a:avLst/>
          </a:prstGeom>
          <a:noFill/>
        </p:spPr>
        <p:txBody>
          <a:bodyPr wrap="square">
            <a:spAutoFit/>
          </a:bodyPr>
          <a:lstStyle/>
          <a:p>
            <a:pPr algn="l"/>
            <a:r>
              <a:rPr lang="en-US" sz="1800" b="1" i="0" u="none" strike="noStrike" baseline="0" dirty="0">
                <a:solidFill>
                  <a:srgbClr val="000000"/>
                </a:solidFill>
                <a:latin typeface="Quicksand" pitchFamily="2" charset="0"/>
                <a:cs typeface="Arial" panose="020B0604020202020204" pitchFamily="34" charset="0"/>
              </a:rPr>
              <a:t>The Model</a:t>
            </a:r>
          </a:p>
          <a:p>
            <a:pPr algn="l"/>
            <a:endParaRPr lang="en-US" b="1" dirty="0">
              <a:solidFill>
                <a:srgbClr val="000000"/>
              </a:solidFill>
              <a:latin typeface="Quicksand" pitchFamily="2" charset="0"/>
              <a:cs typeface="Arial" panose="020B0604020202020204" pitchFamily="34" charset="0"/>
            </a:endParaRPr>
          </a:p>
          <a:p>
            <a:pPr algn="l"/>
            <a:endParaRPr lang="en-US" sz="1800" b="1" i="0" u="none" strike="noStrike" baseline="0" dirty="0">
              <a:solidFill>
                <a:srgbClr val="000000"/>
              </a:solidFill>
              <a:latin typeface="Quicksand" pitchFamily="2" charset="0"/>
              <a:cs typeface="Arial" panose="020B0604020202020204" pitchFamily="34" charset="0"/>
            </a:endParaRPr>
          </a:p>
          <a:p>
            <a:pPr algn="l"/>
            <a:endParaRPr lang="en-US" b="1" dirty="0">
              <a:solidFill>
                <a:srgbClr val="000000"/>
              </a:solidFill>
              <a:latin typeface="Quicksand" pitchFamily="2" charset="0"/>
              <a:cs typeface="Arial" panose="020B0604020202020204" pitchFamily="34" charset="0"/>
            </a:endParaRPr>
          </a:p>
          <a:p>
            <a:pPr algn="l"/>
            <a:endParaRPr lang="en-US" sz="1800" b="1" i="0" u="none" strike="noStrike" baseline="0" dirty="0">
              <a:solidFill>
                <a:srgbClr val="000000"/>
              </a:solidFill>
              <a:latin typeface="Quicksand" pitchFamily="2" charset="0"/>
              <a:cs typeface="Arial" panose="020B0604020202020204" pitchFamily="34" charset="0"/>
            </a:endParaRPr>
          </a:p>
          <a:p>
            <a:pPr algn="l"/>
            <a:endParaRPr lang="en-US" b="1" dirty="0">
              <a:solidFill>
                <a:srgbClr val="000000"/>
              </a:solidFill>
              <a:latin typeface="Quicksand" pitchFamily="2" charset="0"/>
              <a:cs typeface="Arial" panose="020B0604020202020204" pitchFamily="34" charset="0"/>
            </a:endParaRPr>
          </a:p>
          <a:p>
            <a:pPr algn="l"/>
            <a:endParaRPr lang="en-US" sz="1800" b="1" i="0" u="none" strike="noStrike" baseline="0" dirty="0">
              <a:solidFill>
                <a:srgbClr val="000000"/>
              </a:solidFill>
              <a:latin typeface="Quicksand" pitchFamily="2" charset="0"/>
              <a:cs typeface="Arial" panose="020B0604020202020204" pitchFamily="34" charset="0"/>
            </a:endParaRPr>
          </a:p>
          <a:p>
            <a:pPr algn="l"/>
            <a:endParaRPr lang="en-US" b="1" dirty="0">
              <a:solidFill>
                <a:srgbClr val="000000"/>
              </a:solidFill>
              <a:latin typeface="Quicksand" pitchFamily="2" charset="0"/>
              <a:cs typeface="Arial" panose="020B0604020202020204" pitchFamily="34" charset="0"/>
            </a:endParaRPr>
          </a:p>
          <a:p>
            <a:pPr algn="l"/>
            <a:endParaRPr lang="en-US" sz="1800" b="1" i="0" u="none" strike="noStrike" baseline="0" dirty="0">
              <a:solidFill>
                <a:srgbClr val="000000"/>
              </a:solidFill>
              <a:latin typeface="Quicksand" pitchFamily="2" charset="0"/>
              <a:cs typeface="Arial" panose="020B0604020202020204" pitchFamily="34" charset="0"/>
            </a:endParaRPr>
          </a:p>
        </p:txBody>
      </p:sp>
    </p:spTree>
    <p:extLst>
      <p:ext uri="{BB962C8B-B14F-4D97-AF65-F5344CB8AC3E}">
        <p14:creationId xmlns:p14="http://schemas.microsoft.com/office/powerpoint/2010/main" val="1552100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jmyoung\Desktop\C175M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1022" y="1162157"/>
            <a:ext cx="5859298" cy="41962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9788" y="2741017"/>
            <a:ext cx="3048000" cy="907941"/>
          </a:xfrm>
          <a:prstGeom prst="rect">
            <a:avLst/>
          </a:prstGeom>
          <a:noFill/>
          <a:effectLst/>
        </p:spPr>
        <p:txBody>
          <a:bodyPr wrap="square" rtlCol="0">
            <a:spAutoFit/>
          </a:bodyPr>
          <a:lstStyle/>
          <a:p>
            <a:r>
              <a:rPr lang="en-US" sz="3000" dirty="0">
                <a:solidFill>
                  <a:schemeClr val="bg2"/>
                </a:solidFill>
                <a:latin typeface="Quicksand" pitchFamily="2" charset="0"/>
              </a:rPr>
              <a:t>50%</a:t>
            </a:r>
          </a:p>
          <a:p>
            <a:r>
              <a:rPr lang="en-US" sz="2300" dirty="0">
                <a:solidFill>
                  <a:schemeClr val="bg2"/>
                </a:solidFill>
                <a:latin typeface="Quicksand" pitchFamily="2" charset="0"/>
              </a:rPr>
              <a:t>OF KENYA’S </a:t>
            </a:r>
            <a:r>
              <a:rPr lang="en-US" sz="2300" b="1" dirty="0">
                <a:solidFill>
                  <a:schemeClr val="bg2"/>
                </a:solidFill>
                <a:latin typeface="Quicksand" pitchFamily="2" charset="0"/>
              </a:rPr>
              <a:t>ENERGY</a:t>
            </a:r>
          </a:p>
        </p:txBody>
      </p:sp>
      <p:sp>
        <p:nvSpPr>
          <p:cNvPr id="14" name="TextBox 13"/>
          <p:cNvSpPr txBox="1"/>
          <p:nvPr/>
        </p:nvSpPr>
        <p:spPr>
          <a:xfrm>
            <a:off x="839788" y="3818235"/>
            <a:ext cx="3200400" cy="907941"/>
          </a:xfrm>
          <a:prstGeom prst="rect">
            <a:avLst/>
          </a:prstGeom>
          <a:noFill/>
          <a:effectLst/>
        </p:spPr>
        <p:txBody>
          <a:bodyPr wrap="square" rtlCol="0">
            <a:spAutoFit/>
          </a:bodyPr>
          <a:lstStyle/>
          <a:p>
            <a:r>
              <a:rPr lang="en-US" sz="3000" dirty="0">
                <a:solidFill>
                  <a:schemeClr val="bg2"/>
                </a:solidFill>
                <a:latin typeface="Quicksand" pitchFamily="2" charset="0"/>
              </a:rPr>
              <a:t>95%</a:t>
            </a:r>
          </a:p>
          <a:p>
            <a:r>
              <a:rPr lang="en-US" sz="2300" dirty="0">
                <a:solidFill>
                  <a:schemeClr val="bg2"/>
                </a:solidFill>
                <a:latin typeface="Quicksand" pitchFamily="2" charset="0"/>
              </a:rPr>
              <a:t>OF DRINKING </a:t>
            </a:r>
            <a:r>
              <a:rPr lang="en-US" sz="2300" b="1" dirty="0">
                <a:solidFill>
                  <a:schemeClr val="bg2"/>
                </a:solidFill>
                <a:latin typeface="Quicksand" pitchFamily="2" charset="0"/>
              </a:rPr>
              <a:t>WATER</a:t>
            </a:r>
          </a:p>
        </p:txBody>
      </p:sp>
      <p:sp>
        <p:nvSpPr>
          <p:cNvPr id="22" name="TextBox 21"/>
          <p:cNvSpPr txBox="1"/>
          <p:nvPr/>
        </p:nvSpPr>
        <p:spPr>
          <a:xfrm>
            <a:off x="839788" y="4961236"/>
            <a:ext cx="3048000" cy="553998"/>
          </a:xfrm>
          <a:prstGeom prst="rect">
            <a:avLst/>
          </a:prstGeom>
          <a:noFill/>
          <a:effectLst/>
        </p:spPr>
        <p:txBody>
          <a:bodyPr wrap="square" rtlCol="0">
            <a:spAutoFit/>
          </a:bodyPr>
          <a:lstStyle/>
          <a:p>
            <a:r>
              <a:rPr lang="en-US" sz="3000" dirty="0">
                <a:solidFill>
                  <a:schemeClr val="bg2"/>
                </a:solidFill>
                <a:latin typeface="Quicksand" pitchFamily="2" charset="0"/>
              </a:rPr>
              <a:t>9</a:t>
            </a:r>
            <a:r>
              <a:rPr lang="en-US" dirty="0">
                <a:solidFill>
                  <a:schemeClr val="bg2"/>
                </a:solidFill>
                <a:latin typeface="Quicksand" pitchFamily="2" charset="0"/>
              </a:rPr>
              <a:t> </a:t>
            </a:r>
            <a:r>
              <a:rPr lang="en-US" sz="2300" b="1" dirty="0">
                <a:solidFill>
                  <a:schemeClr val="bg2"/>
                </a:solidFill>
                <a:latin typeface="Quicksand" pitchFamily="2" charset="0"/>
              </a:rPr>
              <a:t>MILLION PEOPLE</a:t>
            </a:r>
          </a:p>
        </p:txBody>
      </p:sp>
      <p:pic>
        <p:nvPicPr>
          <p:cNvPr id="4099" name="Picture 3" descr="C:\Users\jmyoung\Desktop\F14FKF.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31046" y="5433239"/>
            <a:ext cx="1789275" cy="14247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jmyoung\Desktop\BCAXMK.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27793" y="5429357"/>
            <a:ext cx="1837702" cy="14286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NClogoPrimary_OU_RGB_Africa.png"/>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10247655" y="405093"/>
            <a:ext cx="1447800" cy="431731"/>
          </a:xfrm>
          <a:prstGeom prst="rect">
            <a:avLst/>
          </a:prstGeom>
        </p:spPr>
      </p:pic>
      <p:pic>
        <p:nvPicPr>
          <p:cNvPr id="15" name="Picture 2" descr="C:\Users\jmyoung\Desktop\river-croppe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61023" y="5436717"/>
            <a:ext cx="2090571" cy="14212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42DCC6-DB98-BCBF-D3A3-87E7C6048AA9}"/>
              </a:ext>
            </a:extLst>
          </p:cNvPr>
          <p:cNvSpPr>
            <a:spLocks noGrp="1"/>
          </p:cNvSpPr>
          <p:nvPr>
            <p:ph type="title"/>
          </p:nvPr>
        </p:nvSpPr>
        <p:spPr/>
        <p:txBody>
          <a:bodyPr/>
          <a:lstStyle/>
          <a:p>
            <a:r>
              <a:rPr lang="en-US" dirty="0"/>
              <a:t>KENYA | NAIROBI water fund</a:t>
            </a:r>
            <a:br>
              <a:rPr lang="en-US" dirty="0"/>
            </a:br>
            <a:endParaRPr lang="en-GB" dirty="0"/>
          </a:p>
        </p:txBody>
      </p:sp>
      <p:sp>
        <p:nvSpPr>
          <p:cNvPr id="3" name="Content Placeholder 2">
            <a:extLst>
              <a:ext uri="{FF2B5EF4-FFF2-40B4-BE49-F238E27FC236}">
                <a16:creationId xmlns:a16="http://schemas.microsoft.com/office/drawing/2014/main" id="{7FFBF114-A8AD-A256-4F8A-58A8945A8F91}"/>
              </a:ext>
            </a:extLst>
          </p:cNvPr>
          <p:cNvSpPr>
            <a:spLocks noGrp="1"/>
          </p:cNvSpPr>
          <p:nvPr>
            <p:ph idx="1"/>
          </p:nvPr>
        </p:nvSpPr>
        <p:spPr>
          <a:xfrm>
            <a:off x="612776" y="1530608"/>
            <a:ext cx="10703150" cy="3772535"/>
          </a:xfrm>
        </p:spPr>
        <p:txBody>
          <a:bodyPr/>
          <a:lstStyle/>
          <a:p>
            <a:pPr lvl="0"/>
            <a:r>
              <a:rPr lang="en-US" b="1" dirty="0"/>
              <a:t>TANA RIVER</a:t>
            </a:r>
          </a:p>
          <a:p>
            <a:pPr lvl="0"/>
            <a:r>
              <a:rPr lang="en-US" b="1" dirty="0"/>
              <a:t>KENYA’S LARGEST</a:t>
            </a:r>
          </a:p>
          <a:p>
            <a:endParaRPr lang="en-GB" b="1" dirty="0"/>
          </a:p>
        </p:txBody>
      </p:sp>
    </p:spTree>
    <p:extLst>
      <p:ext uri="{BB962C8B-B14F-4D97-AF65-F5344CB8AC3E}">
        <p14:creationId xmlns:p14="http://schemas.microsoft.com/office/powerpoint/2010/main" val="430799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BBD76C-2723-6681-B7FF-F404EF1C5F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862" y="-1224745"/>
            <a:ext cx="12008275" cy="79931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EB2BA3-18E0-08E5-3A52-5A478FDD80C3}"/>
              </a:ext>
            </a:extLst>
          </p:cNvPr>
          <p:cNvSpPr txBox="1"/>
          <p:nvPr/>
        </p:nvSpPr>
        <p:spPr>
          <a:xfrm>
            <a:off x="839788" y="3913803"/>
            <a:ext cx="8675304" cy="2554545"/>
          </a:xfrm>
          <a:prstGeom prst="rect">
            <a:avLst/>
          </a:prstGeom>
          <a:noFill/>
        </p:spPr>
        <p:txBody>
          <a:bodyPr wrap="square" rtlCol="0">
            <a:spAutoFit/>
          </a:bodyPr>
          <a:lstStyle/>
          <a:p>
            <a:r>
              <a:rPr lang="en-US" sz="3600" b="1" dirty="0">
                <a:solidFill>
                  <a:schemeClr val="tx2"/>
                </a:solidFill>
                <a:effectLst>
                  <a:outerShdw blurRad="38100" dist="38100" dir="2700000" algn="tl">
                    <a:srgbClr val="000000">
                      <a:alpha val="43137"/>
                    </a:srgbClr>
                  </a:outerShdw>
                </a:effectLst>
                <a:latin typeface="Quicksand" pitchFamily="2" charset="0"/>
              </a:rPr>
              <a:t>Upper Tana- Nairobi Water Fund</a:t>
            </a:r>
          </a:p>
          <a:p>
            <a:endParaRPr lang="en-US" sz="2800" b="1" dirty="0">
              <a:solidFill>
                <a:schemeClr val="bg1"/>
              </a:solidFill>
              <a:effectLst>
                <a:outerShdw blurRad="38100" dist="38100" dir="2700000" algn="tl">
                  <a:srgbClr val="000000">
                    <a:alpha val="43137"/>
                  </a:srgbClr>
                </a:outerShdw>
              </a:effectLst>
              <a:latin typeface="Quicksand" pitchFamily="2" charset="0"/>
            </a:endParaRPr>
          </a:p>
          <a:p>
            <a:r>
              <a:rPr lang="en-US" sz="3200" b="1" dirty="0">
                <a:solidFill>
                  <a:schemeClr val="bg1"/>
                </a:solidFill>
                <a:effectLst>
                  <a:outerShdw blurRad="38100" dist="38100" dir="2700000" algn="tl">
                    <a:srgbClr val="000000">
                      <a:alpha val="43137"/>
                    </a:srgbClr>
                  </a:outerShdw>
                </a:effectLst>
                <a:latin typeface="Quicksand" pitchFamily="2" charset="0"/>
              </a:rPr>
              <a:t>54,500 farmers are mitigating effects of climate change in Upper Tana</a:t>
            </a:r>
          </a:p>
          <a:p>
            <a:r>
              <a:rPr lang="en-US" sz="3200" b="1" dirty="0">
                <a:solidFill>
                  <a:schemeClr val="bg1"/>
                </a:solidFill>
                <a:effectLst>
                  <a:outerShdw blurRad="38100" dist="38100" dir="2700000" algn="tl">
                    <a:srgbClr val="000000">
                      <a:alpha val="43137"/>
                    </a:srgbClr>
                  </a:outerShdw>
                </a:effectLst>
                <a:latin typeface="Quicksand" pitchFamily="2" charset="0"/>
              </a:rPr>
              <a:t>-we need to sustain the work-</a:t>
            </a:r>
            <a:endParaRPr lang="en-KE" sz="3200" b="1" dirty="0">
              <a:solidFill>
                <a:schemeClr val="bg1"/>
              </a:solidFill>
              <a:effectLst>
                <a:outerShdw blurRad="38100" dist="38100" dir="2700000" algn="tl">
                  <a:srgbClr val="000000">
                    <a:alpha val="43137"/>
                  </a:srgbClr>
                </a:outerShdw>
              </a:effectLst>
              <a:latin typeface="Quicksand" pitchFamily="2" charset="0"/>
            </a:endParaRPr>
          </a:p>
        </p:txBody>
      </p:sp>
    </p:spTree>
    <p:extLst>
      <p:ext uri="{BB962C8B-B14F-4D97-AF65-F5344CB8AC3E}">
        <p14:creationId xmlns:p14="http://schemas.microsoft.com/office/powerpoint/2010/main" val="137943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4D9F1-1BC1-B1BF-C63F-4153466323E9}"/>
              </a:ext>
            </a:extLst>
          </p:cNvPr>
          <p:cNvSpPr>
            <a:spLocks noGrp="1"/>
          </p:cNvSpPr>
          <p:nvPr>
            <p:ph type="title"/>
          </p:nvPr>
        </p:nvSpPr>
        <p:spPr/>
        <p:txBody>
          <a:bodyPr/>
          <a:lstStyle/>
          <a:p>
            <a:r>
              <a:rPr lang="en-US" dirty="0"/>
              <a:t>Challenges to integrity</a:t>
            </a:r>
            <a:br>
              <a:rPr lang="en-KE" dirty="0"/>
            </a:br>
            <a:endParaRPr lang="en-GB" dirty="0"/>
          </a:p>
        </p:txBody>
      </p:sp>
      <p:sp>
        <p:nvSpPr>
          <p:cNvPr id="7" name="Content Placeholder 6">
            <a:extLst>
              <a:ext uri="{FF2B5EF4-FFF2-40B4-BE49-F238E27FC236}">
                <a16:creationId xmlns:a16="http://schemas.microsoft.com/office/drawing/2014/main" id="{65E3B1AE-3A97-0AF5-848D-B3A00F0C5FBF}"/>
              </a:ext>
            </a:extLst>
          </p:cNvPr>
          <p:cNvSpPr>
            <a:spLocks noGrp="1"/>
          </p:cNvSpPr>
          <p:nvPr>
            <p:ph idx="1"/>
          </p:nvPr>
        </p:nvSpPr>
        <p:spPr>
          <a:xfrm>
            <a:off x="751840" y="1473201"/>
            <a:ext cx="5725160" cy="5270500"/>
          </a:xfrm>
        </p:spPr>
        <p:txBody>
          <a:bodyPr>
            <a:normAutofit fontScale="77500" lnSpcReduction="20000"/>
          </a:bodyPr>
          <a:lstStyle/>
          <a:p>
            <a:r>
              <a:rPr lang="en-US" sz="3100" b="1" dirty="0"/>
              <a:t>Subsidies for Farmers</a:t>
            </a:r>
            <a:endParaRPr lang="en-US" dirty="0"/>
          </a:p>
          <a:p>
            <a:pPr>
              <a:lnSpc>
                <a:spcPct val="120000"/>
              </a:lnSpc>
            </a:pPr>
            <a:r>
              <a:rPr lang="en-US" sz="2300" dirty="0"/>
              <a:t>Doubled amount of subsidy for</a:t>
            </a:r>
          </a:p>
          <a:p>
            <a:pPr>
              <a:lnSpc>
                <a:spcPct val="120000"/>
              </a:lnSpc>
            </a:pPr>
            <a:r>
              <a:rPr lang="en-US" sz="2300" dirty="0"/>
              <a:t>Women led households</a:t>
            </a:r>
          </a:p>
          <a:p>
            <a:pPr>
              <a:lnSpc>
                <a:spcPct val="120000"/>
              </a:lnSpc>
            </a:pPr>
            <a:r>
              <a:rPr lang="en-US" sz="2300" dirty="0"/>
              <a:t>Elderly farmers above 60 years</a:t>
            </a:r>
          </a:p>
          <a:p>
            <a:pPr>
              <a:lnSpc>
                <a:spcPct val="120000"/>
              </a:lnSpc>
            </a:pPr>
            <a:endParaRPr lang="en-US" sz="2300" dirty="0"/>
          </a:p>
          <a:p>
            <a:pPr>
              <a:lnSpc>
                <a:spcPct val="120000"/>
              </a:lnSpc>
            </a:pPr>
            <a:r>
              <a:rPr lang="en-US" sz="2300" b="1" dirty="0"/>
              <a:t>Challenges to Integrity</a:t>
            </a:r>
          </a:p>
          <a:p>
            <a:pPr>
              <a:lnSpc>
                <a:spcPct val="120000"/>
              </a:lnSpc>
            </a:pPr>
            <a:r>
              <a:rPr lang="en-US" sz="2300" dirty="0"/>
              <a:t>Farmers were already making &gt;50% in kind contribution in </a:t>
            </a:r>
            <a:r>
              <a:rPr lang="en-US" sz="2300" dirty="0" err="1"/>
              <a:t>labour</a:t>
            </a:r>
            <a:r>
              <a:rPr lang="en-US" sz="2300" dirty="0"/>
              <a:t> input</a:t>
            </a:r>
          </a:p>
          <a:p>
            <a:pPr>
              <a:lnSpc>
                <a:spcPct val="120000"/>
              </a:lnSpc>
            </a:pPr>
            <a:r>
              <a:rPr lang="en-US" sz="2300" dirty="0"/>
              <a:t>Farmers registered their wives as beneficiaries</a:t>
            </a:r>
          </a:p>
          <a:p>
            <a:pPr>
              <a:lnSpc>
                <a:spcPct val="120000"/>
              </a:lnSpc>
            </a:pPr>
            <a:r>
              <a:rPr lang="en-US" sz="2300" dirty="0"/>
              <a:t>Younger farmers entered elderly parents’ </a:t>
            </a:r>
            <a:br>
              <a:rPr lang="en-US" sz="2300" dirty="0"/>
            </a:br>
            <a:r>
              <a:rPr lang="en-US" sz="2300" dirty="0"/>
              <a:t>names as beneficiaries</a:t>
            </a:r>
          </a:p>
          <a:p>
            <a:pPr>
              <a:lnSpc>
                <a:spcPct val="120000"/>
              </a:lnSpc>
            </a:pPr>
            <a:r>
              <a:rPr lang="en-US" sz="2300" dirty="0"/>
              <a:t>Collusion to deceive on age</a:t>
            </a:r>
          </a:p>
          <a:p>
            <a:pPr>
              <a:lnSpc>
                <a:spcPct val="120000"/>
              </a:lnSpc>
            </a:pPr>
            <a:r>
              <a:rPr lang="en-US" sz="2300" dirty="0"/>
              <a:t>Challenges in following up cases</a:t>
            </a:r>
            <a:endParaRPr lang="en-KE" sz="2300" dirty="0"/>
          </a:p>
          <a:p>
            <a:endParaRPr lang="en-GB" dirty="0"/>
          </a:p>
        </p:txBody>
      </p:sp>
      <p:graphicFrame>
        <p:nvGraphicFramePr>
          <p:cNvPr id="3" name="Object 2">
            <a:hlinkClick r:id="" action="ppaction://ole?verb=0"/>
            <a:extLst>
              <a:ext uri="{FF2B5EF4-FFF2-40B4-BE49-F238E27FC236}">
                <a16:creationId xmlns:a16="http://schemas.microsoft.com/office/drawing/2014/main" id="{1B95073D-5D46-32CE-583D-63EA006FBF5A}"/>
              </a:ext>
            </a:extLst>
          </p:cNvPr>
          <p:cNvGraphicFramePr>
            <a:graphicFrameLocks noChangeAspect="1"/>
          </p:cNvGraphicFramePr>
          <p:nvPr>
            <p:extLst>
              <p:ext uri="{D42A27DB-BD31-4B8C-83A1-F6EECF244321}">
                <p14:modId xmlns:p14="http://schemas.microsoft.com/office/powerpoint/2010/main" val="510631516"/>
              </p:ext>
            </p:extLst>
          </p:nvPr>
        </p:nvGraphicFramePr>
        <p:xfrm>
          <a:off x="5966410" y="1409700"/>
          <a:ext cx="5791200" cy="4343400"/>
        </p:xfrm>
        <a:graphic>
          <a:graphicData uri="http://schemas.openxmlformats.org/presentationml/2006/ole">
            <mc:AlternateContent xmlns:mc="http://schemas.openxmlformats.org/markup-compatibility/2006">
              <mc:Choice xmlns:v="urn:schemas-microsoft-com:vml" Requires="v">
                <p:oleObj name="Presentation" r:id="rId3" imgW="4229115" imgH="3171540" progId="PowerPoint.Show.12">
                  <p:embed/>
                </p:oleObj>
              </mc:Choice>
              <mc:Fallback>
                <p:oleObj name="Presentation" r:id="rId3" imgW="4229115" imgH="3171540" progId="PowerPoint.Show.12">
                  <p:embed/>
                  <p:pic>
                    <p:nvPicPr>
                      <p:cNvPr id="0" name=""/>
                      <p:cNvPicPr/>
                      <p:nvPr/>
                    </p:nvPicPr>
                    <p:blipFill>
                      <a:blip r:embed="rId4"/>
                      <a:stretch>
                        <a:fillRect/>
                      </a:stretch>
                    </p:blipFill>
                    <p:spPr>
                      <a:xfrm>
                        <a:off x="5966410" y="1409700"/>
                        <a:ext cx="5791200" cy="4343400"/>
                      </a:xfrm>
                      <a:prstGeom prst="rect">
                        <a:avLst/>
                      </a:prstGeom>
                    </p:spPr>
                  </p:pic>
                </p:oleObj>
              </mc:Fallback>
            </mc:AlternateContent>
          </a:graphicData>
        </a:graphic>
      </p:graphicFrame>
    </p:spTree>
    <p:extLst>
      <p:ext uri="{BB962C8B-B14F-4D97-AF65-F5344CB8AC3E}">
        <p14:creationId xmlns:p14="http://schemas.microsoft.com/office/powerpoint/2010/main" val="1046500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ED1125-40D4-486C-BDB8-AC9BA898E6DC}"/>
              </a:ext>
            </a:extLst>
          </p:cNvPr>
          <p:cNvSpPr txBox="1"/>
          <p:nvPr/>
        </p:nvSpPr>
        <p:spPr>
          <a:xfrm>
            <a:off x="10650583" y="6352465"/>
            <a:ext cx="1541418" cy="276999"/>
          </a:xfrm>
          <a:prstGeom prst="rect">
            <a:avLst/>
          </a:prstGeom>
          <a:noFill/>
        </p:spPr>
        <p:txBody>
          <a:bodyPr wrap="square" rtlCol="0">
            <a:spAutoFit/>
          </a:bodyPr>
          <a:lstStyle/>
          <a:p>
            <a:r>
              <a:rPr lang="en-US" sz="1200" dirty="0">
                <a:solidFill>
                  <a:schemeClr val="bg1"/>
                </a:solidFill>
              </a:rPr>
              <a:t>© Roshni Lodhia</a:t>
            </a:r>
          </a:p>
        </p:txBody>
      </p:sp>
      <p:pic>
        <p:nvPicPr>
          <p:cNvPr id="9" name="Picture 8" descr="A picture containing outdoor, water, person&#10;&#10;Description automatically generated">
            <a:extLst>
              <a:ext uri="{FF2B5EF4-FFF2-40B4-BE49-F238E27FC236}">
                <a16:creationId xmlns:a16="http://schemas.microsoft.com/office/drawing/2014/main" id="{45C70102-9C18-058F-C423-456A11CA6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6756" y="3453714"/>
            <a:ext cx="3313395" cy="2208156"/>
          </a:xfrm>
          <a:prstGeom prst="rect">
            <a:avLst/>
          </a:prstGeom>
        </p:spPr>
      </p:pic>
      <p:sp>
        <p:nvSpPr>
          <p:cNvPr id="5" name="TextBox 4">
            <a:extLst>
              <a:ext uri="{FF2B5EF4-FFF2-40B4-BE49-F238E27FC236}">
                <a16:creationId xmlns:a16="http://schemas.microsoft.com/office/drawing/2014/main" id="{E779E197-DFD9-486A-BBD3-D5AD7D4DF905}"/>
              </a:ext>
            </a:extLst>
          </p:cNvPr>
          <p:cNvSpPr txBox="1"/>
          <p:nvPr/>
        </p:nvSpPr>
        <p:spPr>
          <a:xfrm>
            <a:off x="792393" y="1637292"/>
            <a:ext cx="8005618" cy="2893100"/>
          </a:xfrm>
          <a:prstGeom prst="rect">
            <a:avLst/>
          </a:prstGeom>
          <a:noFill/>
        </p:spPr>
        <p:txBody>
          <a:bodyPr wrap="square" rtlCol="0">
            <a:spAutoFit/>
          </a:bodyPr>
          <a:lstStyle/>
          <a:p>
            <a:pPr>
              <a:buClr>
                <a:schemeClr val="bg2"/>
              </a:buClr>
            </a:pPr>
            <a:r>
              <a:rPr lang="en-US" sz="2000" b="1" dirty="0">
                <a:latin typeface="Quicksand" pitchFamily="2" charset="0"/>
              </a:rPr>
              <a:t>We track</a:t>
            </a:r>
          </a:p>
          <a:p>
            <a:pPr marL="285750" indent="-285750">
              <a:buClr>
                <a:schemeClr val="bg2"/>
              </a:buClr>
              <a:buFont typeface="Arial" panose="020B0604020202020204" pitchFamily="34" charset="0"/>
              <a:buChar char="•"/>
            </a:pPr>
            <a:endParaRPr lang="en-US" b="1" dirty="0">
              <a:latin typeface="Quicksand" pitchFamily="2" charset="0"/>
            </a:endParaRPr>
          </a:p>
          <a:p>
            <a:pPr marL="342900" indent="-342900">
              <a:buClr>
                <a:schemeClr val="bg2"/>
              </a:buClr>
              <a:buFont typeface="Arial" panose="020B0604020202020204" pitchFamily="34" charset="0"/>
              <a:buChar char="•"/>
            </a:pPr>
            <a:r>
              <a:rPr lang="en-US" sz="1600" dirty="0">
                <a:latin typeface="Quicksand" pitchFamily="2" charset="0"/>
              </a:rPr>
              <a:t>Actual chemical usage before and after interventions for urban water treatment</a:t>
            </a:r>
          </a:p>
          <a:p>
            <a:pPr marL="342900" indent="-342900">
              <a:buClr>
                <a:schemeClr val="bg2"/>
              </a:buClr>
              <a:buFont typeface="Arial" panose="020B0604020202020204" pitchFamily="34" charset="0"/>
              <a:buChar char="•"/>
            </a:pPr>
            <a:r>
              <a:rPr lang="en-US" sz="1600" dirty="0">
                <a:latin typeface="Quicksand" pitchFamily="2" charset="0"/>
              </a:rPr>
              <a:t>Tree growing and care. Timely beating  up (replacing any dry seedlings) </a:t>
            </a:r>
          </a:p>
          <a:p>
            <a:pPr marL="342900" indent="-342900">
              <a:buClr>
                <a:schemeClr val="bg2"/>
              </a:buClr>
              <a:buFont typeface="Arial" panose="020B0604020202020204" pitchFamily="34" charset="0"/>
              <a:buChar char="•"/>
            </a:pPr>
            <a:r>
              <a:rPr lang="en-US" sz="1600" dirty="0">
                <a:latin typeface="Quicksand" pitchFamily="2" charset="0"/>
              </a:rPr>
              <a:t>Macro invertebrates, fish, amphibians' population and trends</a:t>
            </a:r>
          </a:p>
          <a:p>
            <a:pPr marL="342900" indent="-342900">
              <a:buClr>
                <a:schemeClr val="bg2"/>
              </a:buClr>
              <a:buFont typeface="Arial" panose="020B0604020202020204" pitchFamily="34" charset="0"/>
              <a:buChar char="•"/>
            </a:pPr>
            <a:r>
              <a:rPr lang="en-US" sz="1600" dirty="0">
                <a:latin typeface="Quicksand" pitchFamily="2" charset="0"/>
              </a:rPr>
              <a:t>We track river water quality periodically (season after season)</a:t>
            </a:r>
          </a:p>
          <a:p>
            <a:pPr marL="342900" indent="-342900">
              <a:buClr>
                <a:schemeClr val="bg2"/>
              </a:buClr>
              <a:buFont typeface="Arial" panose="020B0604020202020204" pitchFamily="34" charset="0"/>
              <a:buChar char="•"/>
            </a:pPr>
            <a:r>
              <a:rPr lang="en-US" sz="1600" dirty="0">
                <a:latin typeface="Quicksand" pitchFamily="2" charset="0"/>
              </a:rPr>
              <a:t>We track river flows at 26 automated monitoring stations with Kenya government. Management Effectiveness (METT) for protected areas</a:t>
            </a:r>
          </a:p>
          <a:p>
            <a:pPr marL="342900" indent="-342900">
              <a:buClr>
                <a:schemeClr val="bg2"/>
              </a:buClr>
              <a:buFont typeface="Arial" panose="020B0604020202020204" pitchFamily="34" charset="0"/>
              <a:buChar char="•"/>
            </a:pPr>
            <a:r>
              <a:rPr lang="en-US" sz="1600" dirty="0">
                <a:latin typeface="Quicksand" pitchFamily="2" charset="0"/>
              </a:rPr>
              <a:t>We track training and capacity development for field staff, group leaders </a:t>
            </a:r>
            <a:br>
              <a:rPr lang="en-US" sz="1600" dirty="0">
                <a:latin typeface="Quicksand" pitchFamily="2" charset="0"/>
              </a:rPr>
            </a:br>
            <a:r>
              <a:rPr lang="en-US" sz="1600" dirty="0">
                <a:latin typeface="Quicksand" pitchFamily="2" charset="0"/>
              </a:rPr>
              <a:t>and farmers</a:t>
            </a:r>
          </a:p>
        </p:txBody>
      </p:sp>
      <p:sp>
        <p:nvSpPr>
          <p:cNvPr id="2" name="TextBox 1">
            <a:extLst>
              <a:ext uri="{FF2B5EF4-FFF2-40B4-BE49-F238E27FC236}">
                <a16:creationId xmlns:a16="http://schemas.microsoft.com/office/drawing/2014/main" id="{EF14A06F-65B4-FA6C-49CB-FFA5DD834186}"/>
              </a:ext>
            </a:extLst>
          </p:cNvPr>
          <p:cNvSpPr txBox="1"/>
          <p:nvPr/>
        </p:nvSpPr>
        <p:spPr>
          <a:xfrm>
            <a:off x="839788" y="4579012"/>
            <a:ext cx="7980905" cy="1908215"/>
          </a:xfrm>
          <a:prstGeom prst="rect">
            <a:avLst/>
          </a:prstGeom>
          <a:noFill/>
        </p:spPr>
        <p:txBody>
          <a:bodyPr wrap="square" rtlCol="0">
            <a:spAutoFit/>
          </a:bodyPr>
          <a:lstStyle/>
          <a:p>
            <a:pPr>
              <a:buClr>
                <a:schemeClr val="bg2"/>
              </a:buClr>
            </a:pPr>
            <a:r>
              <a:rPr lang="en-US" sz="2000" b="1" dirty="0">
                <a:latin typeface="Quicksand" pitchFamily="2" charset="0"/>
              </a:rPr>
              <a:t>Avoiding Maladaptation</a:t>
            </a:r>
          </a:p>
          <a:p>
            <a:pPr marL="285750" indent="-285750">
              <a:buClr>
                <a:schemeClr val="bg2"/>
              </a:buClr>
              <a:buFont typeface="Arial" panose="020B0604020202020204" pitchFamily="34" charset="0"/>
              <a:buChar char="•"/>
            </a:pPr>
            <a:endParaRPr lang="en-US" b="1" dirty="0">
              <a:latin typeface="Quicksand" pitchFamily="2" charset="0"/>
            </a:endParaRPr>
          </a:p>
          <a:p>
            <a:pPr marL="342900" indent="-342900">
              <a:buClr>
                <a:schemeClr val="bg2"/>
              </a:buClr>
              <a:buFont typeface="Arial" panose="020B0604020202020204" pitchFamily="34" charset="0"/>
              <a:buChar char="•"/>
            </a:pPr>
            <a:r>
              <a:rPr lang="en-US" sz="1600" dirty="0">
                <a:latin typeface="Quicksand" pitchFamily="2" charset="0"/>
              </a:rPr>
              <a:t>Following up on tree growing to ensure success</a:t>
            </a:r>
          </a:p>
          <a:p>
            <a:pPr marL="342900" indent="-342900">
              <a:buClr>
                <a:schemeClr val="bg2"/>
              </a:buClr>
              <a:buFont typeface="Arial" panose="020B0604020202020204" pitchFamily="34" charset="0"/>
              <a:buChar char="•"/>
            </a:pPr>
            <a:r>
              <a:rPr lang="en-US" sz="1600" dirty="0">
                <a:latin typeface="Quicksand" pitchFamily="2" charset="0"/>
              </a:rPr>
              <a:t>Investigating rainwater harvesting structures to ensure efficacy </a:t>
            </a:r>
          </a:p>
          <a:p>
            <a:pPr marL="342900" indent="-342900">
              <a:buClr>
                <a:schemeClr val="bg2"/>
              </a:buClr>
              <a:buFont typeface="Arial" panose="020B0604020202020204" pitchFamily="34" charset="0"/>
              <a:buChar char="•"/>
            </a:pPr>
            <a:r>
              <a:rPr lang="en-US" sz="1600" dirty="0">
                <a:latin typeface="Quicksand" pitchFamily="2" charset="0"/>
              </a:rPr>
              <a:t>Estimating the actual amounts of rainwater harvesting and percentage used for improving farm productivity</a:t>
            </a:r>
          </a:p>
          <a:p>
            <a:pPr marL="342900" indent="-342900">
              <a:buClr>
                <a:schemeClr val="bg2"/>
              </a:buClr>
              <a:buFont typeface="Arial" panose="020B0604020202020204" pitchFamily="34" charset="0"/>
              <a:buChar char="•"/>
            </a:pPr>
            <a:r>
              <a:rPr lang="en-US" sz="1600" dirty="0">
                <a:latin typeface="Quicksand" pitchFamily="2" charset="0"/>
              </a:rPr>
              <a:t>Using failure as lessons for others</a:t>
            </a:r>
          </a:p>
        </p:txBody>
      </p:sp>
      <p:pic>
        <p:nvPicPr>
          <p:cNvPr id="3" name="Picture 2" descr="A picture containing outdoor, tree&#10;&#10;Description automatically generated">
            <a:extLst>
              <a:ext uri="{FF2B5EF4-FFF2-40B4-BE49-F238E27FC236}">
                <a16:creationId xmlns:a16="http://schemas.microsoft.com/office/drawing/2014/main" id="{49A9583A-0C94-8E45-AD34-5B1FD26025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06625" y="1104300"/>
            <a:ext cx="3313526" cy="2208155"/>
          </a:xfrm>
          <a:prstGeom prst="rect">
            <a:avLst/>
          </a:prstGeom>
        </p:spPr>
      </p:pic>
      <p:sp>
        <p:nvSpPr>
          <p:cNvPr id="4" name="Title 3">
            <a:extLst>
              <a:ext uri="{FF2B5EF4-FFF2-40B4-BE49-F238E27FC236}">
                <a16:creationId xmlns:a16="http://schemas.microsoft.com/office/drawing/2014/main" id="{2397C067-0B48-F80C-AF47-20C002E0736E}"/>
              </a:ext>
            </a:extLst>
          </p:cNvPr>
          <p:cNvSpPr>
            <a:spLocks noGrp="1"/>
          </p:cNvSpPr>
          <p:nvPr>
            <p:ph type="title"/>
          </p:nvPr>
        </p:nvSpPr>
        <p:spPr/>
        <p:txBody>
          <a:bodyPr>
            <a:normAutofit/>
          </a:bodyPr>
          <a:lstStyle/>
          <a:p>
            <a:r>
              <a:rPr lang="en-US" dirty="0"/>
              <a:t>Avoiding Maladaptation| investing in </a:t>
            </a:r>
            <a:br>
              <a:rPr lang="en-US" dirty="0"/>
            </a:br>
            <a:r>
              <a:rPr lang="en-US" dirty="0"/>
              <a:t>factual data</a:t>
            </a:r>
            <a:endParaRPr lang="en-GB" dirty="0"/>
          </a:p>
        </p:txBody>
      </p:sp>
    </p:spTree>
    <p:extLst>
      <p:ext uri="{BB962C8B-B14F-4D97-AF65-F5344CB8AC3E}">
        <p14:creationId xmlns:p14="http://schemas.microsoft.com/office/powerpoint/2010/main" val="3080634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E9FDEED1CF3F4B9DC0D7FB7D725DAF" ma:contentTypeVersion="17" ma:contentTypeDescription="Create a new document." ma:contentTypeScope="" ma:versionID="a00065f7382228d9d3730e1fe2adf852">
  <xsd:schema xmlns:xsd="http://www.w3.org/2001/XMLSchema" xmlns:xs="http://www.w3.org/2001/XMLSchema" xmlns:p="http://schemas.microsoft.com/office/2006/metadata/properties" xmlns:ns2="7cf6d27a-a121-47a7-bb37-240d2e08ea91" xmlns:ns3="bbc718c4-94a0-4501-a8e8-70f7c8e44e11" targetNamespace="http://schemas.microsoft.com/office/2006/metadata/properties" ma:root="true" ma:fieldsID="76c43f8a2367fa9bfe0536691432201d" ns2:_="" ns3:_="">
    <xsd:import namespace="7cf6d27a-a121-47a7-bb37-240d2e08ea91"/>
    <xsd:import namespace="bbc718c4-94a0-4501-a8e8-70f7c8e44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f6d27a-a121-47a7-bb37-240d2e08e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c718c4-94a0-4501-a8e8-70f7c8e44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2d0e25c-88f3-40b1-ba6b-c6b79027402b}" ma:internalName="TaxCatchAll" ma:showField="CatchAllData" ma:web="bbc718c4-94a0-4501-a8e8-70f7c8e44e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B74494-E013-4534-A344-87B6F091A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f6d27a-a121-47a7-bb37-240d2e08ea91"/>
    <ds:schemaRef ds:uri="bbc718c4-94a0-4501-a8e8-70f7c8e44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0CFA5C-748B-4845-B9E6-A36AFB3DDF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12370</TotalTime>
  <Words>1185</Words>
  <Application>Microsoft Office PowerPoint</Application>
  <PresentationFormat>Widescreen</PresentationFormat>
  <Paragraphs>137</Paragraphs>
  <Slides>15</Slides>
  <Notes>10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Calibri</vt:lpstr>
      <vt:lpstr>Poppins</vt:lpstr>
      <vt:lpstr>Quicksand</vt:lpstr>
      <vt:lpstr>System Font Regular</vt:lpstr>
      <vt:lpstr>1_Office Theme</vt:lpstr>
      <vt:lpstr>Presentation</vt:lpstr>
      <vt:lpstr>PowerPoint Presentation</vt:lpstr>
      <vt:lpstr>Building Resilient Watersheds with Accountability and Integrity</vt:lpstr>
      <vt:lpstr>PowerPoint Presentation</vt:lpstr>
      <vt:lpstr>PowerPoint Presentation</vt:lpstr>
      <vt:lpstr>Water Fund Governance | Unique model, ensures lasting results</vt:lpstr>
      <vt:lpstr>KENYA | NAIROBI water fund </vt:lpstr>
      <vt:lpstr>PowerPoint Presentation</vt:lpstr>
      <vt:lpstr>Challenges to integrity </vt:lpstr>
      <vt:lpstr>Avoiding Maladaptation| investing in  factual data</vt:lpstr>
      <vt:lpstr>PowerPoint Presentation</vt:lpstr>
      <vt:lpstr>IMPACTS | Using water treatment chemical use as a proxy</vt:lpstr>
      <vt:lpstr>Replicating in country</vt:lpstr>
      <vt:lpstr>Water funds in Africa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Gathagu</dc:creator>
  <cp:lastModifiedBy>jason willbourn</cp:lastModifiedBy>
  <cp:revision>130</cp:revision>
  <dcterms:created xsi:type="dcterms:W3CDTF">2020-08-11T08:43:25Z</dcterms:created>
  <dcterms:modified xsi:type="dcterms:W3CDTF">2023-04-27T15:24:47Z</dcterms:modified>
</cp:coreProperties>
</file>