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757" r:id="rId2"/>
    <p:sldMasterId id="2147483786" r:id="rId3"/>
  </p:sldMasterIdLst>
  <p:notesMasterIdLst>
    <p:notesMasterId r:id="rId19"/>
  </p:notesMasterIdLst>
  <p:sldIdLst>
    <p:sldId id="2293" r:id="rId4"/>
    <p:sldId id="2294" r:id="rId5"/>
    <p:sldId id="2267" r:id="rId6"/>
    <p:sldId id="2306" r:id="rId7"/>
    <p:sldId id="2296" r:id="rId8"/>
    <p:sldId id="2297" r:id="rId9"/>
    <p:sldId id="2298" r:id="rId10"/>
    <p:sldId id="2299" r:id="rId11"/>
    <p:sldId id="2300" r:id="rId12"/>
    <p:sldId id="2301" r:id="rId13"/>
    <p:sldId id="2302" r:id="rId14"/>
    <p:sldId id="2303" r:id="rId15"/>
    <p:sldId id="2304" r:id="rId16"/>
    <p:sldId id="2305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3"/>
    <p:restoredTop sz="93914" autoAdjust="0"/>
  </p:normalViewPr>
  <p:slideViewPr>
    <p:cSldViewPr snapToGrid="0">
      <p:cViewPr varScale="1">
        <p:scale>
          <a:sx n="51" d="100"/>
          <a:sy n="51" d="100"/>
        </p:scale>
        <p:origin x="1032" y="38"/>
      </p:cViewPr>
      <p:guideLst>
        <p:guide orient="horz" pos="16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3F-4644-BD72-9BC9071D0F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3F-4644-BD72-9BC9071D0F28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3F-4644-BD72-9BC9071D0F28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3F-4644-BD72-9BC9071D0F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Quicksand" pitchFamily="2" charset="0"/>
                    <a:ea typeface="+mn-ea"/>
                    <a:cs typeface="+mn-cs"/>
                  </a:defRPr>
                </a:pPr>
                <a:endParaRPr lang="en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 Formal Employment</c:v>
                </c:pt>
                <c:pt idx="1">
                  <c:v> Informal Employment*</c:v>
                </c:pt>
                <c:pt idx="2">
                  <c:v> Unemployed</c:v>
                </c:pt>
                <c:pt idx="3">
                  <c:v> Not Economically Active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10.9</c:v>
                </c:pt>
                <c:pt idx="1">
                  <c:v>5</c:v>
                </c:pt>
                <c:pt idx="2">
                  <c:v>7.8</c:v>
                </c:pt>
                <c:pt idx="3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F-4644-BD72-9BC9071D0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754795597967124E-2"/>
          <c:y val="0.8583183041431669"/>
          <c:w val="0.92560794218583531"/>
          <c:h val="0.12376890716003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5"/>
              </a:solidFill>
              <a:latin typeface="Quicksand" pitchFamily="2" charset="0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25958-4C4F-AA44-8EA3-0D54E14F3E2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BD48-E153-6043-ADF5-4BD1ED67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1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4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77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4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14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4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9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230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36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3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56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65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C092D-5F14-4033-9031-427AFC91EF4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3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8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jp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2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23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4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25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8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624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1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4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146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823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15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20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032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618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064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5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46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639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7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45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  <p:sp>
        <p:nvSpPr>
          <p:cNvPr id="4" name="bg object 16">
            <a:extLst>
              <a:ext uri="{FF2B5EF4-FFF2-40B4-BE49-F238E27FC236}">
                <a16:creationId xmlns:a16="http://schemas.microsoft.com/office/drawing/2014/main" id="{B4B644FB-95FA-6EDA-6FED-827826630CF5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22">
            <a:extLst>
              <a:ext uri="{FF2B5EF4-FFF2-40B4-BE49-F238E27FC236}">
                <a16:creationId xmlns:a16="http://schemas.microsoft.com/office/drawing/2014/main" id="{0AE57D1D-C602-D804-C54D-2D4490A8C58B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BB0B5F-ADE3-8414-3A02-657E418AC0D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9" name="bg object 23">
              <a:extLst>
                <a:ext uri="{FF2B5EF4-FFF2-40B4-BE49-F238E27FC236}">
                  <a16:creationId xmlns:a16="http://schemas.microsoft.com/office/drawing/2014/main" id="{742AF513-0C60-17A9-A18D-A60D81932D73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g object 24">
              <a:extLst>
                <a:ext uri="{FF2B5EF4-FFF2-40B4-BE49-F238E27FC236}">
                  <a16:creationId xmlns:a16="http://schemas.microsoft.com/office/drawing/2014/main" id="{82DF1E9D-9ED6-0765-BA59-47412EF761C4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g object 25">
              <a:extLst>
                <a:ext uri="{FF2B5EF4-FFF2-40B4-BE49-F238E27FC236}">
                  <a16:creationId xmlns:a16="http://schemas.microsoft.com/office/drawing/2014/main" id="{41DFA0C9-37C5-865F-DE4C-71FFC124238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g object 26">
              <a:extLst>
                <a:ext uri="{FF2B5EF4-FFF2-40B4-BE49-F238E27FC236}">
                  <a16:creationId xmlns:a16="http://schemas.microsoft.com/office/drawing/2014/main" id="{A97405C5-BA9E-3E50-5EE4-86D8BB8CBE5F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7">
              <a:extLst>
                <a:ext uri="{FF2B5EF4-FFF2-40B4-BE49-F238E27FC236}">
                  <a16:creationId xmlns:a16="http://schemas.microsoft.com/office/drawing/2014/main" id="{F9CA87C5-DDA8-A034-CDEE-035CCD2ED685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8">
              <a:extLst>
                <a:ext uri="{FF2B5EF4-FFF2-40B4-BE49-F238E27FC236}">
                  <a16:creationId xmlns:a16="http://schemas.microsoft.com/office/drawing/2014/main" id="{90D7E55E-4E14-077D-A0E6-685D8806F8AF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9">
              <a:extLst>
                <a:ext uri="{FF2B5EF4-FFF2-40B4-BE49-F238E27FC236}">
                  <a16:creationId xmlns:a16="http://schemas.microsoft.com/office/drawing/2014/main" id="{403C3BD6-6871-BFA8-7388-F7B3139F7B9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30">
              <a:extLst>
                <a:ext uri="{FF2B5EF4-FFF2-40B4-BE49-F238E27FC236}">
                  <a16:creationId xmlns:a16="http://schemas.microsoft.com/office/drawing/2014/main" id="{871DEB28-7CB4-BFB2-D985-7BB00802A00A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31">
              <a:extLst>
                <a:ext uri="{FF2B5EF4-FFF2-40B4-BE49-F238E27FC236}">
                  <a16:creationId xmlns:a16="http://schemas.microsoft.com/office/drawing/2014/main" id="{7AB2F4E0-4F41-76B6-29EA-9D21908BA090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A2F847-751D-2027-261E-45EB29D46D22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19" name="bg object 17">
              <a:extLst>
                <a:ext uri="{FF2B5EF4-FFF2-40B4-BE49-F238E27FC236}">
                  <a16:creationId xmlns:a16="http://schemas.microsoft.com/office/drawing/2014/main" id="{BAAF826F-CE46-7334-AF7F-B075D4CB2502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bg object 18">
              <a:extLst>
                <a:ext uri="{FF2B5EF4-FFF2-40B4-BE49-F238E27FC236}">
                  <a16:creationId xmlns:a16="http://schemas.microsoft.com/office/drawing/2014/main" id="{31062B08-FB35-F4A7-FBF0-155069803C4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21" name="bg object 19">
              <a:extLst>
                <a:ext uri="{FF2B5EF4-FFF2-40B4-BE49-F238E27FC236}">
                  <a16:creationId xmlns:a16="http://schemas.microsoft.com/office/drawing/2014/main" id="{E509692B-6CAC-0FED-64BC-9606B3F1983E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bg object 20">
              <a:extLst>
                <a:ext uri="{FF2B5EF4-FFF2-40B4-BE49-F238E27FC236}">
                  <a16:creationId xmlns:a16="http://schemas.microsoft.com/office/drawing/2014/main" id="{DBC183A0-C771-AD8C-32A9-9BB4F858671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23" name="bg object 21">
              <a:extLst>
                <a:ext uri="{FF2B5EF4-FFF2-40B4-BE49-F238E27FC236}">
                  <a16:creationId xmlns:a16="http://schemas.microsoft.com/office/drawing/2014/main" id="{4ABD801C-87DB-3542-A37F-967924692D7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086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55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692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347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96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5D8EBB56-9BBA-83C8-F2D6-2EB90166A4B1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1">
            <a:extLst>
              <a:ext uri="{FF2B5EF4-FFF2-40B4-BE49-F238E27FC236}">
                <a16:creationId xmlns:a16="http://schemas.microsoft.com/office/drawing/2014/main" id="{280D7A27-268C-26F3-1EC4-8F09D143B58F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4" name="object 42">
              <a:extLst>
                <a:ext uri="{FF2B5EF4-FFF2-40B4-BE49-F238E27FC236}">
                  <a16:creationId xmlns:a16="http://schemas.microsoft.com/office/drawing/2014/main" id="{DE6B21C3-E111-5265-1BA5-2221CF3EC3C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5" name="object 43">
              <a:extLst>
                <a:ext uri="{FF2B5EF4-FFF2-40B4-BE49-F238E27FC236}">
                  <a16:creationId xmlns:a16="http://schemas.microsoft.com/office/drawing/2014/main" id="{A83EA67B-3FD2-8979-FD6D-BBD4CBA758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6" name="object 44">
              <a:extLst>
                <a:ext uri="{FF2B5EF4-FFF2-40B4-BE49-F238E27FC236}">
                  <a16:creationId xmlns:a16="http://schemas.microsoft.com/office/drawing/2014/main" id="{AAFC1CF5-CE86-CCAD-DF12-62F0ED8CD39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27" name="bg object 22">
            <a:extLst>
              <a:ext uri="{FF2B5EF4-FFF2-40B4-BE49-F238E27FC236}">
                <a16:creationId xmlns:a16="http://schemas.microsoft.com/office/drawing/2014/main" id="{80A10EFE-1E15-715D-F9F4-4BDA2E53F6C7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35E6A-06FA-9C14-C06F-A432B7C5F3A9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9" name="bg object 23">
              <a:extLst>
                <a:ext uri="{FF2B5EF4-FFF2-40B4-BE49-F238E27FC236}">
                  <a16:creationId xmlns:a16="http://schemas.microsoft.com/office/drawing/2014/main" id="{B8B9BD78-B2E4-CE3A-AB8D-A044167EDFCE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4">
              <a:extLst>
                <a:ext uri="{FF2B5EF4-FFF2-40B4-BE49-F238E27FC236}">
                  <a16:creationId xmlns:a16="http://schemas.microsoft.com/office/drawing/2014/main" id="{69EB9887-C7E7-CAC3-0820-CA3BC9151B76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5">
              <a:extLst>
                <a:ext uri="{FF2B5EF4-FFF2-40B4-BE49-F238E27FC236}">
                  <a16:creationId xmlns:a16="http://schemas.microsoft.com/office/drawing/2014/main" id="{7A5CCACE-51D5-6954-7802-99C514AA4E7F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6">
              <a:extLst>
                <a:ext uri="{FF2B5EF4-FFF2-40B4-BE49-F238E27FC236}">
                  <a16:creationId xmlns:a16="http://schemas.microsoft.com/office/drawing/2014/main" id="{FB81B4F0-B1BE-9B06-1A21-DB7DC7A01ED3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7">
              <a:extLst>
                <a:ext uri="{FF2B5EF4-FFF2-40B4-BE49-F238E27FC236}">
                  <a16:creationId xmlns:a16="http://schemas.microsoft.com/office/drawing/2014/main" id="{4AD811B4-0D5A-BAA6-B265-9CB95DD8EF1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8">
              <a:extLst>
                <a:ext uri="{FF2B5EF4-FFF2-40B4-BE49-F238E27FC236}">
                  <a16:creationId xmlns:a16="http://schemas.microsoft.com/office/drawing/2014/main" id="{DF066FFD-A4A6-C4D5-EE6F-093D5E34F63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g object 29">
              <a:extLst>
                <a:ext uri="{FF2B5EF4-FFF2-40B4-BE49-F238E27FC236}">
                  <a16:creationId xmlns:a16="http://schemas.microsoft.com/office/drawing/2014/main" id="{9160EF97-2768-CC7F-93AA-9D2705EB008B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0">
              <a:extLst>
                <a:ext uri="{FF2B5EF4-FFF2-40B4-BE49-F238E27FC236}">
                  <a16:creationId xmlns:a16="http://schemas.microsoft.com/office/drawing/2014/main" id="{A7B67C51-8739-EF1D-7A01-C285AA4F83E4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1">
              <a:extLst>
                <a:ext uri="{FF2B5EF4-FFF2-40B4-BE49-F238E27FC236}">
                  <a16:creationId xmlns:a16="http://schemas.microsoft.com/office/drawing/2014/main" id="{D82AB68D-37AE-7372-AF57-B01981B697F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F1671604-C41D-40A5-533C-5C0B488065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0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2213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676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472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CDC13CF-4706-A7E8-74E9-C59CB672B0F9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3D008AB-81B6-0241-0234-89319ACB0CF1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26032D-FE08-B935-CEE3-A21AD7939736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A176304-F298-9342-CEFB-1E90D390670C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903B313-3D90-A48E-1153-F113259D920E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80EBB071-57DB-3650-92EE-A93A0307ADCA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12B8B65A-732C-7F40-6ECE-1AF494DED75C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BA0507D0-9C65-C598-F5A0-B3C1DF8EE07C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B65A9611-BF85-AC00-FCE2-4940FCA412F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D699DE2F-A576-F5FD-30C6-B15ECB683013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02C2283-48E6-D0D2-9735-89086FC6AA87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37C2C34-85B0-9C65-6AA0-3850CBC08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55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619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1E71DD29-171C-AC64-D407-FC4002E4FF77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19" name="object 41">
            <a:extLst>
              <a:ext uri="{FF2B5EF4-FFF2-40B4-BE49-F238E27FC236}">
                <a16:creationId xmlns:a16="http://schemas.microsoft.com/office/drawing/2014/main" id="{D3D55305-5EEF-4519-5369-104B1F4E3A95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0" name="object 42">
              <a:extLst>
                <a:ext uri="{FF2B5EF4-FFF2-40B4-BE49-F238E27FC236}">
                  <a16:creationId xmlns:a16="http://schemas.microsoft.com/office/drawing/2014/main" id="{004FE9E2-06F6-4A96-D15A-FECCC4C5DA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1" name="object 43">
              <a:extLst>
                <a:ext uri="{FF2B5EF4-FFF2-40B4-BE49-F238E27FC236}">
                  <a16:creationId xmlns:a16="http://schemas.microsoft.com/office/drawing/2014/main" id="{3BBA58DC-AD9C-9D0F-95C3-375863D9D6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2" name="object 44">
              <a:extLst>
                <a:ext uri="{FF2B5EF4-FFF2-40B4-BE49-F238E27FC236}">
                  <a16:creationId xmlns:a16="http://schemas.microsoft.com/office/drawing/2014/main" id="{1547C639-E862-9341-7276-C92B10DF01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F5DFE7-BDF3-6D69-6A6E-554798BF3E63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05189D43-E6DE-F1B9-7185-C7AF482E1AB9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03632994-6FB1-4866-12D1-70791A0A3391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89FA4661-031D-0FFD-D9B6-73BD0EA8BA0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F8BDD441-524C-85B8-E30A-8D6BB7135B33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11C8D0F-3DC4-9AC5-D5CE-13B0C3706FDB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787BE090-58E7-46C7-F21A-3A54D21ADC48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">
              <a:extLst>
                <a:ext uri="{FF2B5EF4-FFF2-40B4-BE49-F238E27FC236}">
                  <a16:creationId xmlns:a16="http://schemas.microsoft.com/office/drawing/2014/main" id="{D0A9F926-AFBA-DB9A-0399-D5C55D405075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0">
              <a:extLst>
                <a:ext uri="{FF2B5EF4-FFF2-40B4-BE49-F238E27FC236}">
                  <a16:creationId xmlns:a16="http://schemas.microsoft.com/office/drawing/2014/main" id="{5B7F30CB-8C1F-B47A-E7E6-D5565E686E65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03ACDEBC-B2E9-94ED-72ED-329285DD8A56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5611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62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766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ABA3D36A-41A6-EB06-04BF-0204CEF0F905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C5E07131-4706-5A80-B8EC-2BEF62D9DEFB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5F0DDA-6BDE-15F8-44B6-E842BF6EEE14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B8513173-4D82-E6EC-9752-5A98F6C300D9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EA24E7F7-2D06-EB9A-3C82-375F0907CA11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F7FC51A7-E3E0-1343-E733-6715F4761711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F81D3A10-3B85-3653-7B1B-A751127AA5C4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BC5F96AB-F328-6805-0C7D-46E8C79AFDE7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E2C800D4-33ED-A356-045A-ED6CF0086288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41">
            <a:extLst>
              <a:ext uri="{FF2B5EF4-FFF2-40B4-BE49-F238E27FC236}">
                <a16:creationId xmlns:a16="http://schemas.microsoft.com/office/drawing/2014/main" id="{7475C2EF-B4B4-3FD1-CD48-65438EEAD1AE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32" name="object 42">
              <a:extLst>
                <a:ext uri="{FF2B5EF4-FFF2-40B4-BE49-F238E27FC236}">
                  <a16:creationId xmlns:a16="http://schemas.microsoft.com/office/drawing/2014/main" id="{ADDB0BCB-D1B6-7C09-E2C7-ED5D0171AE7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33" name="object 43">
              <a:extLst>
                <a:ext uri="{FF2B5EF4-FFF2-40B4-BE49-F238E27FC236}">
                  <a16:creationId xmlns:a16="http://schemas.microsoft.com/office/drawing/2014/main" id="{C084F76C-513D-4444-D3E9-B5C82836FC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34" name="object 44">
              <a:extLst>
                <a:ext uri="{FF2B5EF4-FFF2-40B4-BE49-F238E27FC236}">
                  <a16:creationId xmlns:a16="http://schemas.microsoft.com/office/drawing/2014/main" id="{CA3F85B3-05EF-5E93-05CC-93E5F02491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5" name="object 14">
            <a:extLst>
              <a:ext uri="{FF2B5EF4-FFF2-40B4-BE49-F238E27FC236}">
                <a16:creationId xmlns:a16="http://schemas.microsoft.com/office/drawing/2014/main" id="{BEC887DF-5D19-EBC4-7DE6-4770FC12AD83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7777E70F-AB63-0485-61F5-BC267ADCD284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0C686E71-759B-693A-D245-6D8E12F7DFA8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18A25734-D3EB-0172-481E-8BF15BD8CDD6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700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8F957B6-7079-82AD-0A3D-0DF1EE942870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623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FA951FC-1E6C-951C-1E5C-14FF1A1762F3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307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21FA3EA-F605-A56F-5445-C68FE2BCC347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565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272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51A5D56E-DBD3-9913-36EC-0C0A5354E6A2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DBD4BD7-443D-7052-DEF6-D9ED445C7E8B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460AF2D-96BD-BFAB-E677-3F9041464096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7C65CC1C-9173-FC6F-B2A2-CB88DFAB3E58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59CADF1D-894D-5C49-5DA9-470AF9C62994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133FA3CB-97D7-20A7-2D94-1B99AE8D532A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4837FFCE-4E17-D038-A8D6-4161BFC32C63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792CA1DB-DCC1-0512-986D-D08B174AADB7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4E271C74-2197-00C1-0024-4B4C99371E79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7BE68DBB-1D13-2044-D264-A0DADC1DC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15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DB03B7B-839F-6CC9-D185-639604C4372A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4AD9CA-9028-3EB2-FC80-39C2984293F3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2BA120E8-6431-DE28-0883-1CF28290FE98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5B0E1D81-5971-3EA8-21A1-20D05C2740AD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C6B5C6EA-F52E-0F38-5E15-B32DB647FD4E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2885A8A7-5C2A-791F-7661-51E0744762DF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B5F73AA4-4B21-CA3B-9AA8-7F05A8839EFA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FA8B67B5-CB67-98AE-64BF-62D73D499D46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CFF96B8C-AA96-337F-223A-E39FD071FFB3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1391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325730B-C78F-A713-3673-F296DF7C9D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8DFE56-7874-076A-CB0B-720AB2BE84F8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C0F4D79E-2D18-56C8-F871-BC44FC45AFE0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4BCE89C0-24D3-C1EA-2B73-56CAF12ABD26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0CEFF071-BDDD-8125-B20A-438C4273FD79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8BF92551-6214-1E05-9F1D-EA48AD4E60E5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53B4343F-C30D-C898-A38A-2625FF1AB5B5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996A0EB8-0D8F-82BC-0C64-8B21E5CFF5DB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2897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104AB86-90EF-0294-9AA5-460BD57955DA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9" name="object 41">
            <a:extLst>
              <a:ext uri="{FF2B5EF4-FFF2-40B4-BE49-F238E27FC236}">
                <a16:creationId xmlns:a16="http://schemas.microsoft.com/office/drawing/2014/main" id="{21B0E410-7289-7563-1129-B10BAEC95198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0" name="object 42">
              <a:extLst>
                <a:ext uri="{FF2B5EF4-FFF2-40B4-BE49-F238E27FC236}">
                  <a16:creationId xmlns:a16="http://schemas.microsoft.com/office/drawing/2014/main" id="{3E51A735-0B8F-5411-AF34-26991BCF98C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1" name="object 43">
              <a:extLst>
                <a:ext uri="{FF2B5EF4-FFF2-40B4-BE49-F238E27FC236}">
                  <a16:creationId xmlns:a16="http://schemas.microsoft.com/office/drawing/2014/main" id="{2A67288D-75C2-2C04-94F1-809AB4B8C7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8F06BBA3-9E20-313C-B0F9-D0265D25507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7FE546-2502-16CB-3335-EFA4F4188C0E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650428B1-1085-48FC-CB67-10C1239B299C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C51460D7-9679-FC4D-7819-4D0592E363D1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301731FF-510B-3CD4-752B-4B4A9C40D049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DDEEF0C-E7FB-4542-1E7B-CF9B5F0DCA91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D0210E62-B8EA-7F9F-54E0-55E06C4EA9A3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4B7262C9-1B10-0876-9851-2485E19DFF19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2038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E5C960C-B9E6-561F-EA93-857718D18D08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CEC4FB-9D74-41CB-C500-B3D3BEF9C38D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F952FECD-6F28-5994-7BBA-27515A960CB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3DBD27DF-EF8A-87E9-E010-E5A75B3F9116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8531BF24-4A29-EB77-F212-F214597327C7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8A4F2F89-495F-0EF2-AA35-DBE195A3B953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916FB009-44B2-A5CA-E609-38CCEE340156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F89CD479-C918-DFCF-AF1F-C4A33FC1A9C2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737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6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4403123-7EF7-8960-577A-D9993356EEDD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9" name="object 41">
            <a:extLst>
              <a:ext uri="{FF2B5EF4-FFF2-40B4-BE49-F238E27FC236}">
                <a16:creationId xmlns:a16="http://schemas.microsoft.com/office/drawing/2014/main" id="{9CB4CD4F-6514-A70E-40F9-1E7884453545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0" name="object 42">
              <a:extLst>
                <a:ext uri="{FF2B5EF4-FFF2-40B4-BE49-F238E27FC236}">
                  <a16:creationId xmlns:a16="http://schemas.microsoft.com/office/drawing/2014/main" id="{30E32E3F-A29C-49D4-AEAD-99566FA43EE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1" name="object 43">
              <a:extLst>
                <a:ext uri="{FF2B5EF4-FFF2-40B4-BE49-F238E27FC236}">
                  <a16:creationId xmlns:a16="http://schemas.microsoft.com/office/drawing/2014/main" id="{22CD1B11-0076-0CDC-0250-A0BE6CA04D2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CB833E53-F6EF-7C32-6773-B6F8D7BBE9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712587-A641-B2DF-E13C-D31D94DFFDFE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E78BE61F-E548-B45F-A6CD-E55E8F45E1C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CD65CF3F-528B-C5A3-9478-1A4DC1232E3D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1F7506CB-7E82-8891-DC48-7E6F9CF68B5D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63BD8999-CD3A-96C8-56C6-8BC0421587B7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86BE73D-09A5-012F-671C-BFA5EC645F05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5B174375-8525-42AE-FC18-17B0B90187FE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7805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231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9" name="object 41">
            <a:extLst>
              <a:ext uri="{FF2B5EF4-FFF2-40B4-BE49-F238E27FC236}">
                <a16:creationId xmlns:a16="http://schemas.microsoft.com/office/drawing/2014/main" id="{FA982876-2921-D24C-0CDB-772EAD3153DE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0" name="object 42">
              <a:extLst>
                <a:ext uri="{FF2B5EF4-FFF2-40B4-BE49-F238E27FC236}">
                  <a16:creationId xmlns:a16="http://schemas.microsoft.com/office/drawing/2014/main" id="{71174394-20A3-D999-6AC1-8AAB94939D8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1" name="object 43">
              <a:extLst>
                <a:ext uri="{FF2B5EF4-FFF2-40B4-BE49-F238E27FC236}">
                  <a16:creationId xmlns:a16="http://schemas.microsoft.com/office/drawing/2014/main" id="{717B577C-DC63-2D25-AC22-60DDC765591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CF028290-D0E1-06A2-2226-2A89E7C23F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32BF4051-CD5E-70AE-0827-C3A2E5F3B8C5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89CCE060-0ECE-0C71-9799-4CDF3281AF9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141CBBA-6495-FF18-22B4-DF9A8F6B7FD4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E0F02E1B-8C76-98ED-7767-7488A7B40534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7B34A8DD-D41C-3245-93E3-36FCB3FF36B9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EC1E7D3B-C443-374D-319F-4AD43BBA4E29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00801995-071D-EB82-DF26-689D84342F9A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54612AF0-C195-18F6-286F-53229FAFD78A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9EB989F6-8F8A-6411-4898-22ACACB5C706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B08E02AE-D6A1-F3A9-A4EF-A6272DFFC3AA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248CFED0-8A8E-0C79-63FB-90E353EB9801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72F32FFA-2500-3306-8D82-88CE492F38D9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796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4037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07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With Headline And A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5725" y="2518"/>
            <a:ext cx="11580552" cy="3548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4000"/>
              </a:lnSpc>
              <a:defRPr sz="1163" b="1"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Headline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746" y="540582"/>
            <a:ext cx="11581530" cy="70304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538" b="1" baseline="0">
                <a:solidFill>
                  <a:srgbClr val="12276E"/>
                </a:solidFill>
              </a:defRPr>
            </a:lvl1pPr>
          </a:lstStyle>
          <a:p>
            <a:pPr lvl="0"/>
            <a:r>
              <a:rPr lang="en-ZA" dirty="0"/>
              <a:t>Action Title</a:t>
            </a:r>
            <a:br>
              <a:rPr lang="en-ZA" dirty="0"/>
            </a:br>
            <a:r>
              <a:rPr lang="en-ZA" dirty="0"/>
              <a:t>Arial Bold, 24 </a:t>
            </a:r>
            <a:r>
              <a:rPr lang="en-ZA" dirty="0" err="1"/>
              <a:t>pt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89142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735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645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318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7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005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218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980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025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284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101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402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9480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254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496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64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570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065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7F4CD7D-090D-B5A3-2A3F-E7DFD0B4E5CE}"/>
              </a:ext>
            </a:extLst>
          </p:cNvPr>
          <p:cNvSpPr txBox="1">
            <a:spLocks/>
          </p:cNvSpPr>
          <p:nvPr userDrawn="1"/>
        </p:nvSpPr>
        <p:spPr>
          <a:xfrm>
            <a:off x="760073" y="365125"/>
            <a:ext cx="106949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Quicksand" pitchFamily="2" charset="0"/>
                <a:ea typeface="+mj-ea"/>
                <a:cs typeface="Quire Sans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6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ull Size Im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5290458" y="6423026"/>
            <a:ext cx="170905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/>
            <a:endParaRPr lang="en-ZA" sz="1904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745" y="1701773"/>
            <a:ext cx="11581531" cy="2345173"/>
          </a:xfrm>
        </p:spPr>
        <p:txBody>
          <a:bodyPr>
            <a:noAutofit/>
          </a:bodyPr>
          <a:lstStyle>
            <a:lvl1pPr>
              <a:lnSpc>
                <a:spcPct val="104000"/>
              </a:lnSpc>
              <a:spcBef>
                <a:spcPts val="0"/>
              </a:spcBef>
              <a:defRPr sz="5076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Heading Arial Bold</a:t>
            </a:r>
            <a:br>
              <a:rPr lang="en-ZA" dirty="0"/>
            </a:br>
            <a:r>
              <a:rPr lang="en-ZA" dirty="0"/>
              <a:t>Maximum 3 lines</a:t>
            </a:r>
            <a:br>
              <a:rPr lang="en-ZA" dirty="0"/>
            </a:br>
            <a:r>
              <a:rPr lang="en-ZA" dirty="0"/>
              <a:t>48 </a:t>
            </a:r>
            <a:r>
              <a:rPr lang="en-ZA" dirty="0" err="1"/>
              <a:t>pt</a:t>
            </a:r>
            <a:endParaRPr lang="en-ZA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4745" y="4503798"/>
            <a:ext cx="11581531" cy="378758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538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ZA" dirty="0"/>
              <a:t>Subheading Arial Regular, 24 </a:t>
            </a:r>
            <a:r>
              <a:rPr lang="en-ZA" dirty="0" err="1"/>
              <a:t>pt</a:t>
            </a:r>
            <a:endParaRPr lang="en-ZA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24" y="6392521"/>
            <a:ext cx="877899" cy="270091"/>
          </a:xfrm>
          <a:prstGeom prst="rect">
            <a:avLst/>
          </a:prstGeom>
        </p:spPr>
      </p:pic>
      <p:grpSp>
        <p:nvGrpSpPr>
          <p:cNvPr id="146" name="Gruppieren 145"/>
          <p:cNvGrpSpPr/>
          <p:nvPr userDrawn="1"/>
        </p:nvGrpSpPr>
        <p:grpSpPr>
          <a:xfrm>
            <a:off x="-368850" y="-326321"/>
            <a:ext cx="12916643" cy="7536892"/>
            <a:chOff x="-348582" y="-308570"/>
            <a:chExt cx="12206900" cy="7126900"/>
          </a:xfrm>
        </p:grpSpPr>
        <p:grpSp>
          <p:nvGrpSpPr>
            <p:cNvPr id="147" name="Gruppieren 146"/>
            <p:cNvGrpSpPr/>
            <p:nvPr userDrawn="1"/>
          </p:nvGrpSpPr>
          <p:grpSpPr>
            <a:xfrm>
              <a:off x="-348582" y="362069"/>
              <a:ext cx="180000" cy="5931473"/>
              <a:chOff x="-348582" y="362069"/>
              <a:chExt cx="180000" cy="5931473"/>
            </a:xfrm>
          </p:grpSpPr>
          <p:cxnSp>
            <p:nvCxnSpPr>
              <p:cNvPr id="174" name="Gerade Verbindung 6"/>
              <p:cNvCxnSpPr/>
              <p:nvPr userDrawn="1"/>
            </p:nvCxnSpPr>
            <p:spPr>
              <a:xfrm>
                <a:off x="-348582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Gerade Verbindung 7"/>
              <p:cNvCxnSpPr/>
              <p:nvPr userDrawn="1"/>
            </p:nvCxnSpPr>
            <p:spPr>
              <a:xfrm>
                <a:off x="-348582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Gerade Verbindung 8"/>
              <p:cNvCxnSpPr/>
              <p:nvPr userDrawn="1"/>
            </p:nvCxnSpPr>
            <p:spPr>
              <a:xfrm>
                <a:off x="-348582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Gerade Verbindung 9"/>
              <p:cNvCxnSpPr/>
              <p:nvPr userDrawn="1"/>
            </p:nvCxnSpPr>
            <p:spPr>
              <a:xfrm>
                <a:off x="-348582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Gerade Verbindung 10"/>
              <p:cNvCxnSpPr/>
              <p:nvPr userDrawn="1"/>
            </p:nvCxnSpPr>
            <p:spPr>
              <a:xfrm>
                <a:off x="-348582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Gerade Verbindung 11"/>
              <p:cNvCxnSpPr/>
              <p:nvPr userDrawn="1"/>
            </p:nvCxnSpPr>
            <p:spPr>
              <a:xfrm>
                <a:off x="-348582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Gerade Verbindung 12"/>
              <p:cNvCxnSpPr/>
              <p:nvPr userDrawn="1"/>
            </p:nvCxnSpPr>
            <p:spPr>
              <a:xfrm>
                <a:off x="-348582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uppieren 147"/>
            <p:cNvGrpSpPr/>
            <p:nvPr userDrawn="1"/>
          </p:nvGrpSpPr>
          <p:grpSpPr>
            <a:xfrm>
              <a:off x="11678318" y="362069"/>
              <a:ext cx="180000" cy="5931473"/>
              <a:chOff x="11678318" y="362069"/>
              <a:chExt cx="180000" cy="5931473"/>
            </a:xfrm>
          </p:grpSpPr>
          <p:cxnSp>
            <p:nvCxnSpPr>
              <p:cNvPr id="167" name="Gerade Verbindung 56"/>
              <p:cNvCxnSpPr/>
              <p:nvPr userDrawn="1"/>
            </p:nvCxnSpPr>
            <p:spPr>
              <a:xfrm>
                <a:off x="11678318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Gerade Verbindung 57"/>
              <p:cNvCxnSpPr/>
              <p:nvPr userDrawn="1"/>
            </p:nvCxnSpPr>
            <p:spPr>
              <a:xfrm>
                <a:off x="11678318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Gerade Verbindung 58"/>
              <p:cNvCxnSpPr/>
              <p:nvPr userDrawn="1"/>
            </p:nvCxnSpPr>
            <p:spPr>
              <a:xfrm>
                <a:off x="11678318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Gerade Verbindung 59"/>
              <p:cNvCxnSpPr/>
              <p:nvPr userDrawn="1"/>
            </p:nvCxnSpPr>
            <p:spPr>
              <a:xfrm>
                <a:off x="11678318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Gerade Verbindung 60"/>
              <p:cNvCxnSpPr/>
              <p:nvPr userDrawn="1"/>
            </p:nvCxnSpPr>
            <p:spPr>
              <a:xfrm>
                <a:off x="11678318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Gerade Verbindung 61"/>
              <p:cNvCxnSpPr/>
              <p:nvPr userDrawn="1"/>
            </p:nvCxnSpPr>
            <p:spPr>
              <a:xfrm>
                <a:off x="11678318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Gerade Verbindung 62"/>
              <p:cNvCxnSpPr/>
              <p:nvPr userDrawn="1"/>
            </p:nvCxnSpPr>
            <p:spPr>
              <a:xfrm>
                <a:off x="11678318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uppieren 148"/>
            <p:cNvGrpSpPr/>
            <p:nvPr userDrawn="1"/>
          </p:nvGrpSpPr>
          <p:grpSpPr>
            <a:xfrm>
              <a:off x="288925" y="6638330"/>
              <a:ext cx="10944224" cy="180000"/>
              <a:chOff x="288925" y="6638330"/>
              <a:chExt cx="10944224" cy="180000"/>
            </a:xfrm>
          </p:grpSpPr>
          <p:cxnSp>
            <p:nvCxnSpPr>
              <p:cNvPr id="159" name="Gerade Verbindung 65"/>
              <p:cNvCxnSpPr/>
              <p:nvPr userDrawn="1"/>
            </p:nvCxnSpPr>
            <p:spPr>
              <a:xfrm>
                <a:off x="28892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Gerade Verbindung 74"/>
              <p:cNvCxnSpPr/>
              <p:nvPr userDrawn="1"/>
            </p:nvCxnSpPr>
            <p:spPr>
              <a:xfrm>
                <a:off x="291147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Gerade Verbindung 75"/>
              <p:cNvCxnSpPr/>
              <p:nvPr userDrawn="1"/>
            </p:nvCxnSpPr>
            <p:spPr>
              <a:xfrm>
                <a:off x="306101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Gerade Verbindung 72"/>
              <p:cNvCxnSpPr/>
              <p:nvPr userDrawn="1"/>
            </p:nvCxnSpPr>
            <p:spPr>
              <a:xfrm>
                <a:off x="568966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Gerade Verbindung 73"/>
              <p:cNvCxnSpPr/>
              <p:nvPr userDrawn="1"/>
            </p:nvCxnSpPr>
            <p:spPr>
              <a:xfrm>
                <a:off x="582968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Gerade Verbindung 70"/>
              <p:cNvCxnSpPr/>
              <p:nvPr userDrawn="1"/>
            </p:nvCxnSpPr>
            <p:spPr>
              <a:xfrm>
                <a:off x="8459788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Gerade Verbindung 71"/>
              <p:cNvCxnSpPr/>
              <p:nvPr userDrawn="1"/>
            </p:nvCxnSpPr>
            <p:spPr>
              <a:xfrm>
                <a:off x="860218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Gerade Verbindung 69"/>
              <p:cNvCxnSpPr/>
              <p:nvPr userDrawn="1"/>
            </p:nvCxnSpPr>
            <p:spPr>
              <a:xfrm>
                <a:off x="1123314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uppieren 149"/>
            <p:cNvGrpSpPr/>
            <p:nvPr userDrawn="1"/>
          </p:nvGrpSpPr>
          <p:grpSpPr>
            <a:xfrm>
              <a:off x="288925" y="-308570"/>
              <a:ext cx="10944224" cy="180000"/>
              <a:chOff x="288925" y="-308570"/>
              <a:chExt cx="10944224" cy="180000"/>
            </a:xfrm>
          </p:grpSpPr>
          <p:cxnSp>
            <p:nvCxnSpPr>
              <p:cNvPr id="151" name="Gerade Verbindung 14"/>
              <p:cNvCxnSpPr/>
              <p:nvPr userDrawn="1"/>
            </p:nvCxnSpPr>
            <p:spPr>
              <a:xfrm>
                <a:off x="28892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Gerade Verbindung 23"/>
              <p:cNvCxnSpPr/>
              <p:nvPr userDrawn="1"/>
            </p:nvCxnSpPr>
            <p:spPr>
              <a:xfrm>
                <a:off x="291147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Gerade Verbindung 24"/>
              <p:cNvCxnSpPr/>
              <p:nvPr userDrawn="1"/>
            </p:nvCxnSpPr>
            <p:spPr>
              <a:xfrm>
                <a:off x="306101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Gerade Verbindung 21"/>
              <p:cNvCxnSpPr/>
              <p:nvPr userDrawn="1"/>
            </p:nvCxnSpPr>
            <p:spPr>
              <a:xfrm>
                <a:off x="568966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Gerade Verbindung 22"/>
              <p:cNvCxnSpPr/>
              <p:nvPr userDrawn="1"/>
            </p:nvCxnSpPr>
            <p:spPr>
              <a:xfrm>
                <a:off x="582968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Gerade Verbindung 19"/>
              <p:cNvCxnSpPr/>
              <p:nvPr userDrawn="1"/>
            </p:nvCxnSpPr>
            <p:spPr>
              <a:xfrm>
                <a:off x="8459788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Gerade Verbindung 20"/>
              <p:cNvCxnSpPr/>
              <p:nvPr userDrawn="1"/>
            </p:nvCxnSpPr>
            <p:spPr>
              <a:xfrm>
                <a:off x="860218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18"/>
              <p:cNvCxnSpPr/>
              <p:nvPr userDrawn="1"/>
            </p:nvCxnSpPr>
            <p:spPr>
              <a:xfrm>
                <a:off x="1123314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8900" y="6367035"/>
            <a:ext cx="780117" cy="4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1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Blue">
    <p:bg>
      <p:bgPr>
        <a:solidFill>
          <a:srgbClr val="122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5290458" y="6423026"/>
            <a:ext cx="170905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/>
            <a:endParaRPr lang="en-ZA" sz="1904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745" y="1701773"/>
            <a:ext cx="11581531" cy="2345173"/>
          </a:xfrm>
        </p:spPr>
        <p:txBody>
          <a:bodyPr>
            <a:noAutofit/>
          </a:bodyPr>
          <a:lstStyle>
            <a:lvl1pPr>
              <a:lnSpc>
                <a:spcPct val="104000"/>
              </a:lnSpc>
              <a:spcBef>
                <a:spcPts val="0"/>
              </a:spcBef>
              <a:defRPr sz="507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Slide Divider</a:t>
            </a:r>
            <a:br>
              <a:rPr lang="en-ZA" dirty="0"/>
            </a:br>
            <a:r>
              <a:rPr lang="en-ZA" dirty="0"/>
              <a:t>Arial Bold</a:t>
            </a:r>
            <a:br>
              <a:rPr lang="en-ZA" dirty="0"/>
            </a:br>
            <a:r>
              <a:rPr lang="en-ZA" dirty="0"/>
              <a:t>48/54/66 </a:t>
            </a:r>
            <a:r>
              <a:rPr lang="en-ZA" dirty="0" err="1"/>
              <a:t>pt</a:t>
            </a:r>
            <a:endParaRPr lang="en-ZA" dirty="0"/>
          </a:p>
        </p:txBody>
      </p:sp>
      <p:grpSp>
        <p:nvGrpSpPr>
          <p:cNvPr id="144" name="Gruppieren 143"/>
          <p:cNvGrpSpPr/>
          <p:nvPr userDrawn="1"/>
        </p:nvGrpSpPr>
        <p:grpSpPr>
          <a:xfrm>
            <a:off x="-368850" y="-326321"/>
            <a:ext cx="12916643" cy="7536892"/>
            <a:chOff x="-348582" y="-308570"/>
            <a:chExt cx="12206900" cy="7126900"/>
          </a:xfrm>
        </p:grpSpPr>
        <p:grpSp>
          <p:nvGrpSpPr>
            <p:cNvPr id="145" name="Gruppieren 144"/>
            <p:cNvGrpSpPr/>
            <p:nvPr userDrawn="1"/>
          </p:nvGrpSpPr>
          <p:grpSpPr>
            <a:xfrm>
              <a:off x="-348582" y="362069"/>
              <a:ext cx="180000" cy="5931473"/>
              <a:chOff x="-348582" y="362069"/>
              <a:chExt cx="180000" cy="5931473"/>
            </a:xfrm>
          </p:grpSpPr>
          <p:cxnSp>
            <p:nvCxnSpPr>
              <p:cNvPr id="172" name="Gerade Verbindung 6"/>
              <p:cNvCxnSpPr/>
              <p:nvPr userDrawn="1"/>
            </p:nvCxnSpPr>
            <p:spPr>
              <a:xfrm>
                <a:off x="-348582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Gerade Verbindung 7"/>
              <p:cNvCxnSpPr/>
              <p:nvPr userDrawn="1"/>
            </p:nvCxnSpPr>
            <p:spPr>
              <a:xfrm>
                <a:off x="-348582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Gerade Verbindung 8"/>
              <p:cNvCxnSpPr/>
              <p:nvPr userDrawn="1"/>
            </p:nvCxnSpPr>
            <p:spPr>
              <a:xfrm>
                <a:off x="-348582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Gerade Verbindung 9"/>
              <p:cNvCxnSpPr/>
              <p:nvPr userDrawn="1"/>
            </p:nvCxnSpPr>
            <p:spPr>
              <a:xfrm>
                <a:off x="-348582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Gerade Verbindung 10"/>
              <p:cNvCxnSpPr/>
              <p:nvPr userDrawn="1"/>
            </p:nvCxnSpPr>
            <p:spPr>
              <a:xfrm>
                <a:off x="-348582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Gerade Verbindung 11"/>
              <p:cNvCxnSpPr/>
              <p:nvPr userDrawn="1"/>
            </p:nvCxnSpPr>
            <p:spPr>
              <a:xfrm>
                <a:off x="-348582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Gerade Verbindung 12"/>
              <p:cNvCxnSpPr/>
              <p:nvPr userDrawn="1"/>
            </p:nvCxnSpPr>
            <p:spPr>
              <a:xfrm>
                <a:off x="-348582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uppieren 145"/>
            <p:cNvGrpSpPr/>
            <p:nvPr userDrawn="1"/>
          </p:nvGrpSpPr>
          <p:grpSpPr>
            <a:xfrm>
              <a:off x="11678318" y="362069"/>
              <a:ext cx="180000" cy="5931473"/>
              <a:chOff x="11678318" y="362069"/>
              <a:chExt cx="180000" cy="5931473"/>
            </a:xfrm>
          </p:grpSpPr>
          <p:cxnSp>
            <p:nvCxnSpPr>
              <p:cNvPr id="165" name="Gerade Verbindung 56"/>
              <p:cNvCxnSpPr/>
              <p:nvPr userDrawn="1"/>
            </p:nvCxnSpPr>
            <p:spPr>
              <a:xfrm>
                <a:off x="11678318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Gerade Verbindung 57"/>
              <p:cNvCxnSpPr/>
              <p:nvPr userDrawn="1"/>
            </p:nvCxnSpPr>
            <p:spPr>
              <a:xfrm>
                <a:off x="11678318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Gerade Verbindung 58"/>
              <p:cNvCxnSpPr/>
              <p:nvPr userDrawn="1"/>
            </p:nvCxnSpPr>
            <p:spPr>
              <a:xfrm>
                <a:off x="11678318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Gerade Verbindung 59"/>
              <p:cNvCxnSpPr/>
              <p:nvPr userDrawn="1"/>
            </p:nvCxnSpPr>
            <p:spPr>
              <a:xfrm>
                <a:off x="11678318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Gerade Verbindung 60"/>
              <p:cNvCxnSpPr/>
              <p:nvPr userDrawn="1"/>
            </p:nvCxnSpPr>
            <p:spPr>
              <a:xfrm>
                <a:off x="11678318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Gerade Verbindung 61"/>
              <p:cNvCxnSpPr/>
              <p:nvPr userDrawn="1"/>
            </p:nvCxnSpPr>
            <p:spPr>
              <a:xfrm>
                <a:off x="11678318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Gerade Verbindung 62"/>
              <p:cNvCxnSpPr/>
              <p:nvPr userDrawn="1"/>
            </p:nvCxnSpPr>
            <p:spPr>
              <a:xfrm>
                <a:off x="11678318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uppieren 146"/>
            <p:cNvGrpSpPr/>
            <p:nvPr userDrawn="1"/>
          </p:nvGrpSpPr>
          <p:grpSpPr>
            <a:xfrm>
              <a:off x="288925" y="6638330"/>
              <a:ext cx="10944224" cy="180000"/>
              <a:chOff x="288925" y="6638330"/>
              <a:chExt cx="10944224" cy="180000"/>
            </a:xfrm>
          </p:grpSpPr>
          <p:cxnSp>
            <p:nvCxnSpPr>
              <p:cNvPr id="157" name="Gerade Verbindung 65"/>
              <p:cNvCxnSpPr/>
              <p:nvPr userDrawn="1"/>
            </p:nvCxnSpPr>
            <p:spPr>
              <a:xfrm>
                <a:off x="28892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74"/>
              <p:cNvCxnSpPr/>
              <p:nvPr userDrawn="1"/>
            </p:nvCxnSpPr>
            <p:spPr>
              <a:xfrm>
                <a:off x="291147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Gerade Verbindung 75"/>
              <p:cNvCxnSpPr/>
              <p:nvPr userDrawn="1"/>
            </p:nvCxnSpPr>
            <p:spPr>
              <a:xfrm>
                <a:off x="306101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Gerade Verbindung 72"/>
              <p:cNvCxnSpPr/>
              <p:nvPr userDrawn="1"/>
            </p:nvCxnSpPr>
            <p:spPr>
              <a:xfrm>
                <a:off x="568966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Gerade Verbindung 73"/>
              <p:cNvCxnSpPr/>
              <p:nvPr userDrawn="1"/>
            </p:nvCxnSpPr>
            <p:spPr>
              <a:xfrm>
                <a:off x="582968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Gerade Verbindung 70"/>
              <p:cNvCxnSpPr/>
              <p:nvPr userDrawn="1"/>
            </p:nvCxnSpPr>
            <p:spPr>
              <a:xfrm>
                <a:off x="8459788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Gerade Verbindung 71"/>
              <p:cNvCxnSpPr/>
              <p:nvPr userDrawn="1"/>
            </p:nvCxnSpPr>
            <p:spPr>
              <a:xfrm>
                <a:off x="860218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Gerade Verbindung 69"/>
              <p:cNvCxnSpPr/>
              <p:nvPr userDrawn="1"/>
            </p:nvCxnSpPr>
            <p:spPr>
              <a:xfrm>
                <a:off x="1123314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uppieren 147"/>
            <p:cNvGrpSpPr/>
            <p:nvPr userDrawn="1"/>
          </p:nvGrpSpPr>
          <p:grpSpPr>
            <a:xfrm>
              <a:off x="288925" y="-308570"/>
              <a:ext cx="10944224" cy="180000"/>
              <a:chOff x="288925" y="-308570"/>
              <a:chExt cx="10944224" cy="180000"/>
            </a:xfrm>
          </p:grpSpPr>
          <p:cxnSp>
            <p:nvCxnSpPr>
              <p:cNvPr id="149" name="Gerade Verbindung 14"/>
              <p:cNvCxnSpPr/>
              <p:nvPr userDrawn="1"/>
            </p:nvCxnSpPr>
            <p:spPr>
              <a:xfrm>
                <a:off x="28892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Gerade Verbindung 23"/>
              <p:cNvCxnSpPr/>
              <p:nvPr userDrawn="1"/>
            </p:nvCxnSpPr>
            <p:spPr>
              <a:xfrm>
                <a:off x="291147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Gerade Verbindung 24"/>
              <p:cNvCxnSpPr/>
              <p:nvPr userDrawn="1"/>
            </p:nvCxnSpPr>
            <p:spPr>
              <a:xfrm>
                <a:off x="306101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Gerade Verbindung 21"/>
              <p:cNvCxnSpPr/>
              <p:nvPr userDrawn="1"/>
            </p:nvCxnSpPr>
            <p:spPr>
              <a:xfrm>
                <a:off x="568966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Gerade Verbindung 22"/>
              <p:cNvCxnSpPr/>
              <p:nvPr userDrawn="1"/>
            </p:nvCxnSpPr>
            <p:spPr>
              <a:xfrm>
                <a:off x="582968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Gerade Verbindung 19"/>
              <p:cNvCxnSpPr/>
              <p:nvPr userDrawn="1"/>
            </p:nvCxnSpPr>
            <p:spPr>
              <a:xfrm>
                <a:off x="8459788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Gerade Verbindung 20"/>
              <p:cNvCxnSpPr/>
              <p:nvPr userDrawn="1"/>
            </p:nvCxnSpPr>
            <p:spPr>
              <a:xfrm>
                <a:off x="860218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Gerade Verbindung 18"/>
              <p:cNvCxnSpPr/>
              <p:nvPr userDrawn="1"/>
            </p:nvCxnSpPr>
            <p:spPr>
              <a:xfrm>
                <a:off x="1123314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8900" y="6367035"/>
            <a:ext cx="780117" cy="4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4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Full Size Im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5290458" y="6423026"/>
            <a:ext cx="170905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/>
            <a:endParaRPr lang="en-ZA" sz="1904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745" y="1701773"/>
            <a:ext cx="11581531" cy="2345173"/>
          </a:xfrm>
        </p:spPr>
        <p:txBody>
          <a:bodyPr>
            <a:noAutofit/>
          </a:bodyPr>
          <a:lstStyle>
            <a:lvl1pPr>
              <a:lnSpc>
                <a:spcPct val="104000"/>
              </a:lnSpc>
              <a:spcBef>
                <a:spcPts val="0"/>
              </a:spcBef>
              <a:defRPr sz="507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Slide Divider</a:t>
            </a:r>
            <a:br>
              <a:rPr lang="en-ZA" dirty="0"/>
            </a:br>
            <a:r>
              <a:rPr lang="en-ZA" dirty="0"/>
              <a:t>Arial Bold</a:t>
            </a:r>
            <a:br>
              <a:rPr lang="en-ZA" dirty="0"/>
            </a:br>
            <a:r>
              <a:rPr lang="en-ZA" dirty="0"/>
              <a:t>48/54/66 </a:t>
            </a:r>
            <a:r>
              <a:rPr lang="en-ZA" dirty="0" err="1"/>
              <a:t>pt</a:t>
            </a:r>
            <a:endParaRPr lang="en-ZA" dirty="0"/>
          </a:p>
        </p:txBody>
      </p:sp>
      <p:grpSp>
        <p:nvGrpSpPr>
          <p:cNvPr id="144" name="Gruppieren 143"/>
          <p:cNvGrpSpPr/>
          <p:nvPr userDrawn="1"/>
        </p:nvGrpSpPr>
        <p:grpSpPr>
          <a:xfrm>
            <a:off x="-368850" y="-326321"/>
            <a:ext cx="12916643" cy="7536892"/>
            <a:chOff x="-348582" y="-308570"/>
            <a:chExt cx="12206900" cy="7126900"/>
          </a:xfrm>
        </p:grpSpPr>
        <p:grpSp>
          <p:nvGrpSpPr>
            <p:cNvPr id="145" name="Gruppieren 144"/>
            <p:cNvGrpSpPr/>
            <p:nvPr userDrawn="1"/>
          </p:nvGrpSpPr>
          <p:grpSpPr>
            <a:xfrm>
              <a:off x="-348582" y="362069"/>
              <a:ext cx="180000" cy="5931473"/>
              <a:chOff x="-348582" y="362069"/>
              <a:chExt cx="180000" cy="5931473"/>
            </a:xfrm>
          </p:grpSpPr>
          <p:cxnSp>
            <p:nvCxnSpPr>
              <p:cNvPr id="172" name="Gerade Verbindung 6"/>
              <p:cNvCxnSpPr/>
              <p:nvPr userDrawn="1"/>
            </p:nvCxnSpPr>
            <p:spPr>
              <a:xfrm>
                <a:off x="-348582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Gerade Verbindung 7"/>
              <p:cNvCxnSpPr/>
              <p:nvPr userDrawn="1"/>
            </p:nvCxnSpPr>
            <p:spPr>
              <a:xfrm>
                <a:off x="-348582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Gerade Verbindung 8"/>
              <p:cNvCxnSpPr/>
              <p:nvPr userDrawn="1"/>
            </p:nvCxnSpPr>
            <p:spPr>
              <a:xfrm>
                <a:off x="-348582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Gerade Verbindung 9"/>
              <p:cNvCxnSpPr/>
              <p:nvPr userDrawn="1"/>
            </p:nvCxnSpPr>
            <p:spPr>
              <a:xfrm>
                <a:off x="-348582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Gerade Verbindung 10"/>
              <p:cNvCxnSpPr/>
              <p:nvPr userDrawn="1"/>
            </p:nvCxnSpPr>
            <p:spPr>
              <a:xfrm>
                <a:off x="-348582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Gerade Verbindung 11"/>
              <p:cNvCxnSpPr/>
              <p:nvPr userDrawn="1"/>
            </p:nvCxnSpPr>
            <p:spPr>
              <a:xfrm>
                <a:off x="-348582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Gerade Verbindung 12"/>
              <p:cNvCxnSpPr/>
              <p:nvPr userDrawn="1"/>
            </p:nvCxnSpPr>
            <p:spPr>
              <a:xfrm>
                <a:off x="-348582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uppieren 145"/>
            <p:cNvGrpSpPr/>
            <p:nvPr userDrawn="1"/>
          </p:nvGrpSpPr>
          <p:grpSpPr>
            <a:xfrm>
              <a:off x="11678318" y="362069"/>
              <a:ext cx="180000" cy="5931473"/>
              <a:chOff x="11678318" y="362069"/>
              <a:chExt cx="180000" cy="5931473"/>
            </a:xfrm>
          </p:grpSpPr>
          <p:cxnSp>
            <p:nvCxnSpPr>
              <p:cNvPr id="165" name="Gerade Verbindung 56"/>
              <p:cNvCxnSpPr/>
              <p:nvPr userDrawn="1"/>
            </p:nvCxnSpPr>
            <p:spPr>
              <a:xfrm>
                <a:off x="11678318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Gerade Verbindung 57"/>
              <p:cNvCxnSpPr/>
              <p:nvPr userDrawn="1"/>
            </p:nvCxnSpPr>
            <p:spPr>
              <a:xfrm>
                <a:off x="11678318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Gerade Verbindung 58"/>
              <p:cNvCxnSpPr/>
              <p:nvPr userDrawn="1"/>
            </p:nvCxnSpPr>
            <p:spPr>
              <a:xfrm>
                <a:off x="11678318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Gerade Verbindung 59"/>
              <p:cNvCxnSpPr/>
              <p:nvPr userDrawn="1"/>
            </p:nvCxnSpPr>
            <p:spPr>
              <a:xfrm>
                <a:off x="11678318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Gerade Verbindung 60"/>
              <p:cNvCxnSpPr/>
              <p:nvPr userDrawn="1"/>
            </p:nvCxnSpPr>
            <p:spPr>
              <a:xfrm>
                <a:off x="11678318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Gerade Verbindung 61"/>
              <p:cNvCxnSpPr/>
              <p:nvPr userDrawn="1"/>
            </p:nvCxnSpPr>
            <p:spPr>
              <a:xfrm>
                <a:off x="11678318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Gerade Verbindung 62"/>
              <p:cNvCxnSpPr/>
              <p:nvPr userDrawn="1"/>
            </p:nvCxnSpPr>
            <p:spPr>
              <a:xfrm>
                <a:off x="11678318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uppieren 146"/>
            <p:cNvGrpSpPr/>
            <p:nvPr userDrawn="1"/>
          </p:nvGrpSpPr>
          <p:grpSpPr>
            <a:xfrm>
              <a:off x="288925" y="6638330"/>
              <a:ext cx="10944224" cy="180000"/>
              <a:chOff x="288925" y="6638330"/>
              <a:chExt cx="10944224" cy="180000"/>
            </a:xfrm>
          </p:grpSpPr>
          <p:cxnSp>
            <p:nvCxnSpPr>
              <p:cNvPr id="157" name="Gerade Verbindung 65"/>
              <p:cNvCxnSpPr/>
              <p:nvPr userDrawn="1"/>
            </p:nvCxnSpPr>
            <p:spPr>
              <a:xfrm>
                <a:off x="28892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74"/>
              <p:cNvCxnSpPr/>
              <p:nvPr userDrawn="1"/>
            </p:nvCxnSpPr>
            <p:spPr>
              <a:xfrm>
                <a:off x="291147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Gerade Verbindung 75"/>
              <p:cNvCxnSpPr/>
              <p:nvPr userDrawn="1"/>
            </p:nvCxnSpPr>
            <p:spPr>
              <a:xfrm>
                <a:off x="306101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Gerade Verbindung 72"/>
              <p:cNvCxnSpPr/>
              <p:nvPr userDrawn="1"/>
            </p:nvCxnSpPr>
            <p:spPr>
              <a:xfrm>
                <a:off x="568966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Gerade Verbindung 73"/>
              <p:cNvCxnSpPr/>
              <p:nvPr userDrawn="1"/>
            </p:nvCxnSpPr>
            <p:spPr>
              <a:xfrm>
                <a:off x="582968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Gerade Verbindung 70"/>
              <p:cNvCxnSpPr/>
              <p:nvPr userDrawn="1"/>
            </p:nvCxnSpPr>
            <p:spPr>
              <a:xfrm>
                <a:off x="8459788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Gerade Verbindung 71"/>
              <p:cNvCxnSpPr/>
              <p:nvPr userDrawn="1"/>
            </p:nvCxnSpPr>
            <p:spPr>
              <a:xfrm>
                <a:off x="860218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Gerade Verbindung 69"/>
              <p:cNvCxnSpPr/>
              <p:nvPr userDrawn="1"/>
            </p:nvCxnSpPr>
            <p:spPr>
              <a:xfrm>
                <a:off x="1123314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uppieren 147"/>
            <p:cNvGrpSpPr/>
            <p:nvPr userDrawn="1"/>
          </p:nvGrpSpPr>
          <p:grpSpPr>
            <a:xfrm>
              <a:off x="288925" y="-308570"/>
              <a:ext cx="10944224" cy="180000"/>
              <a:chOff x="288925" y="-308570"/>
              <a:chExt cx="10944224" cy="180000"/>
            </a:xfrm>
          </p:grpSpPr>
          <p:cxnSp>
            <p:nvCxnSpPr>
              <p:cNvPr id="149" name="Gerade Verbindung 14"/>
              <p:cNvCxnSpPr/>
              <p:nvPr userDrawn="1"/>
            </p:nvCxnSpPr>
            <p:spPr>
              <a:xfrm>
                <a:off x="28892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Gerade Verbindung 23"/>
              <p:cNvCxnSpPr/>
              <p:nvPr userDrawn="1"/>
            </p:nvCxnSpPr>
            <p:spPr>
              <a:xfrm>
                <a:off x="291147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Gerade Verbindung 24"/>
              <p:cNvCxnSpPr/>
              <p:nvPr userDrawn="1"/>
            </p:nvCxnSpPr>
            <p:spPr>
              <a:xfrm>
                <a:off x="306101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Gerade Verbindung 21"/>
              <p:cNvCxnSpPr/>
              <p:nvPr userDrawn="1"/>
            </p:nvCxnSpPr>
            <p:spPr>
              <a:xfrm>
                <a:off x="568966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Gerade Verbindung 22"/>
              <p:cNvCxnSpPr/>
              <p:nvPr userDrawn="1"/>
            </p:nvCxnSpPr>
            <p:spPr>
              <a:xfrm>
                <a:off x="582968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Gerade Verbindung 19"/>
              <p:cNvCxnSpPr/>
              <p:nvPr userDrawn="1"/>
            </p:nvCxnSpPr>
            <p:spPr>
              <a:xfrm>
                <a:off x="8459788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Gerade Verbindung 20"/>
              <p:cNvCxnSpPr/>
              <p:nvPr userDrawn="1"/>
            </p:nvCxnSpPr>
            <p:spPr>
              <a:xfrm>
                <a:off x="860218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Gerade Verbindung 18"/>
              <p:cNvCxnSpPr/>
              <p:nvPr userDrawn="1"/>
            </p:nvCxnSpPr>
            <p:spPr>
              <a:xfrm>
                <a:off x="1123314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8900" y="6367035"/>
            <a:ext cx="780117" cy="4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9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3867808"/>
              </p:ext>
            </p:extLst>
          </p:nvPr>
        </p:nvGraphicFramePr>
        <p:xfrm>
          <a:off x="1681" y="1680"/>
          <a:ext cx="1679" cy="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1" y="1680"/>
                        <a:ext cx="1679" cy="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746" y="540582"/>
            <a:ext cx="11581530" cy="70304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538" b="1" baseline="0">
                <a:solidFill>
                  <a:srgbClr val="12276E"/>
                </a:solidFill>
              </a:defRPr>
            </a:lvl1pPr>
          </a:lstStyle>
          <a:p>
            <a:pPr lvl="0"/>
            <a:r>
              <a:rPr lang="en-ZA" dirty="0"/>
              <a:t>Action Title</a:t>
            </a:r>
            <a:br>
              <a:rPr lang="en-ZA" dirty="0"/>
            </a:br>
            <a:r>
              <a:rPr lang="en-ZA" dirty="0"/>
              <a:t>Arial Bold, 24 </a:t>
            </a:r>
            <a:r>
              <a:rPr lang="en-ZA" dirty="0" err="1"/>
              <a:t>pt</a:t>
            </a:r>
            <a:endParaRPr lang="en-ZA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3" hasCustomPrompt="1"/>
          </p:nvPr>
        </p:nvSpPr>
        <p:spPr>
          <a:xfrm>
            <a:off x="304744" y="1702329"/>
            <a:ext cx="11581531" cy="44690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5725" y="2518"/>
            <a:ext cx="11580552" cy="3548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4000"/>
              </a:lnSpc>
              <a:defRPr sz="1163" b="1"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Headline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" t="29160" r="2494" b="29294"/>
          <a:stretch/>
        </p:blipFill>
        <p:spPr>
          <a:xfrm>
            <a:off x="302367" y="6394337"/>
            <a:ext cx="879528" cy="268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52" y="6361372"/>
            <a:ext cx="694537" cy="378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4" y="6364285"/>
            <a:ext cx="462744" cy="359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32" y="6361338"/>
            <a:ext cx="454412" cy="37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3768" y="6315896"/>
            <a:ext cx="721374" cy="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26309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19"/>
          <p:cNvSpPr>
            <a:spLocks noGrp="1"/>
          </p:cNvSpPr>
          <p:nvPr>
            <p:ph sz="quarter" idx="13" hasCustomPrompt="1"/>
          </p:nvPr>
        </p:nvSpPr>
        <p:spPr>
          <a:xfrm>
            <a:off x="304745" y="1702329"/>
            <a:ext cx="5715665" cy="4469032"/>
          </a:xfrm>
        </p:spPr>
        <p:txBody>
          <a:bodyPr/>
          <a:lstStyle/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24" name="Inhaltsplatzhalter 19"/>
          <p:cNvSpPr>
            <a:spLocks noGrp="1"/>
          </p:cNvSpPr>
          <p:nvPr>
            <p:ph sz="quarter" idx="14" hasCustomPrompt="1"/>
          </p:nvPr>
        </p:nvSpPr>
        <p:spPr>
          <a:xfrm>
            <a:off x="6171592" y="1702329"/>
            <a:ext cx="5715665" cy="4469032"/>
          </a:xfrm>
        </p:spPr>
        <p:txBody>
          <a:bodyPr/>
          <a:lstStyle/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5725" y="2518"/>
            <a:ext cx="11580552" cy="3548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4000"/>
              </a:lnSpc>
              <a:defRPr sz="1163" b="1"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Headline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746" y="540582"/>
            <a:ext cx="11581530" cy="70304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538" b="1" baseline="0">
                <a:solidFill>
                  <a:srgbClr val="12276E"/>
                </a:solidFill>
              </a:defRPr>
            </a:lvl1pPr>
          </a:lstStyle>
          <a:p>
            <a:pPr lvl="0"/>
            <a:r>
              <a:rPr lang="en-ZA" dirty="0"/>
              <a:t>Action Title</a:t>
            </a:r>
            <a:br>
              <a:rPr lang="en-ZA" dirty="0"/>
            </a:br>
            <a:r>
              <a:rPr lang="en-ZA" dirty="0"/>
              <a:t>Arial Bold, 24 </a:t>
            </a:r>
            <a:r>
              <a:rPr lang="en-ZA" dirty="0" err="1"/>
              <a:t>pt</a:t>
            </a:r>
            <a:endParaRPr lang="en-ZA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" t="29160" r="2494" b="29294"/>
          <a:stretch/>
        </p:blipFill>
        <p:spPr>
          <a:xfrm>
            <a:off x="302367" y="6394337"/>
            <a:ext cx="879528" cy="268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52" y="6361372"/>
            <a:ext cx="694537" cy="378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4" y="6364285"/>
            <a:ext cx="462744" cy="359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32" y="6361338"/>
            <a:ext cx="454412" cy="37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03768" y="6315896"/>
            <a:ext cx="721374" cy="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4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19"/>
          <p:cNvSpPr>
            <a:spLocks noGrp="1"/>
          </p:cNvSpPr>
          <p:nvPr>
            <p:ph sz="quarter" idx="13" hasCustomPrompt="1"/>
          </p:nvPr>
        </p:nvSpPr>
        <p:spPr>
          <a:xfrm>
            <a:off x="304744" y="1702329"/>
            <a:ext cx="3755983" cy="4469032"/>
          </a:xfrm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26" name="Inhaltsplatzhalter 19"/>
          <p:cNvSpPr>
            <a:spLocks noGrp="1"/>
          </p:cNvSpPr>
          <p:nvPr>
            <p:ph sz="quarter" idx="14" hasCustomPrompt="1"/>
          </p:nvPr>
        </p:nvSpPr>
        <p:spPr>
          <a:xfrm>
            <a:off x="4213101" y="1702329"/>
            <a:ext cx="3755983" cy="4469032"/>
          </a:xfrm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27" name="Inhaltsplatzhalter 19"/>
          <p:cNvSpPr>
            <a:spLocks noGrp="1"/>
          </p:cNvSpPr>
          <p:nvPr>
            <p:ph sz="quarter" idx="15" hasCustomPrompt="1"/>
          </p:nvPr>
        </p:nvSpPr>
        <p:spPr>
          <a:xfrm>
            <a:off x="8121457" y="1702329"/>
            <a:ext cx="3755983" cy="4469032"/>
          </a:xfrm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5725" y="2518"/>
            <a:ext cx="11580552" cy="3548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4000"/>
              </a:lnSpc>
              <a:defRPr sz="1163" b="1"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Headline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746" y="540582"/>
            <a:ext cx="11581530" cy="70304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538" b="1" baseline="0">
                <a:solidFill>
                  <a:srgbClr val="12276E"/>
                </a:solidFill>
              </a:defRPr>
            </a:lvl1pPr>
          </a:lstStyle>
          <a:p>
            <a:pPr lvl="0"/>
            <a:r>
              <a:rPr lang="en-ZA" dirty="0"/>
              <a:t>Action Title</a:t>
            </a:r>
            <a:br>
              <a:rPr lang="en-ZA" dirty="0"/>
            </a:br>
            <a:r>
              <a:rPr lang="en-ZA" dirty="0"/>
              <a:t>Arial Bold, 24 </a:t>
            </a:r>
            <a:r>
              <a:rPr lang="en-ZA" dirty="0" err="1"/>
              <a:t>pt</a:t>
            </a:r>
            <a:endParaRPr lang="en-ZA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" t="29160" r="2494" b="29294"/>
          <a:stretch/>
        </p:blipFill>
        <p:spPr>
          <a:xfrm>
            <a:off x="302367" y="6394337"/>
            <a:ext cx="879528" cy="268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52" y="6361372"/>
            <a:ext cx="694537" cy="378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4" y="6364285"/>
            <a:ext cx="462744" cy="359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32" y="6361338"/>
            <a:ext cx="454412" cy="3782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03768" y="6315896"/>
            <a:ext cx="721374" cy="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96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19"/>
          <p:cNvSpPr>
            <a:spLocks noGrp="1"/>
          </p:cNvSpPr>
          <p:nvPr>
            <p:ph sz="quarter" idx="13" hasCustomPrompt="1"/>
          </p:nvPr>
        </p:nvSpPr>
        <p:spPr>
          <a:xfrm>
            <a:off x="304744" y="1702329"/>
            <a:ext cx="2780799" cy="4469032"/>
          </a:xfrm>
        </p:spPr>
        <p:txBody>
          <a:bodyPr/>
          <a:lstStyle/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22" name="Inhaltsplatzhalter 19"/>
          <p:cNvSpPr>
            <a:spLocks noGrp="1"/>
          </p:cNvSpPr>
          <p:nvPr>
            <p:ph sz="quarter" idx="14" hasCustomPrompt="1"/>
          </p:nvPr>
        </p:nvSpPr>
        <p:spPr>
          <a:xfrm>
            <a:off x="3238658" y="1702329"/>
            <a:ext cx="2780799" cy="4469032"/>
          </a:xfrm>
        </p:spPr>
        <p:txBody>
          <a:bodyPr/>
          <a:lstStyle/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23" name="Inhaltsplatzhalter 19"/>
          <p:cNvSpPr>
            <a:spLocks noGrp="1"/>
          </p:cNvSpPr>
          <p:nvPr>
            <p:ph sz="quarter" idx="15" hasCustomPrompt="1"/>
          </p:nvPr>
        </p:nvSpPr>
        <p:spPr>
          <a:xfrm>
            <a:off x="6171591" y="1702329"/>
            <a:ext cx="2780799" cy="4469032"/>
          </a:xfrm>
        </p:spPr>
        <p:txBody>
          <a:bodyPr/>
          <a:lstStyle/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24" name="Inhaltsplatzhalter 19"/>
          <p:cNvSpPr>
            <a:spLocks noGrp="1"/>
          </p:cNvSpPr>
          <p:nvPr>
            <p:ph sz="quarter" idx="16" hasCustomPrompt="1"/>
          </p:nvPr>
        </p:nvSpPr>
        <p:spPr>
          <a:xfrm>
            <a:off x="9104525" y="1702329"/>
            <a:ext cx="2780799" cy="4469032"/>
          </a:xfrm>
        </p:spPr>
        <p:txBody>
          <a:bodyPr/>
          <a:lstStyle/>
          <a:p>
            <a:pPr lvl="0"/>
            <a:r>
              <a:rPr lang="en-ZA" dirty="0"/>
              <a:t>Click to edit text</a:t>
            </a:r>
          </a:p>
          <a:p>
            <a:pPr lvl="1"/>
            <a:r>
              <a:rPr lang="en-ZA" dirty="0"/>
              <a:t>Second Level</a:t>
            </a:r>
          </a:p>
          <a:p>
            <a:pPr lvl="2"/>
            <a:r>
              <a:rPr lang="en-ZA" dirty="0"/>
              <a:t>Third Level</a:t>
            </a:r>
          </a:p>
          <a:p>
            <a:pPr lvl="3"/>
            <a:r>
              <a:rPr lang="en-ZA" dirty="0"/>
              <a:t>Fourth Level</a:t>
            </a:r>
          </a:p>
          <a:p>
            <a:pPr lvl="4"/>
            <a:r>
              <a:rPr lang="en-ZA" dirty="0"/>
              <a:t>Fifth Level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5725" y="2518"/>
            <a:ext cx="11580552" cy="3548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4000"/>
              </a:lnSpc>
              <a:defRPr sz="1163" b="1"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Headline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746" y="540582"/>
            <a:ext cx="11581530" cy="70304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538" b="1" baseline="0">
                <a:solidFill>
                  <a:srgbClr val="12276E"/>
                </a:solidFill>
              </a:defRPr>
            </a:lvl1pPr>
          </a:lstStyle>
          <a:p>
            <a:pPr lvl="0"/>
            <a:r>
              <a:rPr lang="en-ZA" dirty="0"/>
              <a:t>Action Title</a:t>
            </a:r>
            <a:br>
              <a:rPr lang="en-ZA" dirty="0"/>
            </a:br>
            <a:r>
              <a:rPr lang="en-ZA" dirty="0"/>
              <a:t>Arial Bold, 24 </a:t>
            </a:r>
            <a:r>
              <a:rPr lang="en-ZA" dirty="0" err="1"/>
              <a:t>pt</a:t>
            </a:r>
            <a:endParaRPr lang="en-ZA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" t="29160" r="2494" b="29294"/>
          <a:stretch/>
        </p:blipFill>
        <p:spPr>
          <a:xfrm>
            <a:off x="302367" y="6394337"/>
            <a:ext cx="879528" cy="268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52" y="6361372"/>
            <a:ext cx="694537" cy="378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4" y="6364285"/>
            <a:ext cx="462744" cy="3599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32" y="6361338"/>
            <a:ext cx="454412" cy="378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03768" y="6315896"/>
            <a:ext cx="721374" cy="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57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rgbClr val="122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0"/>
          <a:ext cx="1679" cy="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0"/>
                        <a:ext cx="1679" cy="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/>
          <p:cNvSpPr txBox="1"/>
          <p:nvPr userDrawn="1"/>
        </p:nvSpPr>
        <p:spPr>
          <a:xfrm>
            <a:off x="5290459" y="6423027"/>
            <a:ext cx="170905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/>
            <a:endParaRPr lang="en-ZA" sz="1902" dirty="0">
              <a:solidFill>
                <a:srgbClr val="122769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745" y="1701773"/>
            <a:ext cx="11581531" cy="2345173"/>
          </a:xfrm>
        </p:spPr>
        <p:txBody>
          <a:bodyPr>
            <a:noAutofit/>
          </a:bodyPr>
          <a:lstStyle>
            <a:lvl1pPr>
              <a:lnSpc>
                <a:spcPct val="104000"/>
              </a:lnSpc>
              <a:spcBef>
                <a:spcPts val="0"/>
              </a:spcBef>
              <a:defRPr sz="5073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Heading Arial Bold</a:t>
            </a:r>
            <a:br>
              <a:rPr lang="en-ZA" dirty="0"/>
            </a:br>
            <a:r>
              <a:rPr lang="en-ZA" dirty="0"/>
              <a:t>Maximum 3 lines</a:t>
            </a:r>
            <a:br>
              <a:rPr lang="en-ZA" dirty="0"/>
            </a:br>
            <a:r>
              <a:rPr lang="en-ZA" dirty="0"/>
              <a:t>48 </a:t>
            </a:r>
            <a:r>
              <a:rPr lang="en-ZA" dirty="0" err="1"/>
              <a:t>pt</a:t>
            </a:r>
            <a:endParaRPr lang="en-ZA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4745" y="4503798"/>
            <a:ext cx="11581531" cy="37863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537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ZA" dirty="0"/>
              <a:t>Subheading Arial Regular, 24 </a:t>
            </a:r>
            <a:r>
              <a:rPr lang="en-ZA" dirty="0" err="1"/>
              <a:t>pt</a:t>
            </a:r>
            <a:endParaRPr lang="en-ZA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" t="28994" r="2252" b="29081"/>
          <a:stretch/>
        </p:blipFill>
        <p:spPr>
          <a:xfrm>
            <a:off x="305725" y="6392522"/>
            <a:ext cx="877899" cy="270091"/>
          </a:xfrm>
          <a:prstGeom prst="rect">
            <a:avLst/>
          </a:prstGeom>
        </p:spPr>
      </p:pic>
      <p:grpSp>
        <p:nvGrpSpPr>
          <p:cNvPr id="114" name="Gruppieren 113"/>
          <p:cNvGrpSpPr/>
          <p:nvPr userDrawn="1"/>
        </p:nvGrpSpPr>
        <p:grpSpPr>
          <a:xfrm>
            <a:off x="-368850" y="-326321"/>
            <a:ext cx="12916643" cy="7536892"/>
            <a:chOff x="-348582" y="-308570"/>
            <a:chExt cx="12206900" cy="7126900"/>
          </a:xfrm>
        </p:grpSpPr>
        <p:grpSp>
          <p:nvGrpSpPr>
            <p:cNvPr id="115" name="Gruppieren 114"/>
            <p:cNvGrpSpPr/>
            <p:nvPr userDrawn="1"/>
          </p:nvGrpSpPr>
          <p:grpSpPr>
            <a:xfrm>
              <a:off x="-348582" y="362069"/>
              <a:ext cx="180000" cy="5931473"/>
              <a:chOff x="-348582" y="362069"/>
              <a:chExt cx="180000" cy="5931473"/>
            </a:xfrm>
          </p:grpSpPr>
          <p:cxnSp>
            <p:nvCxnSpPr>
              <p:cNvPr id="142" name="Gerade Verbindung 6"/>
              <p:cNvCxnSpPr/>
              <p:nvPr userDrawn="1"/>
            </p:nvCxnSpPr>
            <p:spPr>
              <a:xfrm>
                <a:off x="-348582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Gerade Verbindung 7"/>
              <p:cNvCxnSpPr/>
              <p:nvPr userDrawn="1"/>
            </p:nvCxnSpPr>
            <p:spPr>
              <a:xfrm>
                <a:off x="-348582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Gerade Verbindung 8"/>
              <p:cNvCxnSpPr/>
              <p:nvPr userDrawn="1"/>
            </p:nvCxnSpPr>
            <p:spPr>
              <a:xfrm>
                <a:off x="-348582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Gerade Verbindung 9"/>
              <p:cNvCxnSpPr/>
              <p:nvPr userDrawn="1"/>
            </p:nvCxnSpPr>
            <p:spPr>
              <a:xfrm>
                <a:off x="-348582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Gerade Verbindung 10"/>
              <p:cNvCxnSpPr/>
              <p:nvPr userDrawn="1"/>
            </p:nvCxnSpPr>
            <p:spPr>
              <a:xfrm>
                <a:off x="-348582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Gerade Verbindung 11"/>
              <p:cNvCxnSpPr/>
              <p:nvPr userDrawn="1"/>
            </p:nvCxnSpPr>
            <p:spPr>
              <a:xfrm>
                <a:off x="-348582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Gerade Verbindung 12"/>
              <p:cNvCxnSpPr/>
              <p:nvPr userDrawn="1"/>
            </p:nvCxnSpPr>
            <p:spPr>
              <a:xfrm>
                <a:off x="-348582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uppieren 115"/>
            <p:cNvGrpSpPr/>
            <p:nvPr userDrawn="1"/>
          </p:nvGrpSpPr>
          <p:grpSpPr>
            <a:xfrm>
              <a:off x="11678318" y="362069"/>
              <a:ext cx="180000" cy="5931473"/>
              <a:chOff x="11678318" y="362069"/>
              <a:chExt cx="180000" cy="5931473"/>
            </a:xfrm>
          </p:grpSpPr>
          <p:cxnSp>
            <p:nvCxnSpPr>
              <p:cNvPr id="135" name="Gerade Verbindung 56"/>
              <p:cNvCxnSpPr/>
              <p:nvPr userDrawn="1"/>
            </p:nvCxnSpPr>
            <p:spPr>
              <a:xfrm>
                <a:off x="11678318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 Verbindung 57"/>
              <p:cNvCxnSpPr/>
              <p:nvPr userDrawn="1"/>
            </p:nvCxnSpPr>
            <p:spPr>
              <a:xfrm>
                <a:off x="11678318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Gerade Verbindung 58"/>
              <p:cNvCxnSpPr/>
              <p:nvPr userDrawn="1"/>
            </p:nvCxnSpPr>
            <p:spPr>
              <a:xfrm>
                <a:off x="11678318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 Verbindung 59"/>
              <p:cNvCxnSpPr/>
              <p:nvPr userDrawn="1"/>
            </p:nvCxnSpPr>
            <p:spPr>
              <a:xfrm>
                <a:off x="11678318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 Verbindung 60"/>
              <p:cNvCxnSpPr/>
              <p:nvPr userDrawn="1"/>
            </p:nvCxnSpPr>
            <p:spPr>
              <a:xfrm>
                <a:off x="11678318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 Verbindung 61"/>
              <p:cNvCxnSpPr/>
              <p:nvPr userDrawn="1"/>
            </p:nvCxnSpPr>
            <p:spPr>
              <a:xfrm>
                <a:off x="11678318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 Verbindung 62"/>
              <p:cNvCxnSpPr/>
              <p:nvPr userDrawn="1"/>
            </p:nvCxnSpPr>
            <p:spPr>
              <a:xfrm>
                <a:off x="11678318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uppieren 116"/>
            <p:cNvGrpSpPr/>
            <p:nvPr userDrawn="1"/>
          </p:nvGrpSpPr>
          <p:grpSpPr>
            <a:xfrm>
              <a:off x="288925" y="6638330"/>
              <a:ext cx="10944224" cy="180000"/>
              <a:chOff x="288925" y="6638330"/>
              <a:chExt cx="10944224" cy="180000"/>
            </a:xfrm>
          </p:grpSpPr>
          <p:cxnSp>
            <p:nvCxnSpPr>
              <p:cNvPr id="127" name="Gerade Verbindung 65"/>
              <p:cNvCxnSpPr/>
              <p:nvPr userDrawn="1"/>
            </p:nvCxnSpPr>
            <p:spPr>
              <a:xfrm>
                <a:off x="28892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74"/>
              <p:cNvCxnSpPr/>
              <p:nvPr userDrawn="1"/>
            </p:nvCxnSpPr>
            <p:spPr>
              <a:xfrm>
                <a:off x="291147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 Verbindung 75"/>
              <p:cNvCxnSpPr/>
              <p:nvPr userDrawn="1"/>
            </p:nvCxnSpPr>
            <p:spPr>
              <a:xfrm>
                <a:off x="306101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 Verbindung 72"/>
              <p:cNvCxnSpPr/>
              <p:nvPr userDrawn="1"/>
            </p:nvCxnSpPr>
            <p:spPr>
              <a:xfrm>
                <a:off x="568966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73"/>
              <p:cNvCxnSpPr/>
              <p:nvPr userDrawn="1"/>
            </p:nvCxnSpPr>
            <p:spPr>
              <a:xfrm>
                <a:off x="582968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70"/>
              <p:cNvCxnSpPr/>
              <p:nvPr userDrawn="1"/>
            </p:nvCxnSpPr>
            <p:spPr>
              <a:xfrm>
                <a:off x="8459788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 Verbindung 71"/>
              <p:cNvCxnSpPr/>
              <p:nvPr userDrawn="1"/>
            </p:nvCxnSpPr>
            <p:spPr>
              <a:xfrm>
                <a:off x="860218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 Verbindung 69"/>
              <p:cNvCxnSpPr/>
              <p:nvPr userDrawn="1"/>
            </p:nvCxnSpPr>
            <p:spPr>
              <a:xfrm>
                <a:off x="1123314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uppieren 117"/>
            <p:cNvGrpSpPr/>
            <p:nvPr userDrawn="1"/>
          </p:nvGrpSpPr>
          <p:grpSpPr>
            <a:xfrm>
              <a:off x="288925" y="-308570"/>
              <a:ext cx="10944224" cy="180000"/>
              <a:chOff x="288925" y="-308570"/>
              <a:chExt cx="10944224" cy="180000"/>
            </a:xfrm>
          </p:grpSpPr>
          <p:cxnSp>
            <p:nvCxnSpPr>
              <p:cNvPr id="119" name="Gerade Verbindung 14"/>
              <p:cNvCxnSpPr/>
              <p:nvPr userDrawn="1"/>
            </p:nvCxnSpPr>
            <p:spPr>
              <a:xfrm>
                <a:off x="28892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23"/>
              <p:cNvCxnSpPr/>
              <p:nvPr userDrawn="1"/>
            </p:nvCxnSpPr>
            <p:spPr>
              <a:xfrm>
                <a:off x="291147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24"/>
              <p:cNvCxnSpPr/>
              <p:nvPr userDrawn="1"/>
            </p:nvCxnSpPr>
            <p:spPr>
              <a:xfrm>
                <a:off x="306101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 Verbindung 21"/>
              <p:cNvCxnSpPr/>
              <p:nvPr userDrawn="1"/>
            </p:nvCxnSpPr>
            <p:spPr>
              <a:xfrm>
                <a:off x="568966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 Verbindung 22"/>
              <p:cNvCxnSpPr/>
              <p:nvPr userDrawn="1"/>
            </p:nvCxnSpPr>
            <p:spPr>
              <a:xfrm>
                <a:off x="582968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 Verbindung 19"/>
              <p:cNvCxnSpPr/>
              <p:nvPr userDrawn="1"/>
            </p:nvCxnSpPr>
            <p:spPr>
              <a:xfrm>
                <a:off x="8459788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 Verbindung 20"/>
              <p:cNvCxnSpPr/>
              <p:nvPr userDrawn="1"/>
            </p:nvCxnSpPr>
            <p:spPr>
              <a:xfrm>
                <a:off x="860218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rade Verbindung 18"/>
              <p:cNvCxnSpPr/>
              <p:nvPr userDrawn="1"/>
            </p:nvCxnSpPr>
            <p:spPr>
              <a:xfrm>
                <a:off x="1123314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58900" y="6367035"/>
            <a:ext cx="780117" cy="4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315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ull Size Im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5290459" y="6423027"/>
            <a:ext cx="170905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/>
            <a:endParaRPr lang="en-ZA" sz="1902" dirty="0">
              <a:solidFill>
                <a:srgbClr val="122769"/>
              </a:solidFill>
            </a:endParaRP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745" y="1701773"/>
            <a:ext cx="11581531" cy="2345173"/>
          </a:xfrm>
        </p:spPr>
        <p:txBody>
          <a:bodyPr>
            <a:noAutofit/>
          </a:bodyPr>
          <a:lstStyle>
            <a:lvl1pPr>
              <a:lnSpc>
                <a:spcPct val="104000"/>
              </a:lnSpc>
              <a:spcBef>
                <a:spcPts val="0"/>
              </a:spcBef>
              <a:defRPr sz="5073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Heading Arial Bold</a:t>
            </a:r>
            <a:br>
              <a:rPr lang="en-ZA" dirty="0"/>
            </a:br>
            <a:r>
              <a:rPr lang="en-ZA" dirty="0"/>
              <a:t>Maximum 3 lines</a:t>
            </a:r>
            <a:br>
              <a:rPr lang="en-ZA" dirty="0"/>
            </a:br>
            <a:r>
              <a:rPr lang="en-ZA" dirty="0"/>
              <a:t>48 </a:t>
            </a:r>
            <a:r>
              <a:rPr lang="en-ZA" dirty="0" err="1"/>
              <a:t>pt</a:t>
            </a:r>
            <a:endParaRPr lang="en-ZA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4745" y="4503798"/>
            <a:ext cx="11581531" cy="378630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537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ZA" dirty="0"/>
              <a:t>Subheading Arial Regular, 24 </a:t>
            </a:r>
            <a:r>
              <a:rPr lang="en-ZA" dirty="0" err="1"/>
              <a:t>pt</a:t>
            </a:r>
            <a:endParaRPr lang="en-ZA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" t="28994" r="2252" b="29081"/>
          <a:stretch/>
        </p:blipFill>
        <p:spPr>
          <a:xfrm>
            <a:off x="305725" y="6392522"/>
            <a:ext cx="877899" cy="270091"/>
          </a:xfrm>
          <a:prstGeom prst="rect">
            <a:avLst/>
          </a:prstGeom>
        </p:spPr>
      </p:pic>
      <p:grpSp>
        <p:nvGrpSpPr>
          <p:cNvPr id="111" name="Gruppieren 110"/>
          <p:cNvGrpSpPr/>
          <p:nvPr userDrawn="1"/>
        </p:nvGrpSpPr>
        <p:grpSpPr>
          <a:xfrm>
            <a:off x="-368850" y="-326321"/>
            <a:ext cx="12916643" cy="7536892"/>
            <a:chOff x="-348582" y="-308570"/>
            <a:chExt cx="12206900" cy="7126900"/>
          </a:xfrm>
        </p:grpSpPr>
        <p:grpSp>
          <p:nvGrpSpPr>
            <p:cNvPr id="112" name="Gruppieren 111"/>
            <p:cNvGrpSpPr/>
            <p:nvPr userDrawn="1"/>
          </p:nvGrpSpPr>
          <p:grpSpPr>
            <a:xfrm>
              <a:off x="-348582" y="362069"/>
              <a:ext cx="180000" cy="5931473"/>
              <a:chOff x="-348582" y="362069"/>
              <a:chExt cx="180000" cy="5931473"/>
            </a:xfrm>
          </p:grpSpPr>
          <p:cxnSp>
            <p:nvCxnSpPr>
              <p:cNvPr id="139" name="Gerade Verbindung 6"/>
              <p:cNvCxnSpPr/>
              <p:nvPr userDrawn="1"/>
            </p:nvCxnSpPr>
            <p:spPr>
              <a:xfrm>
                <a:off x="-348582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 Verbindung 7"/>
              <p:cNvCxnSpPr/>
              <p:nvPr userDrawn="1"/>
            </p:nvCxnSpPr>
            <p:spPr>
              <a:xfrm>
                <a:off x="-348582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 Verbindung 8"/>
              <p:cNvCxnSpPr/>
              <p:nvPr userDrawn="1"/>
            </p:nvCxnSpPr>
            <p:spPr>
              <a:xfrm>
                <a:off x="-348582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Gerade Verbindung 9"/>
              <p:cNvCxnSpPr/>
              <p:nvPr userDrawn="1"/>
            </p:nvCxnSpPr>
            <p:spPr>
              <a:xfrm>
                <a:off x="-348582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Gerade Verbindung 10"/>
              <p:cNvCxnSpPr/>
              <p:nvPr userDrawn="1"/>
            </p:nvCxnSpPr>
            <p:spPr>
              <a:xfrm>
                <a:off x="-348582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Gerade Verbindung 11"/>
              <p:cNvCxnSpPr/>
              <p:nvPr userDrawn="1"/>
            </p:nvCxnSpPr>
            <p:spPr>
              <a:xfrm>
                <a:off x="-348582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Gerade Verbindung 12"/>
              <p:cNvCxnSpPr/>
              <p:nvPr userDrawn="1"/>
            </p:nvCxnSpPr>
            <p:spPr>
              <a:xfrm>
                <a:off x="-348582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uppieren 112"/>
            <p:cNvGrpSpPr/>
            <p:nvPr userDrawn="1"/>
          </p:nvGrpSpPr>
          <p:grpSpPr>
            <a:xfrm>
              <a:off x="11678318" y="362069"/>
              <a:ext cx="180000" cy="5931473"/>
              <a:chOff x="11678318" y="362069"/>
              <a:chExt cx="180000" cy="5931473"/>
            </a:xfrm>
          </p:grpSpPr>
          <p:cxnSp>
            <p:nvCxnSpPr>
              <p:cNvPr id="132" name="Gerade Verbindung 56"/>
              <p:cNvCxnSpPr/>
              <p:nvPr userDrawn="1"/>
            </p:nvCxnSpPr>
            <p:spPr>
              <a:xfrm>
                <a:off x="11678318" y="36206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 Verbindung 57"/>
              <p:cNvCxnSpPr/>
              <p:nvPr userDrawn="1"/>
            </p:nvCxnSpPr>
            <p:spPr>
              <a:xfrm>
                <a:off x="11678318" y="511175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 Verbindung 58"/>
              <p:cNvCxnSpPr/>
              <p:nvPr userDrawn="1"/>
            </p:nvCxnSpPr>
            <p:spPr>
              <a:xfrm>
                <a:off x="11678318" y="117597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 Verbindung 59"/>
              <p:cNvCxnSpPr/>
              <p:nvPr userDrawn="1"/>
            </p:nvCxnSpPr>
            <p:spPr>
              <a:xfrm>
                <a:off x="11678318" y="1609200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 Verbindung 60"/>
              <p:cNvCxnSpPr/>
              <p:nvPr userDrawn="1"/>
            </p:nvCxnSpPr>
            <p:spPr>
              <a:xfrm>
                <a:off x="11678318" y="5835651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Gerade Verbindung 61"/>
              <p:cNvCxnSpPr/>
              <p:nvPr userDrawn="1"/>
            </p:nvCxnSpPr>
            <p:spPr>
              <a:xfrm>
                <a:off x="11678318" y="6050859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 Verbindung 62"/>
              <p:cNvCxnSpPr/>
              <p:nvPr userDrawn="1"/>
            </p:nvCxnSpPr>
            <p:spPr>
              <a:xfrm>
                <a:off x="11678318" y="629354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pieren 113"/>
            <p:cNvGrpSpPr/>
            <p:nvPr userDrawn="1"/>
          </p:nvGrpSpPr>
          <p:grpSpPr>
            <a:xfrm>
              <a:off x="288925" y="6638330"/>
              <a:ext cx="10944224" cy="180000"/>
              <a:chOff x="288925" y="6638330"/>
              <a:chExt cx="10944224" cy="180000"/>
            </a:xfrm>
          </p:grpSpPr>
          <p:cxnSp>
            <p:nvCxnSpPr>
              <p:cNvPr id="124" name="Gerade Verbindung 65"/>
              <p:cNvCxnSpPr/>
              <p:nvPr userDrawn="1"/>
            </p:nvCxnSpPr>
            <p:spPr>
              <a:xfrm>
                <a:off x="28892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 Verbindung 74"/>
              <p:cNvCxnSpPr/>
              <p:nvPr userDrawn="1"/>
            </p:nvCxnSpPr>
            <p:spPr>
              <a:xfrm>
                <a:off x="2911475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rade Verbindung 75"/>
              <p:cNvCxnSpPr/>
              <p:nvPr userDrawn="1"/>
            </p:nvCxnSpPr>
            <p:spPr>
              <a:xfrm>
                <a:off x="306101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Gerade Verbindung 72"/>
              <p:cNvCxnSpPr/>
              <p:nvPr userDrawn="1"/>
            </p:nvCxnSpPr>
            <p:spPr>
              <a:xfrm>
                <a:off x="568966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73"/>
              <p:cNvCxnSpPr/>
              <p:nvPr userDrawn="1"/>
            </p:nvCxnSpPr>
            <p:spPr>
              <a:xfrm>
                <a:off x="5829683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 Verbindung 70"/>
              <p:cNvCxnSpPr/>
              <p:nvPr userDrawn="1"/>
            </p:nvCxnSpPr>
            <p:spPr>
              <a:xfrm>
                <a:off x="8459788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 Verbindung 71"/>
              <p:cNvCxnSpPr/>
              <p:nvPr userDrawn="1"/>
            </p:nvCxnSpPr>
            <p:spPr>
              <a:xfrm>
                <a:off x="860218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69"/>
              <p:cNvCxnSpPr/>
              <p:nvPr userDrawn="1"/>
            </p:nvCxnSpPr>
            <p:spPr>
              <a:xfrm>
                <a:off x="11233149" y="663833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pieren 114"/>
            <p:cNvGrpSpPr/>
            <p:nvPr userDrawn="1"/>
          </p:nvGrpSpPr>
          <p:grpSpPr>
            <a:xfrm>
              <a:off x="288925" y="-308570"/>
              <a:ext cx="10944224" cy="180000"/>
              <a:chOff x="288925" y="-308570"/>
              <a:chExt cx="10944224" cy="180000"/>
            </a:xfrm>
          </p:grpSpPr>
          <p:cxnSp>
            <p:nvCxnSpPr>
              <p:cNvPr id="116" name="Gerade Verbindung 14"/>
              <p:cNvCxnSpPr/>
              <p:nvPr userDrawn="1"/>
            </p:nvCxnSpPr>
            <p:spPr>
              <a:xfrm>
                <a:off x="28892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 Verbindung 23"/>
              <p:cNvCxnSpPr/>
              <p:nvPr userDrawn="1"/>
            </p:nvCxnSpPr>
            <p:spPr>
              <a:xfrm>
                <a:off x="2911475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 Verbindung 24"/>
              <p:cNvCxnSpPr/>
              <p:nvPr userDrawn="1"/>
            </p:nvCxnSpPr>
            <p:spPr>
              <a:xfrm>
                <a:off x="306101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 Verbindung 21"/>
              <p:cNvCxnSpPr/>
              <p:nvPr userDrawn="1"/>
            </p:nvCxnSpPr>
            <p:spPr>
              <a:xfrm>
                <a:off x="568966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22"/>
              <p:cNvCxnSpPr/>
              <p:nvPr userDrawn="1"/>
            </p:nvCxnSpPr>
            <p:spPr>
              <a:xfrm>
                <a:off x="5829683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19"/>
              <p:cNvCxnSpPr/>
              <p:nvPr userDrawn="1"/>
            </p:nvCxnSpPr>
            <p:spPr>
              <a:xfrm>
                <a:off x="8459788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 Verbindung 20"/>
              <p:cNvCxnSpPr/>
              <p:nvPr userDrawn="1"/>
            </p:nvCxnSpPr>
            <p:spPr>
              <a:xfrm>
                <a:off x="860218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 Verbindung 18"/>
              <p:cNvCxnSpPr/>
              <p:nvPr userDrawn="1"/>
            </p:nvCxnSpPr>
            <p:spPr>
              <a:xfrm>
                <a:off x="11233149" y="-30857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3" name="Grafik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" t="28994" r="2252" b="29081"/>
          <a:stretch/>
        </p:blipFill>
        <p:spPr>
          <a:xfrm>
            <a:off x="388388" y="6385503"/>
            <a:ext cx="877899" cy="2700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8900" y="6367035"/>
            <a:ext cx="780117" cy="4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12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7299-7AB9-4421-3B12-055B2CA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0704-5510-78E0-B7E4-F9630322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53451-8FBE-805D-8FA3-FC147C28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C1D9-62E5-C85C-4B63-58148D49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5C2-AFFF-07C8-D374-FE4011B8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173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DE07-2180-6511-79E3-2E29CCE5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9261-F4E2-F83A-096F-8B464029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F349-BC46-79C9-52EF-514BAFBB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2DCA1-2DB5-E28A-52A3-EA7B7869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E262-9D44-C979-4A16-6F63869A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76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3DAF-A9FC-2EBF-313C-F3BBB89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F7F28-7C72-307A-C407-52556A76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E65A-F4AD-DD3A-A52F-FA815D36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DF96-CFF7-5621-1619-45423983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BE39-910E-748A-9083-0559B332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127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3C5D-B37F-1D54-B8A5-832AA5AC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E475-38C3-004E-F4B4-1BC490416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E613-E5A9-D074-F1D1-F7F2DB22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F732C-3593-DFBF-A549-2CEA2175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957B-DA11-6500-63E4-E27185DF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154A3-20E1-D18E-0026-4A8A3F8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36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69EE-7FCA-358E-AF68-5727C057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B158C-293D-FC3E-8470-A5C3F0E8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96D5-6D88-2554-E382-F7B098EA9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26132-29F8-0728-CEC6-7660F9506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94F64-22C3-42CB-F1BB-62265B02E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1A8BE-6B08-0119-E239-80C863D8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3BA3D-95A5-5C73-ECBF-3F321960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42D4F-4B32-ED83-D21D-63C452CD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1911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EB0C-BA77-9E02-D9FC-62623840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FB223-1C45-0913-7F67-BFE48E5B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1BEB2-D578-1D7A-3513-9DFB783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0DC6B-1B01-30F0-C949-A2490AA5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789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9FE2E-46FA-BB90-50F1-2CB53E1C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E213D-763D-F752-F23B-3AD310C9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9DC0-3B4C-C610-8DA1-4EC909A3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0147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ED57-C60E-60FD-BC9C-20548E06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60EA-29F8-CCC7-A9DB-EADF9BB96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8E39E-23CE-CC6D-4A90-EF01B454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4CA2-4444-83A1-FC45-0C852027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3279D-360F-A5B1-C36C-6155F84C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8B8DA-9C7F-6A51-7F25-E25D69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5938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7472-7E89-8BAA-DFFD-7665F68F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D404-A40E-A29B-C769-B076AFC06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2BE45-1AFB-1777-7F35-08016656C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0D7A5-C01A-471C-637A-44095AFE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7DE5-96C0-24F9-BDDC-C53FEDDD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E9E-260B-0007-E803-BAF3D109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518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62E7-C227-4FE6-EF6B-402C1AF0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0A195-3677-2ED3-3546-5F8679598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E36A-F824-805B-19DA-F6DAD9D7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C016-C643-8999-8F41-015CA675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969B-FE51-ACE6-A9E3-DA3731C3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5598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87F9-C985-966A-400F-52D66829C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B76F3-FEC8-871A-191B-CA2078D04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C959E-0149-1FF5-4FA4-788854DC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DC37-1F2A-17DB-1CFB-ADCB7B9E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B443-699D-1C6D-5F56-CD1436AA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82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5CAD3DA-AE2F-C2CD-4166-0A005BEDDEB6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40" y="6070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5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677" r:id="rId29"/>
    <p:sldLayoutId id="2147483678" r:id="rId30"/>
    <p:sldLayoutId id="2147483679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61" r:id="rId45"/>
    <p:sldLayoutId id="2147483662" r:id="rId46"/>
    <p:sldLayoutId id="2147483663" r:id="rId47"/>
    <p:sldLayoutId id="2147483664" r:id="rId48"/>
    <p:sldLayoutId id="2147483665" r:id="rId49"/>
    <p:sldLayoutId id="2147483666" r:id="rId50"/>
    <p:sldLayoutId id="2147483667" r:id="rId51"/>
    <p:sldLayoutId id="2147483669" r:id="rId52"/>
    <p:sldLayoutId id="2147483670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179F7-218C-AA8C-F064-DB56022E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1F23-7336-D4E6-3272-725DF6D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2028-7899-7AC8-B9F8-266CDA9A8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2E81-7968-2DFA-094A-57B911CD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E72D-A4F6-F182-7896-7ED66A17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4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emf"/><Relationship Id="rId3" Type="http://schemas.openxmlformats.org/officeDocument/2006/relationships/image" Target="../media/image48.png"/><Relationship Id="rId21" Type="http://schemas.openxmlformats.org/officeDocument/2006/relationships/image" Target="../media/image66.jp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jpg"/><Relationship Id="rId20" Type="http://schemas.openxmlformats.org/officeDocument/2006/relationships/image" Target="../media/image6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10" Type="http://schemas.openxmlformats.org/officeDocument/2006/relationships/image" Target="../media/image55.emf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“Operation Clean Sweep” Example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0411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Strategies Employed by Informal Workers</a:t>
            </a:r>
            <a:endParaRPr lang="en-GB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A7D5A-A94F-7F1A-391A-C164BC9D7F4E}"/>
              </a:ext>
            </a:extLst>
          </p:cNvPr>
          <p:cNvSpPr>
            <a:spLocks/>
          </p:cNvSpPr>
          <p:nvPr/>
        </p:nvSpPr>
        <p:spPr>
          <a:xfrm>
            <a:off x="859197" y="1217582"/>
            <a:ext cx="5236803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cs typeface="Calibri" panose="020F0502020204030204" pitchFamily="34" charset="0"/>
              </a:rPr>
              <a:t>Tactics Used by Informal Workers in Response to Challenges</a:t>
            </a: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AEC293-C2A1-938F-30F8-A540AFB1098D}"/>
              </a:ext>
            </a:extLst>
          </p:cNvPr>
          <p:cNvSpPr/>
          <p:nvPr/>
        </p:nvSpPr>
        <p:spPr>
          <a:xfrm>
            <a:off x="859197" y="1629796"/>
            <a:ext cx="5236803" cy="447454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174625" lvl="0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Informal traders use </a:t>
            </a:r>
            <a:r>
              <a:rPr lang="en-US" sz="1400" b="1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various strategies </a:t>
            </a: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to deal with the challenges which they face on a daily basis. These include:</a:t>
            </a:r>
          </a:p>
          <a:p>
            <a:pPr marL="631825" lvl="1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Formation of </a:t>
            </a:r>
            <a:r>
              <a:rPr lang="en-US" sz="1400" b="1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informal traders’ organisations </a:t>
            </a: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such as South African Informal Traders Forum, Johannesburg Informal Traders Platform and South African National Retail Traders Association (SANTRA) </a:t>
            </a:r>
            <a:r>
              <a:rPr lang="en-US" sz="1400" b="1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 </a:t>
            </a:r>
          </a:p>
          <a:p>
            <a:pPr marL="174625" lvl="0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Litigation</a:t>
            </a: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 – examples include:</a:t>
            </a:r>
          </a:p>
          <a:p>
            <a:pPr marL="631825" lvl="1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South African Informal Traders Forum and others v City of Johannesburg and others </a:t>
            </a:r>
          </a:p>
          <a:p>
            <a:pPr marL="631825" lvl="1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Somali Association of South Africa v Limpopo Department of Economic Development, Environment and Tourism </a:t>
            </a:r>
          </a:p>
          <a:p>
            <a:pPr marL="631825" lvl="1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Makwickana</a:t>
            </a: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 v </a:t>
            </a:r>
            <a:r>
              <a:rPr lang="en-US" sz="1400" dirty="0" err="1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Ethekwini</a:t>
            </a: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 Municipality</a:t>
            </a:r>
          </a:p>
          <a:p>
            <a:pPr marL="174625" lvl="0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Research and advocacy:</a:t>
            </a:r>
          </a:p>
          <a:p>
            <a:pPr marL="631825" lvl="1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Engagement with Government</a:t>
            </a:r>
          </a:p>
          <a:p>
            <a:pPr marL="631825" lvl="1" indent="-17462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Development of material for rights education and </a:t>
            </a:r>
            <a:b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conducting workshops</a:t>
            </a:r>
          </a:p>
          <a:p>
            <a:pPr marL="171450" indent="-171450">
              <a:spcBef>
                <a:spcPts val="526"/>
              </a:spcBef>
              <a:buFont typeface="Arial" panose="020B0604020202020204" pitchFamily="34" charset="0"/>
              <a:buChar char="•"/>
              <a:defRPr/>
            </a:pPr>
            <a:endParaRPr lang="en-ZA" sz="1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2" descr="page35image1056837328">
            <a:extLst>
              <a:ext uri="{FF2B5EF4-FFF2-40B4-BE49-F238E27FC236}">
                <a16:creationId xmlns:a16="http://schemas.microsoft.com/office/drawing/2014/main" id="{96A777C5-BA93-B387-819B-D62BD6F6B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r="12373"/>
          <a:stretch/>
        </p:blipFill>
        <p:spPr bwMode="auto">
          <a:xfrm>
            <a:off x="6411310" y="1217582"/>
            <a:ext cx="4970923" cy="4886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5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Recommendations for Informal Trade Regulation</a:t>
            </a:r>
            <a:endParaRPr lang="en-GB" sz="4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EDD944-4AB1-7648-1081-3DEA09DE7D04}"/>
              </a:ext>
            </a:extLst>
          </p:cNvPr>
          <p:cNvSpPr/>
          <p:nvPr/>
        </p:nvSpPr>
        <p:spPr>
          <a:xfrm>
            <a:off x="1037230" y="1287136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Ins="7200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Municipal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by-laws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governing informal trade and actions of local government officials should be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in line with the Constitution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and based on a better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understanding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of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nature, structure and composition of the informal trading sector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E50010-6F92-5116-7A2F-78CCB2C9414E}"/>
              </a:ext>
            </a:extLst>
          </p:cNvPr>
          <p:cNvSpPr>
            <a:spLocks noChangeAspect="1"/>
          </p:cNvSpPr>
          <p:nvPr/>
        </p:nvSpPr>
        <p:spPr>
          <a:xfrm>
            <a:off x="838573" y="1272229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8D365-A071-1D7C-F3B0-229474E7376E}"/>
              </a:ext>
            </a:extLst>
          </p:cNvPr>
          <p:cNvSpPr/>
          <p:nvPr/>
        </p:nvSpPr>
        <p:spPr>
          <a:xfrm>
            <a:off x="1037230" y="4678566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Municipal by-laws governing informal trade should ensure that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conduct of the local government officials complies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with the standards of administrative law 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C338C3-5F70-CC58-0824-D0F1CAFFC9F1}"/>
              </a:ext>
            </a:extLst>
          </p:cNvPr>
          <p:cNvSpPr>
            <a:spLocks noChangeAspect="1"/>
          </p:cNvSpPr>
          <p:nvPr/>
        </p:nvSpPr>
        <p:spPr>
          <a:xfrm>
            <a:off x="838573" y="4663659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6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06BFA1B-AE72-5FB6-5DE3-1AE318BC2E42}"/>
              </a:ext>
            </a:extLst>
          </p:cNvPr>
          <p:cNvSpPr/>
          <p:nvPr/>
        </p:nvSpPr>
        <p:spPr>
          <a:xfrm>
            <a:off x="1037230" y="2643708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Any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relocation or eviction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of informal traders from their trading spaces must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comply with the legal provisions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governing informal trade (in particular section 6A(2) of the Businesses Act)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972BF-AD7A-434F-DE81-D143B20C046A}"/>
              </a:ext>
            </a:extLst>
          </p:cNvPr>
          <p:cNvSpPr>
            <a:spLocks noChangeAspect="1"/>
          </p:cNvSpPr>
          <p:nvPr/>
        </p:nvSpPr>
        <p:spPr>
          <a:xfrm>
            <a:off x="838573" y="2628801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A89E91-612E-C53C-C65D-712C837DB876}"/>
              </a:ext>
            </a:extLst>
          </p:cNvPr>
          <p:cNvSpPr/>
          <p:nvPr/>
        </p:nvSpPr>
        <p:spPr>
          <a:xfrm>
            <a:off x="1037230" y="3321994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Municipalities should ensure that informal trade areas have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necessary infrastructure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and level of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access to basic services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, including water, sanitation, refuse removal and cleaning services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0559E0-6D0D-A2CE-8427-DE877749B77D}"/>
              </a:ext>
            </a:extLst>
          </p:cNvPr>
          <p:cNvSpPr>
            <a:spLocks noChangeAspect="1"/>
          </p:cNvSpPr>
          <p:nvPr/>
        </p:nvSpPr>
        <p:spPr>
          <a:xfrm>
            <a:off x="838573" y="3307087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4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EDB620-880A-BC77-0499-E4C1DCAC96C9}"/>
              </a:ext>
            </a:extLst>
          </p:cNvPr>
          <p:cNvSpPr/>
          <p:nvPr/>
        </p:nvSpPr>
        <p:spPr>
          <a:xfrm>
            <a:off x="1037230" y="4000280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Municipal by-laws and policies governing informal trade should create genuinely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participatory and inclusive spaces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through which informal traders can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participate in decision-making processes 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E0CC931-FB7C-EA9E-5C17-3FDACAE8946A}"/>
              </a:ext>
            </a:extLst>
          </p:cNvPr>
          <p:cNvSpPr>
            <a:spLocks noChangeAspect="1"/>
          </p:cNvSpPr>
          <p:nvPr/>
        </p:nvSpPr>
        <p:spPr>
          <a:xfrm>
            <a:off x="838573" y="3985373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5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4C510F-BA3C-4D14-21DF-5587C7BB9487}"/>
              </a:ext>
            </a:extLst>
          </p:cNvPr>
          <p:cNvSpPr/>
          <p:nvPr/>
        </p:nvSpPr>
        <p:spPr>
          <a:xfrm>
            <a:off x="1037230" y="1965422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These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by-laws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and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policies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should create an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enabling environment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for informal trade and should distinguish between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severity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of contraventions of by-laws and provide for a variety of measures to encourage informal traders to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comply</a:t>
            </a:r>
            <a:endParaRPr lang="en-US" sz="1400" dirty="0">
              <a:solidFill>
                <a:schemeClr val="tx1"/>
              </a:solidFill>
              <a:latin typeface="Quicksand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8FAFC1-C328-477D-CF94-4C04A812CC48}"/>
              </a:ext>
            </a:extLst>
          </p:cNvPr>
          <p:cNvSpPr>
            <a:spLocks noChangeAspect="1"/>
          </p:cNvSpPr>
          <p:nvPr/>
        </p:nvSpPr>
        <p:spPr>
          <a:xfrm>
            <a:off x="838573" y="1950515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7DFCDE1-CA11-2079-2B16-F51D4EFD69CD}"/>
              </a:ext>
            </a:extLst>
          </p:cNvPr>
          <p:cNvSpPr/>
          <p:nvPr/>
        </p:nvSpPr>
        <p:spPr>
          <a:xfrm>
            <a:off x="1037230" y="5356854"/>
            <a:ext cx="10849045" cy="618186"/>
          </a:xfrm>
          <a:prstGeom prst="roundRect">
            <a:avLst/>
          </a:prstGeom>
          <a:solidFill>
            <a:schemeClr val="accent1">
              <a:alpha val="9000"/>
            </a:scheme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Municipal by-laws governing informal trade should include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mechanisms to hold local government officials responsible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for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implementation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of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by-laws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and accountable for any unlawful actions 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70153D-7908-39E7-5298-E03B16B82515}"/>
              </a:ext>
            </a:extLst>
          </p:cNvPr>
          <p:cNvSpPr>
            <a:spLocks noChangeAspect="1"/>
          </p:cNvSpPr>
          <p:nvPr/>
        </p:nvSpPr>
        <p:spPr>
          <a:xfrm>
            <a:off x="838573" y="5341947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i="1" dirty="0"/>
              <a:t>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468070"/>
            <a:ext cx="6369004" cy="3151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lvl="0">
              <a:defRPr/>
            </a:pPr>
            <a:r>
              <a:rPr kumimoji="0" lang="en-ZA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 pitchFamily="2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Hodgson and Clark, Socio-Economic Rights Institute in collaboration with SALGA</a:t>
            </a:r>
          </a:p>
        </p:txBody>
      </p:sp>
    </p:spTree>
    <p:extLst>
      <p:ext uri="{BB962C8B-B14F-4D97-AF65-F5344CB8AC3E}">
        <p14:creationId xmlns:p14="http://schemas.microsoft.com/office/powerpoint/2010/main" val="300580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Conclusion</a:t>
            </a:r>
            <a:endParaRPr lang="en-GB" sz="4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468070"/>
            <a:ext cx="6369004" cy="3151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lvl="0">
              <a:defRPr/>
            </a:pPr>
            <a:r>
              <a:rPr kumimoji="0" lang="en-ZA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 pitchFamily="2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Hodgson and Clark, Socio-Economic Rights Institute in collaboration with SALGA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05C977E-D5DE-9962-14AE-086BCCD81967}"/>
              </a:ext>
            </a:extLst>
          </p:cNvPr>
          <p:cNvSpPr/>
          <p:nvPr/>
        </p:nvSpPr>
        <p:spPr>
          <a:xfrm>
            <a:off x="900757" y="2957581"/>
            <a:ext cx="3349200" cy="2951900"/>
          </a:xfrm>
          <a:prstGeom prst="roundRect">
            <a:avLst/>
          </a:prstGeom>
          <a:solidFill>
            <a:srgbClr val="1063AD">
              <a:lumMod val="20000"/>
              <a:lumOff val="80000"/>
              <a:alpha val="9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srgbClr val="262626">
                <a:alpha val="20000"/>
              </a:srgb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txBody>
          <a:bodyPr lIns="36000" rIns="3600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/>
              </a:rPr>
              <a:t>The informal economy is here to stay and will have a positive impact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 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“The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pivotal role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of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urban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informal sector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is expected to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continue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 in the foreseeable future in light of Africa’s growing population”  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In South Africa, the informal sector will create between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1.2 and 2 million new jobs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 by 2030 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B96B34-2A6C-ECD3-635E-4024F2F7B43B}"/>
              </a:ext>
            </a:extLst>
          </p:cNvPr>
          <p:cNvSpPr/>
          <p:nvPr/>
        </p:nvSpPr>
        <p:spPr>
          <a:xfrm>
            <a:off x="4598624" y="2957579"/>
            <a:ext cx="3346704" cy="2948351"/>
          </a:xfrm>
          <a:prstGeom prst="roundRect">
            <a:avLst/>
          </a:prstGeom>
          <a:solidFill>
            <a:srgbClr val="1063AD">
              <a:lumMod val="20000"/>
              <a:lumOff val="80000"/>
              <a:alpha val="9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srgbClr val="262626">
                <a:alpha val="20000"/>
              </a:srgb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txBody>
          <a:bodyPr lIns="36000" rIns="3600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Governments need to actively support informal workers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Government should adhere to </a:t>
            </a:r>
            <a:r>
              <a: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international labour standards </a:t>
            </a: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– in particular the realisation of rights at work and social protections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Government should </a:t>
            </a:r>
            <a:r>
              <a: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remove constraints </a:t>
            </a: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to create an </a:t>
            </a:r>
            <a:r>
              <a: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enabling environment</a:t>
            </a: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/>
                <a:cs typeface="Arial" panose="020B0604020202020204" pitchFamily="34" charset="0"/>
              </a:rPr>
              <a:t> for informal work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D86A72D-15A9-62FC-5038-23333799962E}"/>
              </a:ext>
            </a:extLst>
          </p:cNvPr>
          <p:cNvSpPr/>
          <p:nvPr/>
        </p:nvSpPr>
        <p:spPr>
          <a:xfrm>
            <a:off x="8293995" y="2957579"/>
            <a:ext cx="3346704" cy="2948351"/>
          </a:xfrm>
          <a:prstGeom prst="roundRect">
            <a:avLst/>
          </a:prstGeom>
          <a:solidFill>
            <a:srgbClr val="1063AD">
              <a:lumMod val="20000"/>
              <a:lumOff val="80000"/>
              <a:alpha val="9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srgbClr val="262626">
                <a:alpha val="20000"/>
              </a:srgb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txBody>
          <a:bodyPr lIns="36000" rIns="3600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/>
              </a:rPr>
              <a:t>As we strengthen our systems we should include informal workers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Quicksand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We need to look at how to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incorporate the “informal” and the “excluded”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into our conversations as well as into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 the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 decision-making processes relating to the strengthening of the various societal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Quicksand"/>
              </a:rPr>
              <a:t>systems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73347" y="1335906"/>
            <a:ext cx="1188000" cy="1188000"/>
            <a:chOff x="9496124" y="1581570"/>
            <a:chExt cx="1188000" cy="1188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E3EEF8F-C740-60A4-D5B7-1300CF6B6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6124" y="1581570"/>
              <a:ext cx="1188000" cy="1188000"/>
            </a:xfrm>
            <a:prstGeom prst="ellipse">
              <a:avLst/>
            </a:pr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srgbClr val="262626">
                  <a:alpha val="20000"/>
                </a:srgbClr>
              </a:outerShdw>
            </a:effectLst>
            <a:scene3d>
              <a:camera prst="orthographicFront"/>
              <a:lightRig rig="contrasting" dir="t"/>
            </a:scene3d>
            <a:sp3d>
              <a:bevelT w="139700" h="139700"/>
            </a:sp3d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8" name="Graphic 29" descr="Gears with solid fill">
              <a:extLst>
                <a:ext uri="{FF2B5EF4-FFF2-40B4-BE49-F238E27FC236}">
                  <a16:creationId xmlns:a16="http://schemas.microsoft.com/office/drawing/2014/main" id="{289D94EB-96EC-4F7D-5456-5A24DEE8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68028" y="1754946"/>
              <a:ext cx="841248" cy="84124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677976" y="1335906"/>
            <a:ext cx="1188000" cy="1188000"/>
            <a:chOff x="5521024" y="1581570"/>
            <a:chExt cx="1188000" cy="11880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BB730B-1B00-805F-73AC-0C3CB01B9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1024" y="1581570"/>
              <a:ext cx="1188000" cy="1188000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srgbClr val="262626">
                  <a:alpha val="20000"/>
                </a:srgbClr>
              </a:outerShdw>
            </a:effectLst>
            <a:scene3d>
              <a:camera prst="orthographicFront"/>
              <a:lightRig rig="contrasting" dir="t"/>
            </a:scene3d>
            <a:sp3d>
              <a:bevelT w="139700" h="139700"/>
            </a:sp3d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Graphic 31" descr="Bank with solid fill">
              <a:extLst>
                <a:ext uri="{FF2B5EF4-FFF2-40B4-BE49-F238E27FC236}">
                  <a16:creationId xmlns:a16="http://schemas.microsoft.com/office/drawing/2014/main" id="{E2149890-2C75-95CB-2815-360AE6C5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26404" y="1786950"/>
              <a:ext cx="777240" cy="77724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981357" y="1335906"/>
            <a:ext cx="1188000" cy="1188000"/>
            <a:chOff x="1859506" y="1581570"/>
            <a:chExt cx="1188000" cy="1188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EABDBE-42F0-AFC0-6DB9-10D64C211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9506" y="1581570"/>
              <a:ext cx="1188000" cy="1188000"/>
            </a:xfrm>
            <a:prstGeom prst="ellipse">
              <a:avLst/>
            </a:prstGeom>
            <a:solidFill>
              <a:schemeClr val="bg2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srgbClr val="262626">
                  <a:alpha val="20000"/>
                </a:srgbClr>
              </a:outerShdw>
            </a:effectLst>
            <a:scene3d>
              <a:camera prst="orthographicFront"/>
              <a:lightRig rig="contrasting" dir="t"/>
            </a:scene3d>
            <a:sp3d>
              <a:bevelT w="139700" h="139700"/>
            </a:sp3d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Graphic 33" descr="Coins with solid fill">
              <a:extLst>
                <a:ext uri="{FF2B5EF4-FFF2-40B4-BE49-F238E27FC236}">
                  <a16:creationId xmlns:a16="http://schemas.microsoft.com/office/drawing/2014/main" id="{E50BBD96-25E3-5AB0-679D-5B2AC39D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64886" y="1786950"/>
              <a:ext cx="777240" cy="77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63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D55DFE-FC06-6E71-594A-4D82E8C8097E}"/>
              </a:ext>
            </a:extLst>
          </p:cNvPr>
          <p:cNvSpPr/>
          <p:nvPr/>
        </p:nvSpPr>
        <p:spPr>
          <a:xfrm>
            <a:off x="0" y="6005015"/>
            <a:ext cx="12192000" cy="852985"/>
          </a:xfrm>
          <a:prstGeom prst="rect">
            <a:avLst/>
          </a:prstGeom>
          <a:solidFill>
            <a:srgbClr val="F7F7F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Quicksand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7" name="Picture 20" descr="a view of a city with a train in the foreground">
            <a:extLst>
              <a:ext uri="{FF2B5EF4-FFF2-40B4-BE49-F238E27FC236}">
                <a16:creationId xmlns:a16="http://schemas.microsoft.com/office/drawing/2014/main" id="{285DFBF7-869D-B4F8-E913-8F1F112F0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36"/>
          <a:stretch/>
        </p:blipFill>
        <p:spPr bwMode="auto">
          <a:xfrm>
            <a:off x="0" y="0"/>
            <a:ext cx="12192000" cy="6005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5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C5378-A18E-F132-33F8-2439582B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" y="232471"/>
            <a:ext cx="9514841" cy="100438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ED0A5C-B1F0-A944-0555-E3E3B7CF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4" y="4717176"/>
            <a:ext cx="1537163" cy="1053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910DA-9265-F335-841B-26743020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8" y="4847264"/>
            <a:ext cx="1540727" cy="619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7AC3B6-FF09-E86F-ACA5-85410D39A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189" y="1953996"/>
            <a:ext cx="3094543" cy="1224649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A79A97-A744-4E5D-C725-95FB73CE6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8" y="2188590"/>
            <a:ext cx="938825" cy="101671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AD00AC7-923F-DAE9-D747-E35E1E17C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70" y="5938983"/>
            <a:ext cx="1323897" cy="55162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1CD7E15-555F-B552-7DD1-5A801B47D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55" y="4657539"/>
            <a:ext cx="1225550" cy="737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F1418-3BC5-51E6-E549-D427BA59D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56" y="4743977"/>
            <a:ext cx="1701800" cy="55308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6C665B7-2F7D-E704-7599-3EF86D714C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23" y="2183518"/>
            <a:ext cx="2336800" cy="70029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0B21B-DDD6-3DAE-5601-ABC04D7AC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27388"/>
            <a:ext cx="2059167" cy="41255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D8B330E-54DD-3AD5-AB77-DCB755D6E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6" y="3341472"/>
            <a:ext cx="853529" cy="939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3527BB-AA46-85EF-06D7-16F773948B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4258" y="3452506"/>
            <a:ext cx="1852253" cy="84836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56A780C-2151-597D-2112-9B5764DFB4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6" y="3231527"/>
            <a:ext cx="1828800" cy="113792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6808CC2-7DDA-7D4C-69A1-C60BD4091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3" y="3538322"/>
            <a:ext cx="2184400" cy="54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7B59B8-AE8F-57E3-C16C-DD7ECFA62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80" y="3596393"/>
            <a:ext cx="2285153" cy="429959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D985E9A-74CA-6E83-BBDE-47EE1D5166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4510215"/>
            <a:ext cx="1098550" cy="109855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BCE43ACB-3D5A-CEDA-5D81-5D3D08B8A9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3" y="5902511"/>
            <a:ext cx="1633385" cy="744306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9D1E2-EBFF-5BD5-4628-CA605A186F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5867315"/>
            <a:ext cx="1424828" cy="716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F94E1B-97AB-7E8F-BF78-9DD4E2AD666A}"/>
              </a:ext>
            </a:extLst>
          </p:cNvPr>
          <p:cNvSpPr txBox="1"/>
          <p:nvPr/>
        </p:nvSpPr>
        <p:spPr>
          <a:xfrm>
            <a:off x="2335696" y="1105930"/>
            <a:ext cx="71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yant Medium Italic" panose="020B0603040000020003" pitchFamily="34" charset="77"/>
                <a:ea typeface="+mn-ea"/>
                <a:cs typeface="+mn-cs"/>
              </a:rPr>
              <a:t>All Systems Connect 2023 is made possible thanks to the generous support of our partners including the World Health Organization and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9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Informal Trade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South African Perspective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A79D"/>
                </a:solidFill>
              </a:rPr>
              <a:t>Kelebogile Khunou, 4 May 2023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A79D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10D1055-A09C-5D0E-6378-40926C36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09" y="5614773"/>
            <a:ext cx="1547594" cy="10886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007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Ghana, Market, Informal Economy, Women Workers">
            <a:extLst>
              <a:ext uri="{FF2B5EF4-FFF2-40B4-BE49-F238E27FC236}">
                <a16:creationId xmlns:a16="http://schemas.microsoft.com/office/drawing/2014/main" id="{9914C5F2-45FC-AAB5-92D9-ED5FF7AD7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" b="1915"/>
          <a:stretch/>
        </p:blipFill>
        <p:spPr bwMode="auto">
          <a:xfrm>
            <a:off x="-3" y="-45244"/>
            <a:ext cx="12192003" cy="69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7A731E-7C0F-D19C-BCB1-0D600C302FB7}"/>
              </a:ext>
            </a:extLst>
          </p:cNvPr>
          <p:cNvSpPr/>
          <p:nvPr/>
        </p:nvSpPr>
        <p:spPr>
          <a:xfrm>
            <a:off x="4080680" y="6071593"/>
            <a:ext cx="4067032" cy="78474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effectLst/>
                <a:latin typeface="Quicksand" pitchFamily="2" charset="0"/>
              </a:rPr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9052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Misconceptions about the Informal Economy</a:t>
            </a:r>
            <a:endParaRPr lang="en-GB" sz="4000" dirty="0"/>
          </a:p>
        </p:txBody>
      </p:sp>
      <p:sp>
        <p:nvSpPr>
          <p:cNvPr id="11295" name="Rectangle 11294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468070"/>
            <a:ext cx="6369004" cy="3151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 pitchFamily="2" charset="0"/>
                <a:cs typeface="Calibri" panose="020F0502020204030204" pitchFamily="34" charset="0"/>
              </a:rPr>
              <a:t>Source: WIEGO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D1933F-0972-CEB1-0947-9EDD015EA22A}"/>
              </a:ext>
            </a:extLst>
          </p:cNvPr>
          <p:cNvSpPr/>
          <p:nvPr/>
        </p:nvSpPr>
        <p:spPr>
          <a:xfrm>
            <a:off x="1274925" y="1606031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7200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 informal economy will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shrink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with economic growth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4683C4-61F8-BB21-64A2-361B9F3FE8ED}"/>
              </a:ext>
            </a:extLst>
          </p:cNvPr>
          <p:cNvSpPr/>
          <p:nvPr/>
        </p:nvSpPr>
        <p:spPr>
          <a:xfrm>
            <a:off x="6137315" y="1606031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Informal employment is likely to remain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main source of employment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in developing countries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7D01F4-E35C-944B-3E08-3298C3AA4281}"/>
              </a:ext>
            </a:extLst>
          </p:cNvPr>
          <p:cNvSpPr>
            <a:spLocks noChangeAspect="1"/>
          </p:cNvSpPr>
          <p:nvPr/>
        </p:nvSpPr>
        <p:spPr>
          <a:xfrm>
            <a:off x="824925" y="1591124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AB5A83A-C50F-A40D-A66A-0E8E21708126}"/>
              </a:ext>
            </a:extLst>
          </p:cNvPr>
          <p:cNvSpPr/>
          <p:nvPr/>
        </p:nvSpPr>
        <p:spPr>
          <a:xfrm>
            <a:off x="1274925" y="4997461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 informal economy does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not contribute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to the overall economy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5376DB3-D3EA-4FFC-8ADC-3BD631433011}"/>
              </a:ext>
            </a:extLst>
          </p:cNvPr>
          <p:cNvSpPr/>
          <p:nvPr/>
        </p:nvSpPr>
        <p:spPr>
          <a:xfrm>
            <a:off x="6137315" y="4997461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Informal workers produce and distribute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goods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and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services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in many branches of the economy and make a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large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contribution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67A88AE-4C33-2F92-AE8F-C65F36054FD4}"/>
              </a:ext>
            </a:extLst>
          </p:cNvPr>
          <p:cNvSpPr>
            <a:spLocks noChangeAspect="1"/>
          </p:cNvSpPr>
          <p:nvPr/>
        </p:nvSpPr>
        <p:spPr>
          <a:xfrm>
            <a:off x="824925" y="4982554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6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C6B2ACE-E197-55F0-06B6-4BE73C492F84}"/>
              </a:ext>
            </a:extLst>
          </p:cNvPr>
          <p:cNvSpPr/>
          <p:nvPr/>
        </p:nvSpPr>
        <p:spPr>
          <a:xfrm>
            <a:off x="1274925" y="2962603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Informal businesses provide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unfair competition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to formal ones as they don’t pay taxes, rent or utility fees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7DBFA2E-8C3F-9F3B-2FB8-7D8287C1ADE4}"/>
              </a:ext>
            </a:extLst>
          </p:cNvPr>
          <p:cNvSpPr/>
          <p:nvPr/>
        </p:nvSpPr>
        <p:spPr>
          <a:xfrm>
            <a:off x="6137315" y="2962603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Many informal workers have to pay various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fees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,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taxes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and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bribes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in order to operate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699B44C-043C-3E17-1DDE-1E0C7146D75C}"/>
              </a:ext>
            </a:extLst>
          </p:cNvPr>
          <p:cNvSpPr>
            <a:spLocks noChangeAspect="1"/>
          </p:cNvSpPr>
          <p:nvPr/>
        </p:nvSpPr>
        <p:spPr>
          <a:xfrm>
            <a:off x="824925" y="2947696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3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B1F2EA0-1EAF-E717-826B-D1AE305259CD}"/>
              </a:ext>
            </a:extLst>
          </p:cNvPr>
          <p:cNvSpPr/>
          <p:nvPr/>
        </p:nvSpPr>
        <p:spPr>
          <a:xfrm>
            <a:off x="1274925" y="3640889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 informal economy is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not linked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to the formal economy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C79428C-5EA4-5322-B6C3-A42135F5CFD3}"/>
              </a:ext>
            </a:extLst>
          </p:cNvPr>
          <p:cNvSpPr/>
          <p:nvPr/>
        </p:nvSpPr>
        <p:spPr>
          <a:xfrm>
            <a:off x="6137315" y="3640889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There are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many links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between the informal and formal economies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F2BE369-6BC7-D0B3-4D04-C0E969A6A5DC}"/>
              </a:ext>
            </a:extLst>
          </p:cNvPr>
          <p:cNvSpPr>
            <a:spLocks noChangeAspect="1"/>
          </p:cNvSpPr>
          <p:nvPr/>
        </p:nvSpPr>
        <p:spPr>
          <a:xfrm>
            <a:off x="824925" y="3625982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5DECF4E-A54C-0277-0156-4DF2490628F5}"/>
              </a:ext>
            </a:extLst>
          </p:cNvPr>
          <p:cNvSpPr/>
          <p:nvPr/>
        </p:nvSpPr>
        <p:spPr>
          <a:xfrm>
            <a:off x="1274925" y="4319175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 informal economy is comprised of traditional activities which are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not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part of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modern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economy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DFE6124-D562-F94B-930E-1AECB502AD7D}"/>
              </a:ext>
            </a:extLst>
          </p:cNvPr>
          <p:cNvSpPr/>
          <p:nvPr/>
        </p:nvSpPr>
        <p:spPr>
          <a:xfrm>
            <a:off x="6137315" y="4319175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Many informal workers are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integral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parts of modern chains of production and distribution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543952-A9B4-9C2B-4FCF-D24A55924A8F}"/>
              </a:ext>
            </a:extLst>
          </p:cNvPr>
          <p:cNvSpPr>
            <a:spLocks noChangeAspect="1"/>
          </p:cNvSpPr>
          <p:nvPr/>
        </p:nvSpPr>
        <p:spPr>
          <a:xfrm>
            <a:off x="824925" y="4304268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5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842CF56-F317-8751-2B1C-8288A703261C}"/>
              </a:ext>
            </a:extLst>
          </p:cNvPr>
          <p:cNvSpPr/>
          <p:nvPr/>
        </p:nvSpPr>
        <p:spPr>
          <a:xfrm>
            <a:off x="1274925" y="2284317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 informal economy is comprised of plucky entrepreneurs who seek to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avoid tax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and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 regulation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DF0F384-355F-A980-7438-7C59D24BAF92}"/>
              </a:ext>
            </a:extLst>
          </p:cNvPr>
          <p:cNvSpPr/>
          <p:nvPr/>
        </p:nvSpPr>
        <p:spPr>
          <a:xfrm>
            <a:off x="6137315" y="2284317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The majority of informal workers are not employers and just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aim to survive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rather than evade regulation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3B72C9B-27DF-23D6-854F-01873BEE3909}"/>
              </a:ext>
            </a:extLst>
          </p:cNvPr>
          <p:cNvSpPr>
            <a:spLocks noChangeAspect="1"/>
          </p:cNvSpPr>
          <p:nvPr/>
        </p:nvSpPr>
        <p:spPr>
          <a:xfrm>
            <a:off x="824925" y="2269410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20EDCA7-0C14-706A-C21E-8B7CB77A8B11}"/>
              </a:ext>
            </a:extLst>
          </p:cNvPr>
          <p:cNvSpPr/>
          <p:nvPr/>
        </p:nvSpPr>
        <p:spPr>
          <a:xfrm>
            <a:off x="1274925" y="5675749"/>
            <a:ext cx="4821075" cy="618186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Quicksand"/>
              </a:rPr>
              <a:t>The informal economy is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outside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of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reach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of the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State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 and its laws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ED7EDC2-4BC1-2FFF-2C56-55D3C7D2A281}"/>
              </a:ext>
            </a:extLst>
          </p:cNvPr>
          <p:cNvSpPr/>
          <p:nvPr/>
        </p:nvSpPr>
        <p:spPr>
          <a:xfrm>
            <a:off x="6137315" y="5675749"/>
            <a:ext cx="5112000" cy="618186"/>
          </a:xfrm>
          <a:prstGeom prst="roundRect">
            <a:avLst/>
          </a:prstGeom>
          <a:solidFill>
            <a:srgbClr val="00B050">
              <a:alpha val="9865"/>
            </a:srgbClr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Quicksand"/>
              </a:rPr>
              <a:t>Informal workers are regularly subjected to </a:t>
            </a:r>
            <a:r>
              <a:rPr lang="en-US" sz="1400" b="1" dirty="0">
                <a:solidFill>
                  <a:schemeClr val="tx1"/>
                </a:solidFill>
                <a:latin typeface="Quicksand"/>
              </a:rPr>
              <a:t>punitive laws </a:t>
            </a:r>
            <a:r>
              <a:rPr lang="en-US" sz="1400" dirty="0">
                <a:solidFill>
                  <a:schemeClr val="tx1"/>
                </a:solidFill>
                <a:latin typeface="Quicksand"/>
              </a:rPr>
              <a:t>and regulations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01E7241-F53D-6892-C141-C8F375289EC1}"/>
              </a:ext>
            </a:extLst>
          </p:cNvPr>
          <p:cNvSpPr>
            <a:spLocks noChangeAspect="1"/>
          </p:cNvSpPr>
          <p:nvPr/>
        </p:nvSpPr>
        <p:spPr>
          <a:xfrm>
            <a:off x="824925" y="5660842"/>
            <a:ext cx="648000" cy="648000"/>
          </a:xfrm>
          <a:prstGeom prst="ellipse">
            <a:avLst/>
          </a:prstGeom>
          <a:solidFill>
            <a:schemeClr val="bg2"/>
          </a:solidFill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schemeClr val="tx2">
                <a:alpha val="20000"/>
              </a:schemeClr>
            </a:outerShdw>
          </a:effectLst>
          <a:scene3d>
            <a:camera prst="orthographicFront"/>
            <a:lightRig rig="contrasting" dir="t"/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Quicksand"/>
              </a:rPr>
              <a:t>7</a:t>
            </a:r>
          </a:p>
        </p:txBody>
      </p:sp>
      <p:pic>
        <p:nvPicPr>
          <p:cNvPr id="52" name="Picture 6">
            <a:extLst>
              <a:ext uri="{FF2B5EF4-FFF2-40B4-BE49-F238E27FC236}">
                <a16:creationId xmlns:a16="http://schemas.microsoft.com/office/drawing/2014/main" id="{A2470E87-53B2-5067-9943-168062BFA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1"/>
          <a:stretch/>
        </p:blipFill>
        <p:spPr bwMode="auto">
          <a:xfrm>
            <a:off x="2963849" y="1119314"/>
            <a:ext cx="1443226" cy="4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5B840525-CA2D-A38E-8A66-147843C91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90" b="12749"/>
          <a:stretch/>
        </p:blipFill>
        <p:spPr bwMode="auto">
          <a:xfrm>
            <a:off x="7971702" y="1167008"/>
            <a:ext cx="1443226" cy="43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9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South Africa’s Developmental Challenges</a:t>
            </a:r>
            <a:endParaRPr lang="en-GB" sz="4000" dirty="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AFEAFD5D-11C3-F4EB-759B-56148144F4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063796"/>
              </p:ext>
            </p:extLst>
          </p:nvPr>
        </p:nvGraphicFramePr>
        <p:xfrm>
          <a:off x="663159" y="1489149"/>
          <a:ext cx="5535806" cy="457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263350"/>
            <a:ext cx="9949830" cy="5127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lvl="0">
              <a:defRPr/>
            </a:pP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* Informal employment category includes precarious workers such as those in private households as well as those employed in the agriculture sector as they typically work  </a:t>
            </a:r>
          </a:p>
          <a:p>
            <a:pPr lvl="0">
              <a:defRPr/>
            </a:pP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   under informal conditions</a:t>
            </a:r>
          </a:p>
          <a:p>
            <a:pPr lvl="0">
              <a:defRPr/>
            </a:pP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Source: Statistics SA, Quarterly Informal Economy Survey by World Economics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A7D5A-A94F-7F1A-391A-C164BC9D7F4E}"/>
              </a:ext>
            </a:extLst>
          </p:cNvPr>
          <p:cNvSpPr>
            <a:spLocks/>
          </p:cNvSpPr>
          <p:nvPr/>
        </p:nvSpPr>
        <p:spPr>
          <a:xfrm>
            <a:off x="859197" y="1217582"/>
            <a:ext cx="5236803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cs typeface="Calibri" panose="020F0502020204030204" pitchFamily="34" charset="0"/>
              </a:rPr>
              <a:t>South Africa Employment Landscape (Mn, 2022)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EC293-C2A1-938F-30F8-A540AFB1098D}"/>
              </a:ext>
            </a:extLst>
          </p:cNvPr>
          <p:cNvSpPr/>
          <p:nvPr/>
        </p:nvSpPr>
        <p:spPr>
          <a:xfrm>
            <a:off x="859197" y="1629795"/>
            <a:ext cx="5236803" cy="4429812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lvl="1">
              <a:spcBef>
                <a:spcPts val="526"/>
              </a:spcBef>
              <a:defRPr/>
            </a:pPr>
            <a:endParaRPr lang="en-ZA" sz="1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0A0289-419D-4878-5937-F047BEA46681}"/>
              </a:ext>
            </a:extLst>
          </p:cNvPr>
          <p:cNvSpPr>
            <a:spLocks/>
          </p:cNvSpPr>
          <p:nvPr/>
        </p:nvSpPr>
        <p:spPr>
          <a:xfrm>
            <a:off x="6205338" y="1217582"/>
            <a:ext cx="5286076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400" b="1" dirty="0">
                <a:solidFill>
                  <a:prstClr val="white"/>
                </a:solidFill>
                <a:latin typeface="Quicksand"/>
                <a:cs typeface="Calibri" panose="020F0502020204030204" pitchFamily="34" charset="0"/>
              </a:rPr>
              <a:t>Comments</a:t>
            </a: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F7AC-7FDB-6728-E19D-8D7B460914AA}"/>
              </a:ext>
            </a:extLst>
          </p:cNvPr>
          <p:cNvSpPr/>
          <p:nvPr/>
        </p:nvSpPr>
        <p:spPr>
          <a:xfrm>
            <a:off x="6205338" y="1629795"/>
            <a:ext cx="5286076" cy="4429812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176213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South Africa’s official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unemployment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rate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 is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32.7%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 (Q4 2022)</a:t>
            </a:r>
          </a:p>
          <a:p>
            <a:pPr marL="446088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This doesn’t take into account discouraged job seekers (~3.4 million people)</a:t>
            </a:r>
          </a:p>
          <a:p>
            <a:pPr marL="446088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Women and youth are disproportionally impacted</a:t>
            </a:r>
          </a:p>
          <a:p>
            <a:pPr marL="176213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South Africa is one of the most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unequal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 countries in the world</a:t>
            </a:r>
          </a:p>
          <a:p>
            <a:pPr marL="446088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It had the highest Gini coefficient globally in 2023</a:t>
            </a:r>
          </a:p>
          <a:p>
            <a:pPr marL="446088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Poverty level was an estimated 63% in 2022 (based on the upper middle income poverty line of the World Bank)</a:t>
            </a:r>
          </a:p>
          <a:p>
            <a:pPr marL="176213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The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informal economy 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is a significant contributor to the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GDP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 and to </a:t>
            </a:r>
            <a:r>
              <a:rPr lang="en-ZA" sz="1400" b="1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employment</a:t>
            </a: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 in South Africa:</a:t>
            </a:r>
          </a:p>
          <a:p>
            <a:pPr marL="176213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The informal economy contributes 28.8% to the GDP of </a:t>
            </a:r>
            <a:b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</a:b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South Africa (as compared with 10% in the Netherlands and 64% in Zimbabwe)  </a:t>
            </a:r>
          </a:p>
          <a:p>
            <a:pPr marL="446088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269875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Almost a third of people with jobs in South Africa work in the informal sector</a:t>
            </a:r>
          </a:p>
          <a:p>
            <a:pPr marL="446088" lvl="1" indent="-176213">
              <a:spcBef>
                <a:spcPts val="526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269875" algn="l"/>
              </a:tabLst>
              <a:defRPr/>
            </a:pP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Of the people working in the informal sector, </a:t>
            </a:r>
            <a:b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</a:br>
            <a:r>
              <a:rPr lang="en-ZA" sz="1400" dirty="0">
                <a:solidFill>
                  <a:prstClr val="black"/>
                </a:solidFill>
                <a:latin typeface="Quicksand" pitchFamily="2" charset="0"/>
                <a:cs typeface="Calibri" panose="020F0502020204030204" pitchFamily="34" charset="0"/>
              </a:rPr>
              <a:t>~1.1 million work as informal traders</a:t>
            </a:r>
          </a:p>
        </p:txBody>
      </p:sp>
    </p:spTree>
    <p:extLst>
      <p:ext uri="{BB962C8B-B14F-4D97-AF65-F5344CB8AC3E}">
        <p14:creationId xmlns:p14="http://schemas.microsoft.com/office/powerpoint/2010/main" val="25945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Informal Trade in South Africa</a:t>
            </a:r>
            <a:endParaRPr lang="en-GB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64FE9-0E0F-27CD-6955-B18B772DB623}"/>
              </a:ext>
            </a:extLst>
          </p:cNvPr>
          <p:cNvSpPr/>
          <p:nvPr/>
        </p:nvSpPr>
        <p:spPr>
          <a:xfrm>
            <a:off x="865858" y="124362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B91CB5-2AAA-FE99-48F7-05ABFAECC0A0}"/>
              </a:ext>
            </a:extLst>
          </p:cNvPr>
          <p:cNvSpPr/>
          <p:nvPr/>
        </p:nvSpPr>
        <p:spPr>
          <a:xfrm>
            <a:off x="865858" y="2876534"/>
            <a:ext cx="2584184" cy="5524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Fruit and vegetable vendors</a:t>
            </a:r>
          </a:p>
        </p:txBody>
      </p:sp>
      <p:pic>
        <p:nvPicPr>
          <p:cNvPr id="29" name="Picture 2" descr="Fruit seller at St. Georges Mall - Cape Town photos - Cape Town photos / South  Africa">
            <a:extLst>
              <a:ext uri="{FF2B5EF4-FFF2-40B4-BE49-F238E27FC236}">
                <a16:creationId xmlns:a16="http://schemas.microsoft.com/office/drawing/2014/main" id="{D2DE843A-5AA1-785E-745B-A611E8E1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8" y="1243623"/>
            <a:ext cx="2584910" cy="1632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B71C49-F793-CBD0-1066-4A45F0E1392C}"/>
              </a:ext>
            </a:extLst>
          </p:cNvPr>
          <p:cNvSpPr/>
          <p:nvPr/>
        </p:nvSpPr>
        <p:spPr>
          <a:xfrm>
            <a:off x="865858" y="376711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6914C6-289C-95E9-88A3-AC447230ECAA}"/>
              </a:ext>
            </a:extLst>
          </p:cNvPr>
          <p:cNvSpPr/>
          <p:nvPr/>
        </p:nvSpPr>
        <p:spPr>
          <a:xfrm>
            <a:off x="865858" y="5400023"/>
            <a:ext cx="2584184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Shoe salesman</a:t>
            </a:r>
          </a:p>
        </p:txBody>
      </p:sp>
      <p:pic>
        <p:nvPicPr>
          <p:cNvPr id="30" name="Picture 9" descr="page38image1056590800">
            <a:extLst>
              <a:ext uri="{FF2B5EF4-FFF2-40B4-BE49-F238E27FC236}">
                <a16:creationId xmlns:a16="http://schemas.microsoft.com/office/drawing/2014/main" id="{5760CDEA-91F7-CD23-F6A4-9CE483AFFA2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8" y="3767113"/>
            <a:ext cx="2584910" cy="163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5D581E6-3F9B-73AB-9777-381934FECD2C}"/>
              </a:ext>
            </a:extLst>
          </p:cNvPr>
          <p:cNvSpPr/>
          <p:nvPr/>
        </p:nvSpPr>
        <p:spPr>
          <a:xfrm>
            <a:off x="3656148" y="376711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3F03B-B1C8-77E7-1083-1D8F8EA053CF}"/>
              </a:ext>
            </a:extLst>
          </p:cNvPr>
          <p:cNvSpPr/>
          <p:nvPr/>
        </p:nvSpPr>
        <p:spPr>
          <a:xfrm>
            <a:off x="3656148" y="5400023"/>
            <a:ext cx="2584184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Cosmetics vendor</a:t>
            </a:r>
          </a:p>
        </p:txBody>
      </p:sp>
      <p:pic>
        <p:nvPicPr>
          <p:cNvPr id="32" name="Picture 10" descr="page20image1466977008">
            <a:extLst>
              <a:ext uri="{FF2B5EF4-FFF2-40B4-BE49-F238E27FC236}">
                <a16:creationId xmlns:a16="http://schemas.microsoft.com/office/drawing/2014/main" id="{78C8402A-7D96-C1A7-805B-8C1D9224196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48" y="3767113"/>
            <a:ext cx="2584910" cy="163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6B37C9F-859A-6D37-00AA-5B68948CB9A4}"/>
              </a:ext>
            </a:extLst>
          </p:cNvPr>
          <p:cNvSpPr/>
          <p:nvPr/>
        </p:nvSpPr>
        <p:spPr>
          <a:xfrm>
            <a:off x="6446438" y="376711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7AD71F-40A4-6551-345C-FA9856AA3CFC}"/>
              </a:ext>
            </a:extLst>
          </p:cNvPr>
          <p:cNvSpPr/>
          <p:nvPr/>
        </p:nvSpPr>
        <p:spPr>
          <a:xfrm>
            <a:off x="6446438" y="5400023"/>
            <a:ext cx="2584184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Bag sales at the market</a:t>
            </a:r>
          </a:p>
        </p:txBody>
      </p:sp>
      <p:pic>
        <p:nvPicPr>
          <p:cNvPr id="34" name="Picture 11" descr="page4image1467080736">
            <a:extLst>
              <a:ext uri="{FF2B5EF4-FFF2-40B4-BE49-F238E27FC236}">
                <a16:creationId xmlns:a16="http://schemas.microsoft.com/office/drawing/2014/main" id="{EA2C11E5-5EE7-139D-B356-C81F34154E1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38" y="3767113"/>
            <a:ext cx="2584910" cy="163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EB95C3-A27B-33CE-EC40-29169BF8A7A3}"/>
              </a:ext>
            </a:extLst>
          </p:cNvPr>
          <p:cNvSpPr/>
          <p:nvPr/>
        </p:nvSpPr>
        <p:spPr>
          <a:xfrm>
            <a:off x="6446438" y="124362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D7FAC2-B2E3-EC86-3085-D63DAC04FF46}"/>
              </a:ext>
            </a:extLst>
          </p:cNvPr>
          <p:cNvSpPr/>
          <p:nvPr/>
        </p:nvSpPr>
        <p:spPr>
          <a:xfrm>
            <a:off x="6446438" y="2876534"/>
            <a:ext cx="2584184" cy="5524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Hair dresser</a:t>
            </a:r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7A80B6C8-8D32-BC15-D4E2-5B0387CFCC3B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6"/>
          <a:stretch/>
        </p:blipFill>
        <p:spPr bwMode="auto">
          <a:xfrm>
            <a:off x="6446438" y="1243623"/>
            <a:ext cx="2584910" cy="163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0BEA36-DF98-F3D0-F80A-B18859C8FB16}"/>
              </a:ext>
            </a:extLst>
          </p:cNvPr>
          <p:cNvSpPr/>
          <p:nvPr/>
        </p:nvSpPr>
        <p:spPr>
          <a:xfrm>
            <a:off x="9236729" y="376711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EFEFE0-BFAD-635B-B2B4-E19A3BAF5EE7}"/>
              </a:ext>
            </a:extLst>
          </p:cNvPr>
          <p:cNvSpPr/>
          <p:nvPr/>
        </p:nvSpPr>
        <p:spPr>
          <a:xfrm>
            <a:off x="9236729" y="5400023"/>
            <a:ext cx="2584184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Small wares trader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80E8648-632F-BA16-259F-E4213B21CE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37"/>
          <a:stretch/>
        </p:blipFill>
        <p:spPr>
          <a:xfrm>
            <a:off x="9236729" y="3767113"/>
            <a:ext cx="2584910" cy="1632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640AF7-DAF2-905B-A2E5-85EE883C4573}"/>
              </a:ext>
            </a:extLst>
          </p:cNvPr>
          <p:cNvSpPr/>
          <p:nvPr/>
        </p:nvSpPr>
        <p:spPr>
          <a:xfrm>
            <a:off x="3656148" y="124362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0A65AE-4565-76A7-4AE3-AE212895E87A}"/>
              </a:ext>
            </a:extLst>
          </p:cNvPr>
          <p:cNvSpPr/>
          <p:nvPr/>
        </p:nvSpPr>
        <p:spPr>
          <a:xfrm>
            <a:off x="3656148" y="2876534"/>
            <a:ext cx="2584184" cy="5524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Cooked food vendor</a:t>
            </a:r>
          </a:p>
        </p:txBody>
      </p:sp>
      <p:pic>
        <p:nvPicPr>
          <p:cNvPr id="37" name="Picture 22">
            <a:extLst>
              <a:ext uri="{FF2B5EF4-FFF2-40B4-BE49-F238E27FC236}">
                <a16:creationId xmlns:a16="http://schemas.microsoft.com/office/drawing/2014/main" id="{2B5E8A69-9EA7-9208-08C5-8E0C0FEEB974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6935" b="19977"/>
          <a:stretch/>
        </p:blipFill>
        <p:spPr bwMode="auto">
          <a:xfrm>
            <a:off x="3656148" y="1243623"/>
            <a:ext cx="2584910" cy="163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3E801C-DB01-14C4-8650-2FA3F639B709}"/>
              </a:ext>
            </a:extLst>
          </p:cNvPr>
          <p:cNvSpPr/>
          <p:nvPr/>
        </p:nvSpPr>
        <p:spPr>
          <a:xfrm>
            <a:off x="9236729" y="1243623"/>
            <a:ext cx="2584184" cy="16329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92A84-38B1-5E7F-F87B-5CD1BFED9AD0}"/>
              </a:ext>
            </a:extLst>
          </p:cNvPr>
          <p:cNvSpPr/>
          <p:nvPr/>
        </p:nvSpPr>
        <p:spPr>
          <a:xfrm>
            <a:off x="9236729" y="2876534"/>
            <a:ext cx="2584184" cy="5524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Quicksand"/>
              </a:rPr>
              <a:t>Clothing vendor</a:t>
            </a:r>
          </a:p>
        </p:txBody>
      </p:sp>
      <p:pic>
        <p:nvPicPr>
          <p:cNvPr id="38" name="Picture 24">
            <a:extLst>
              <a:ext uri="{FF2B5EF4-FFF2-40B4-BE49-F238E27FC236}">
                <a16:creationId xmlns:a16="http://schemas.microsoft.com/office/drawing/2014/main" id="{4F02E35C-12A5-3236-81DA-30A323F02DDC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 b="3391"/>
          <a:stretch/>
        </p:blipFill>
        <p:spPr bwMode="auto">
          <a:xfrm>
            <a:off x="9236729" y="1243623"/>
            <a:ext cx="2584910" cy="163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2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Regulation of Informal Trade in South Africa</a:t>
            </a:r>
            <a:endParaRPr lang="en-GB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A7D5A-A94F-7F1A-391A-C164BC9D7F4E}"/>
              </a:ext>
            </a:extLst>
          </p:cNvPr>
          <p:cNvSpPr>
            <a:spLocks/>
          </p:cNvSpPr>
          <p:nvPr/>
        </p:nvSpPr>
        <p:spPr>
          <a:xfrm>
            <a:off x="859197" y="1217582"/>
            <a:ext cx="5236803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cs typeface="Calibri" panose="020F0502020204030204" pitchFamily="34" charset="0"/>
              </a:rPr>
              <a:t>Hierarchy of Laws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EC293-C2A1-938F-30F8-A540AFB1098D}"/>
              </a:ext>
            </a:extLst>
          </p:cNvPr>
          <p:cNvSpPr/>
          <p:nvPr/>
        </p:nvSpPr>
        <p:spPr>
          <a:xfrm>
            <a:off x="859197" y="1629796"/>
            <a:ext cx="5236803" cy="3815662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lvl="1">
              <a:spcBef>
                <a:spcPts val="526"/>
              </a:spcBef>
              <a:defRPr/>
            </a:pPr>
            <a:endParaRPr lang="en-ZA" sz="1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0A0289-419D-4878-5937-F047BEA46681}"/>
              </a:ext>
            </a:extLst>
          </p:cNvPr>
          <p:cNvSpPr>
            <a:spLocks/>
          </p:cNvSpPr>
          <p:nvPr/>
        </p:nvSpPr>
        <p:spPr>
          <a:xfrm>
            <a:off x="6205338" y="1217582"/>
            <a:ext cx="5176896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400" b="1" dirty="0">
                <a:solidFill>
                  <a:prstClr val="white"/>
                </a:solidFill>
                <a:latin typeface="Quicksand"/>
                <a:cs typeface="Calibri" panose="020F0502020204030204" pitchFamily="34" charset="0"/>
              </a:rPr>
              <a:t>Laws and Policies Relating to Informal Trade</a:t>
            </a: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F7AC-7FDB-6728-E19D-8D7B460914AA}"/>
              </a:ext>
            </a:extLst>
          </p:cNvPr>
          <p:cNvSpPr/>
          <p:nvPr/>
        </p:nvSpPr>
        <p:spPr>
          <a:xfrm>
            <a:off x="6205338" y="1629796"/>
            <a:ext cx="5176896" cy="3815662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171450" lvl="0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b="1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The</a:t>
            </a: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 </a:t>
            </a:r>
            <a:r>
              <a:rPr lang="en-ZA" sz="1400" b="1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Constitution</a:t>
            </a: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 </a:t>
            </a:r>
            <a:r>
              <a:rPr lang="en-ZA" sz="1400" b="1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of South Africa </a:t>
            </a:r>
          </a:p>
          <a:p>
            <a:pPr marL="628650" lvl="1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The Constitution is the supreme law in South Africa and all other laws get their power from it</a:t>
            </a:r>
          </a:p>
          <a:p>
            <a:pPr marL="628650" lvl="1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It  contains a number of fundamental rights for informal trade including the rights to human dignity, equality, to choose one’s trade and just administrative action</a:t>
            </a:r>
          </a:p>
          <a:p>
            <a:pPr marL="171450" lvl="0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b="1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The</a:t>
            </a: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 </a:t>
            </a:r>
            <a:r>
              <a:rPr lang="en-ZA" sz="1400" b="1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Businesses Act </a:t>
            </a: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(72 of 1991)</a:t>
            </a:r>
          </a:p>
          <a:p>
            <a:pPr marL="628650" lvl="1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This gives effect to the rights in the Constitution</a:t>
            </a:r>
          </a:p>
          <a:p>
            <a:pPr marL="628650" lvl="1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It creates a shifts in how informal trade is governed – from a repressive framework to one which recognizes informal trade as a critical sector</a:t>
            </a:r>
          </a:p>
          <a:p>
            <a:pPr marL="171450" lvl="0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b="1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Municipal By-laws </a:t>
            </a:r>
          </a:p>
          <a:p>
            <a:pPr marL="628650" lvl="1" indent="-171450">
              <a:spcBef>
                <a:spcPts val="526"/>
              </a:spcBef>
              <a:buClr>
                <a:srgbClr val="00B0E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595959"/>
                </a:solidFill>
                <a:latin typeface="Quicksand" pitchFamily="2" charset="0"/>
                <a:cs typeface="Calibri" panose="020F0502020204030204" pitchFamily="34" charset="0"/>
              </a:rPr>
              <a:t>The Businesses Act gives municipal councils the power to adopt by-laws to enable and regulate informal trade</a:t>
            </a:r>
            <a:endParaRPr lang="en-ZA" sz="1400" dirty="0">
              <a:solidFill>
                <a:prstClr val="black"/>
              </a:solidFill>
              <a:latin typeface="Quicksand" pitchFamily="2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526"/>
              </a:spcBef>
              <a:buFont typeface="Arial" panose="020B0604020202020204" pitchFamily="34" charset="0"/>
              <a:buChar char="•"/>
              <a:defRPr/>
            </a:pPr>
            <a:endParaRPr lang="en-ZA" sz="1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468070"/>
            <a:ext cx="6369004" cy="3151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lvl="0">
              <a:defRPr/>
            </a:pPr>
            <a:r>
              <a:rPr kumimoji="0" lang="en-ZA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 pitchFamily="2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Hodgson and Clark, Socio-Economic Rights Institute in collaboration with SALGA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1B8B9E2D-E6D7-AB8D-5C06-A6A0725E5F2D}"/>
              </a:ext>
            </a:extLst>
          </p:cNvPr>
          <p:cNvSpPr/>
          <p:nvPr/>
        </p:nvSpPr>
        <p:spPr>
          <a:xfrm>
            <a:off x="2252302" y="1871536"/>
            <a:ext cx="2450592" cy="4511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Quicksand" pitchFamily="2" charset="0"/>
              </a:rPr>
              <a:t>Constitution</a:t>
            </a:r>
          </a:p>
        </p:txBody>
      </p:sp>
      <p:sp>
        <p:nvSpPr>
          <p:cNvPr id="11" name="Rectangle: Diagonal Corners Rounded 14">
            <a:extLst>
              <a:ext uri="{FF2B5EF4-FFF2-40B4-BE49-F238E27FC236}">
                <a16:creationId xmlns:a16="http://schemas.microsoft.com/office/drawing/2014/main" id="{6DE5DC5A-B8F1-DE9C-E0F4-CB620329CFBF}"/>
              </a:ext>
            </a:extLst>
          </p:cNvPr>
          <p:cNvSpPr/>
          <p:nvPr/>
        </p:nvSpPr>
        <p:spPr>
          <a:xfrm>
            <a:off x="1821967" y="2568824"/>
            <a:ext cx="3311263" cy="609536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Quicksand" pitchFamily="2" charset="0"/>
              </a:rPr>
              <a:t>Business act &amp; policies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7C13C4A-5700-F260-35B6-B5F17239DB2C}"/>
              </a:ext>
            </a:extLst>
          </p:cNvPr>
          <p:cNvSpPr/>
          <p:nvPr/>
        </p:nvSpPr>
        <p:spPr>
          <a:xfrm>
            <a:off x="1821967" y="3553562"/>
            <a:ext cx="3311263" cy="60953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Quicksand" pitchFamily="2" charset="0"/>
              </a:rPr>
              <a:t>Municipal by-laws &amp; policies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D0EDC629-B4C9-3179-79CA-1FC41B297A67}"/>
              </a:ext>
            </a:extLst>
          </p:cNvPr>
          <p:cNvSpPr/>
          <p:nvPr/>
        </p:nvSpPr>
        <p:spPr>
          <a:xfrm>
            <a:off x="1748088" y="4462802"/>
            <a:ext cx="3459020" cy="63673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Quicksand" pitchFamily="2" charset="0"/>
              </a:rPr>
              <a:t>Actions of municipal councils &amp; local government officials</a:t>
            </a:r>
          </a:p>
        </p:txBody>
      </p:sp>
      <p:sp>
        <p:nvSpPr>
          <p:cNvPr id="18" name="Flowchart: Merge 17">
            <a:extLst>
              <a:ext uri="{FF2B5EF4-FFF2-40B4-BE49-F238E27FC236}">
                <a16:creationId xmlns:a16="http://schemas.microsoft.com/office/drawing/2014/main" id="{D8DD0926-BCC6-23C2-283D-4E551581EF22}"/>
              </a:ext>
            </a:extLst>
          </p:cNvPr>
          <p:cNvSpPr/>
          <p:nvPr/>
        </p:nvSpPr>
        <p:spPr>
          <a:xfrm>
            <a:off x="3303889" y="2309446"/>
            <a:ext cx="347419" cy="222738"/>
          </a:xfrm>
          <a:prstGeom prst="flowChartMerg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EDF8F466-65A4-2AD9-E686-570831346AE9}"/>
              </a:ext>
            </a:extLst>
          </p:cNvPr>
          <p:cNvSpPr/>
          <p:nvPr/>
        </p:nvSpPr>
        <p:spPr>
          <a:xfrm>
            <a:off x="3303889" y="3176954"/>
            <a:ext cx="347419" cy="222738"/>
          </a:xfrm>
          <a:prstGeom prst="flowChartMerg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owchart: Merge 19">
            <a:extLst>
              <a:ext uri="{FF2B5EF4-FFF2-40B4-BE49-F238E27FC236}">
                <a16:creationId xmlns:a16="http://schemas.microsoft.com/office/drawing/2014/main" id="{8C0270B1-0FD8-6AAE-504C-3B7A22D3B718}"/>
              </a:ext>
            </a:extLst>
          </p:cNvPr>
          <p:cNvSpPr/>
          <p:nvPr/>
        </p:nvSpPr>
        <p:spPr>
          <a:xfrm>
            <a:off x="3303889" y="4149969"/>
            <a:ext cx="347419" cy="222738"/>
          </a:xfrm>
          <a:prstGeom prst="flowChartMerg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5A66F8-5C58-2137-67C7-8E15F8861642}"/>
              </a:ext>
            </a:extLst>
          </p:cNvPr>
          <p:cNvSpPr/>
          <p:nvPr/>
        </p:nvSpPr>
        <p:spPr>
          <a:xfrm>
            <a:off x="859198" y="5535553"/>
            <a:ext cx="10523036" cy="687826"/>
          </a:xfrm>
          <a:prstGeom prst="rect">
            <a:avLst/>
          </a:prstGeom>
          <a:solidFill>
            <a:srgbClr val="F7F7F7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spcBef>
                <a:spcPts val="526"/>
              </a:spcBef>
              <a:defRPr/>
            </a:pPr>
            <a:r>
              <a:rPr lang="en-ZA" sz="1600" b="1" dirty="0">
                <a:solidFill>
                  <a:schemeClr val="bg2"/>
                </a:solidFill>
                <a:latin typeface="Quicksand"/>
                <a:cs typeface="Calibri" panose="020F0502020204030204" pitchFamily="34" charset="0"/>
              </a:rPr>
              <a:t>Despite these protections informal traders often remain vulnerable </a:t>
            </a:r>
          </a:p>
        </p:txBody>
      </p:sp>
    </p:spTree>
    <p:extLst>
      <p:ext uri="{BB962C8B-B14F-4D97-AF65-F5344CB8AC3E}">
        <p14:creationId xmlns:p14="http://schemas.microsoft.com/office/powerpoint/2010/main" val="229721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Challenges of Informal Trade (1 of 2)</a:t>
            </a:r>
            <a:endParaRPr lang="en-GB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A7D5A-A94F-7F1A-391A-C164BC9D7F4E}"/>
              </a:ext>
            </a:extLst>
          </p:cNvPr>
          <p:cNvSpPr>
            <a:spLocks/>
          </p:cNvSpPr>
          <p:nvPr/>
        </p:nvSpPr>
        <p:spPr>
          <a:xfrm>
            <a:off x="859197" y="1217582"/>
            <a:ext cx="5236803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cs typeface="Calibri" panose="020F0502020204030204" pitchFamily="34" charset="0"/>
              </a:rPr>
              <a:t>Typical Challenges Experienced by Informal Traders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468070"/>
            <a:ext cx="6369004" cy="3151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lvl="0">
              <a:defRPr/>
            </a:pPr>
            <a:r>
              <a:rPr kumimoji="0" lang="en-ZA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 pitchFamily="2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Hodgson and Clark, Socio-Economic Rights Institute in collaboration with SALGA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AEC293-C2A1-938F-30F8-A540AFB1098D}"/>
              </a:ext>
            </a:extLst>
          </p:cNvPr>
          <p:cNvSpPr/>
          <p:nvPr/>
        </p:nvSpPr>
        <p:spPr>
          <a:xfrm>
            <a:off x="859197" y="1629796"/>
            <a:ext cx="5236803" cy="447454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176213" indent="-176213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Challenges relating to all informal traders are mainly related to </a:t>
            </a:r>
            <a:r>
              <a:rPr lang="en-ZA" sz="1400" b="1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a lack of decent working conditions</a:t>
            </a: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. These include: 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a fair income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secure employment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safe working conditions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social protections 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freedom to organise </a:t>
            </a:r>
          </a:p>
          <a:p>
            <a:pPr marL="176213" indent="-176213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Challenges </a:t>
            </a:r>
            <a:r>
              <a:rPr lang="en-ZA" sz="1400" b="1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particular to</a:t>
            </a: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 </a:t>
            </a:r>
            <a:r>
              <a:rPr lang="en-ZA" sz="1400" b="1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women traders </a:t>
            </a: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include: 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lack of affordable child-care – women often have to manage child-care responsibilities while trading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no maternity protection 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vulnerability to violence while operating in the inner city – this affects working hours and therefore results in a decrease in income</a:t>
            </a:r>
          </a:p>
          <a:p>
            <a:pPr marL="539750" lvl="1" indent="-269875">
              <a:spcBef>
                <a:spcPts val="526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household responsibilities limit women’s participation in </a:t>
            </a:r>
            <a:b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</a:br>
            <a:r>
              <a:rPr lang="en-ZA" sz="1400" dirty="0">
                <a:solidFill>
                  <a:schemeClr val="tx1"/>
                </a:solidFill>
                <a:latin typeface="Quicksand" pitchFamily="2" charset="0"/>
                <a:cs typeface="Calibri" panose="020F0502020204030204" pitchFamily="34" charset="0"/>
              </a:rPr>
              <a:t>trader committees</a:t>
            </a:r>
          </a:p>
          <a:p>
            <a:pPr marL="171450" indent="-171450">
              <a:spcBef>
                <a:spcPts val="526"/>
              </a:spcBef>
              <a:buFont typeface="Arial" panose="020B0604020202020204" pitchFamily="34" charset="0"/>
              <a:buChar char="•"/>
              <a:defRPr/>
            </a:pPr>
            <a:endParaRPr lang="en-ZA" sz="1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975D7-709C-64E0-17F1-BEFD688B7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2" b="6934"/>
          <a:stretch/>
        </p:blipFill>
        <p:spPr bwMode="auto">
          <a:xfrm>
            <a:off x="6411310" y="1217582"/>
            <a:ext cx="4970923" cy="4869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6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13F1E-8E21-9B51-E85B-A28E06F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97" y="113522"/>
            <a:ext cx="11471983" cy="1091046"/>
          </a:xfrm>
        </p:spPr>
        <p:txBody>
          <a:bodyPr>
            <a:noAutofit/>
          </a:bodyPr>
          <a:lstStyle/>
          <a:p>
            <a:r>
              <a:rPr lang="en-ZA" sz="4000" dirty="0"/>
              <a:t>Challenges of Informal Trade (2 of 2)</a:t>
            </a:r>
            <a:endParaRPr lang="en-GB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A7D5A-A94F-7F1A-391A-C164BC9D7F4E}"/>
              </a:ext>
            </a:extLst>
          </p:cNvPr>
          <p:cNvSpPr>
            <a:spLocks/>
          </p:cNvSpPr>
          <p:nvPr/>
        </p:nvSpPr>
        <p:spPr>
          <a:xfrm>
            <a:off x="859197" y="1217582"/>
            <a:ext cx="5236803" cy="403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cs typeface="Calibri" panose="020F0502020204030204" pitchFamily="34" charset="0"/>
              </a:rPr>
              <a:t>Typical Challenges Experienced by Informal Traders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DF46E0-4782-7935-EF80-586F3B9E5343}"/>
              </a:ext>
            </a:extLst>
          </p:cNvPr>
          <p:cNvSpPr>
            <a:spLocks/>
          </p:cNvSpPr>
          <p:nvPr/>
        </p:nvSpPr>
        <p:spPr>
          <a:xfrm>
            <a:off x="859197" y="6468070"/>
            <a:ext cx="6369004" cy="3151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 anchorCtr="0"/>
          <a:lstStyle/>
          <a:p>
            <a:pPr lvl="0">
              <a:defRPr/>
            </a:pPr>
            <a:r>
              <a:rPr kumimoji="0" lang="en-ZA" sz="10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Quicksand" pitchFamily="2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bg2"/>
                </a:solidFill>
                <a:latin typeface="Quicksand" pitchFamily="2" charset="0"/>
                <a:cs typeface="Calibri" panose="020F0502020204030204" pitchFamily="34" charset="0"/>
              </a:rPr>
              <a:t>Hodgson and Clark, Socio-Economic Rights Institute in collaboration with SALGA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AEC293-C2A1-938F-30F8-A540AFB1098D}"/>
              </a:ext>
            </a:extLst>
          </p:cNvPr>
          <p:cNvSpPr/>
          <p:nvPr/>
        </p:nvSpPr>
        <p:spPr>
          <a:xfrm>
            <a:off x="859197" y="1629796"/>
            <a:ext cx="5236803" cy="446153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285750" lvl="0" indent="-285750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Challenges relating to the </a:t>
            </a:r>
            <a:r>
              <a:rPr lang="en-US" sz="1400" b="1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restrictive regulatory environment </a:t>
            </a: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in South Africa:</a:t>
            </a:r>
          </a:p>
          <a:p>
            <a:pPr marL="539750" lvl="1" indent="-26987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Municipal by-laws are focused more on “don’ts” than ”do’s”</a:t>
            </a:r>
          </a:p>
          <a:p>
            <a:pPr marL="728663" lvl="1" indent="-271463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Unfair treatment of informal traders by the law enforcement officials on a regular basis. Examples of this include:</a:t>
            </a:r>
          </a:p>
          <a:p>
            <a:pPr marL="996950" lvl="2" indent="-26987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Unlawful confiscations and impoundment of goods</a:t>
            </a:r>
          </a:p>
          <a:p>
            <a:pPr marL="996950" lvl="2" indent="-26987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Requests for bribes</a:t>
            </a:r>
          </a:p>
          <a:p>
            <a:pPr marL="996950" lvl="2" indent="-26987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General harassment </a:t>
            </a:r>
          </a:p>
          <a:p>
            <a:pPr marL="539750" lvl="1" indent="-269875">
              <a:spcBef>
                <a:spcPts val="526"/>
              </a:spcBef>
              <a:buClr>
                <a:srgbClr val="00A79D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0C0C"/>
                </a:solidFill>
                <a:latin typeface="Quicksand" pitchFamily="2" charset="0"/>
                <a:cs typeface="Calibri" panose="020F0502020204030204" pitchFamily="34" charset="0"/>
              </a:rPr>
              <a:t>Unlawful evictions and relocations </a:t>
            </a:r>
          </a:p>
          <a:p>
            <a:pPr marL="171450" indent="-171450">
              <a:spcBef>
                <a:spcPts val="526"/>
              </a:spcBef>
              <a:buFont typeface="Arial" panose="020B0604020202020204" pitchFamily="34" charset="0"/>
              <a:buChar char="•"/>
              <a:defRPr/>
            </a:pPr>
            <a:endParaRPr lang="en-ZA" sz="1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2A73E-F09E-A81F-CAC5-00D5FF5ADAB4}"/>
              </a:ext>
            </a:extLst>
          </p:cNvPr>
          <p:cNvSpPr/>
          <p:nvPr/>
        </p:nvSpPr>
        <p:spPr>
          <a:xfrm>
            <a:off x="1032528" y="4890495"/>
            <a:ext cx="4890140" cy="779141"/>
          </a:xfrm>
          <a:prstGeom prst="rect">
            <a:avLst/>
          </a:prstGeom>
          <a:solidFill>
            <a:srgbClr val="F7F7F7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spcBef>
                <a:spcPts val="526"/>
              </a:spcBef>
              <a:defRPr/>
            </a:pPr>
            <a:r>
              <a:rPr lang="en-ZA" sz="1400" b="1" dirty="0">
                <a:solidFill>
                  <a:schemeClr val="bg2"/>
                </a:solidFill>
                <a:latin typeface="Quicksand"/>
                <a:cs typeface="Calibri" panose="020F0502020204030204" pitchFamily="34" charset="0"/>
              </a:rPr>
              <a:t>“Operation Clean Sweep” </a:t>
            </a:r>
            <a:r>
              <a:rPr lang="en-ZA" sz="1400" dirty="0">
                <a:solidFill>
                  <a:schemeClr val="bg2"/>
                </a:solidFill>
                <a:latin typeface="Quicksand"/>
                <a:cs typeface="Calibri" panose="020F0502020204030204" pitchFamily="34" charset="0"/>
              </a:rPr>
              <a:t>is an example of a forced recent eviction and relocation in Johannesburg</a:t>
            </a:r>
          </a:p>
        </p:txBody>
      </p:sp>
      <p:pic>
        <p:nvPicPr>
          <p:cNvPr id="13" name="Picture 1" descr="page9image887736128">
            <a:extLst>
              <a:ext uri="{FF2B5EF4-FFF2-40B4-BE49-F238E27FC236}">
                <a16:creationId xmlns:a16="http://schemas.microsoft.com/office/drawing/2014/main" id="{7E9F7F91-25B6-871A-86AA-EB12A180A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2776"/>
          <a:stretch/>
        </p:blipFill>
        <p:spPr bwMode="auto">
          <a:xfrm>
            <a:off x="6411310" y="1217583"/>
            <a:ext cx="5056974" cy="4873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46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tems Connect v6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s Connect v6" id="{9077E7CF-C240-4DC5-8CEC-1F207DA33209}" vid="{5B4D52D3-153B-47F8-8E80-FF9DD0425245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</documentManagement>
</p:properties>
</file>

<file path=customXml/itemProps1.xml><?xml version="1.0" encoding="utf-8"?>
<ds:datastoreItem xmlns:ds="http://schemas.openxmlformats.org/officeDocument/2006/customXml" ds:itemID="{19DC1EC1-00D6-4CD8-8C10-1B7AFD5A561B}"/>
</file>

<file path=customXml/itemProps2.xml><?xml version="1.0" encoding="utf-8"?>
<ds:datastoreItem xmlns:ds="http://schemas.openxmlformats.org/officeDocument/2006/customXml" ds:itemID="{821479AF-6E72-4E75-943E-4C8023DD5F6F}"/>
</file>

<file path=customXml/itemProps3.xml><?xml version="1.0" encoding="utf-8"?>
<ds:datastoreItem xmlns:ds="http://schemas.openxmlformats.org/officeDocument/2006/customXml" ds:itemID="{31511640-2467-40B5-ADBC-AF315DDEF77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7998</TotalTime>
  <Words>1388</Words>
  <Application>Microsoft Office PowerPoint</Application>
  <PresentationFormat>Widescreen</PresentationFormat>
  <Paragraphs>151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Bryant Medium Italic</vt:lpstr>
      <vt:lpstr>Calibri</vt:lpstr>
      <vt:lpstr>Calibri Light</vt:lpstr>
      <vt:lpstr>Quicksand</vt:lpstr>
      <vt:lpstr>Office Theme</vt:lpstr>
      <vt:lpstr>Systems Connect v6</vt:lpstr>
      <vt:lpstr>1_Office Theme</vt:lpstr>
      <vt:lpstr>think-cell Slide</vt:lpstr>
      <vt:lpstr>PowerPoint Presentation</vt:lpstr>
      <vt:lpstr>Informal Trade</vt:lpstr>
      <vt:lpstr>PowerPoint Presentation</vt:lpstr>
      <vt:lpstr>Misconceptions about the Informal Economy</vt:lpstr>
      <vt:lpstr>South Africa’s Developmental Challenges</vt:lpstr>
      <vt:lpstr>Informal Trade in South Africa</vt:lpstr>
      <vt:lpstr>Regulation of Informal Trade in South Africa</vt:lpstr>
      <vt:lpstr>Challenges of Informal Trade (1 of 2)</vt:lpstr>
      <vt:lpstr>Challenges of Informal Trade (2 of 2)</vt:lpstr>
      <vt:lpstr>“Operation Clean Sweep” Example</vt:lpstr>
      <vt:lpstr>Strategies Employed by Informal Workers</vt:lpstr>
      <vt:lpstr>Recommendations for Informal Trade Regulation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keleneysan@gmail.com</dc:creator>
  <cp:lastModifiedBy>USER</cp:lastModifiedBy>
  <cp:revision>196</cp:revision>
  <dcterms:created xsi:type="dcterms:W3CDTF">2023-04-14T11:48:34Z</dcterms:created>
  <dcterms:modified xsi:type="dcterms:W3CDTF">2023-05-03T07:31:52Z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</Properties>
</file>