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3"/>
  </p:handoutMasterIdLst>
  <p:sldIdLst>
    <p:sldId id="256" r:id="rId2"/>
    <p:sldId id="257" r:id="rId3"/>
    <p:sldId id="263" r:id="rId4"/>
    <p:sldId id="264" r:id="rId5"/>
    <p:sldId id="260" r:id="rId6"/>
    <p:sldId id="261" r:id="rId7"/>
    <p:sldId id="262" r:id="rId8"/>
    <p:sldId id="265" r:id="rId9"/>
    <p:sldId id="267" r:id="rId10"/>
    <p:sldId id="269" r:id="rId11"/>
    <p:sldId id="270" r:id="rId12"/>
  </p:sldIdLst>
  <p:sldSz cx="9144000" cy="6858000" type="screen4x3"/>
  <p:notesSz cx="6797675" cy="9928225"/>
  <p:embeddedFontLst>
    <p:embeddedFont>
      <p:font typeface="Calibri" panose="020F0502020204030204" pitchFamily="34" charset="0"/>
      <p:regular r:id="rId14"/>
      <p:bold r:id="rId15"/>
      <p:italic r:id="rId16"/>
      <p:boldItalic r:id="rId17"/>
    </p:embeddedFont>
    <p:embeddedFont>
      <p:font typeface="Montserrat-Regular" panose="020B0604020202020204" charset="0"/>
      <p:regular r:id="rId18"/>
    </p:embeddedFont>
    <p:embeddedFont>
      <p:font typeface="Open Sans" panose="020B0604020202020204" charset="0"/>
      <p:regular r:id="rId19"/>
      <p:bold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FB"/>
    <a:srgbClr val="0055B7"/>
    <a:srgbClr val="00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932" autoAdjust="0"/>
  </p:normalViewPr>
  <p:slideViewPr>
    <p:cSldViewPr>
      <p:cViewPr>
        <p:scale>
          <a:sx n="77" d="100"/>
          <a:sy n="77" d="100"/>
        </p:scale>
        <p:origin x="-9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400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AD9BD2-7584-4A02-9BE1-991F7B50FC2E}" type="datetimeFigureOut">
              <a:rPr lang="nl-NL" smtClean="0"/>
              <a:pPr/>
              <a:t>15-4-2016</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450FF1E-0E52-4F79-8A0C-BC490960755F}" type="slidenum">
              <a:rPr lang="nl-NL" smtClean="0"/>
              <a:pPr/>
              <a:t>‹#›</a:t>
            </a:fld>
            <a:endParaRPr lang="nl-NL"/>
          </a:p>
        </p:txBody>
      </p:sp>
    </p:spTree>
    <p:extLst>
      <p:ext uri="{BB962C8B-B14F-4D97-AF65-F5344CB8AC3E}">
        <p14:creationId xmlns:p14="http://schemas.microsoft.com/office/powerpoint/2010/main" val="5209527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solidFill>
          <a:srgbClr val="00C3FB"/>
        </a:solidFill>
        <a:effectLst/>
      </p:bgPr>
    </p:bg>
    <p:spTree>
      <p:nvGrpSpPr>
        <p:cNvPr id="1" name=""/>
        <p:cNvGrpSpPr/>
        <p:nvPr/>
      </p:nvGrpSpPr>
      <p:grpSpPr>
        <a:xfrm>
          <a:off x="0" y="0"/>
          <a:ext cx="0" cy="0"/>
          <a:chOff x="0" y="0"/>
          <a:chExt cx="0" cy="0"/>
        </a:xfrm>
      </p:grpSpPr>
      <p:pic>
        <p:nvPicPr>
          <p:cNvPr id="3" name="Afbeelding 2"/>
          <p:cNvPicPr/>
          <p:nvPr userDrawn="1"/>
        </p:nvPicPr>
        <p:blipFill>
          <a:blip r:embed="rId2" cstate="print">
            <a:extLst>
              <a:ext uri="{28A0092B-C50C-407E-A947-70E740481C1C}">
                <a14:useLocalDpi xmlns:a14="http://schemas.microsoft.com/office/drawing/2010/main" val="0"/>
              </a:ext>
            </a:extLst>
          </a:blip>
          <a:srcRect t="-25017" b="-25017"/>
          <a:stretch>
            <a:fillRect/>
          </a:stretch>
        </p:blipFill>
        <p:spPr bwMode="auto">
          <a:xfrm>
            <a:off x="741729" y="761370"/>
            <a:ext cx="1943100" cy="57162"/>
          </a:xfrm>
          <a:prstGeom prst="rect">
            <a:avLst/>
          </a:prstGeom>
          <a:noFill/>
          <a:ln>
            <a:noFill/>
          </a:ln>
        </p:spPr>
      </p:pic>
      <p:pic>
        <p:nvPicPr>
          <p:cNvPr id="4" name="Afbeelding 3"/>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4900" y="5839578"/>
            <a:ext cx="2015490" cy="374650"/>
          </a:xfrm>
          <a:prstGeom prst="rect">
            <a:avLst/>
          </a:prstGeom>
          <a:noFill/>
          <a:ln>
            <a:noFill/>
          </a:ln>
        </p:spPr>
      </p:pic>
      <p:sp>
        <p:nvSpPr>
          <p:cNvPr id="8" name="Tijdelijke aanduiding voor tekst 7"/>
          <p:cNvSpPr>
            <a:spLocks noGrp="1"/>
          </p:cNvSpPr>
          <p:nvPr>
            <p:ph type="body" sz="quarter" idx="11" hasCustomPrompt="1"/>
          </p:nvPr>
        </p:nvSpPr>
        <p:spPr>
          <a:xfrm>
            <a:off x="723600" y="2782800"/>
            <a:ext cx="2980800" cy="564257"/>
          </a:xfrm>
          <a:prstGeom prst="rect">
            <a:avLst/>
          </a:prstGeom>
        </p:spPr>
        <p:txBody>
          <a:bodyPr lIns="0" tIns="0" rIns="0" bIns="0">
            <a:spAutoFit/>
          </a:bodyPr>
          <a:lstStyle>
            <a:lvl1pPr marL="0" indent="0">
              <a:lnSpc>
                <a:spcPts val="2200"/>
              </a:lnSpc>
              <a:spcBef>
                <a:spcPts val="0"/>
              </a:spcBef>
              <a:buNone/>
              <a:defRPr sz="1800" baseline="0">
                <a:solidFill>
                  <a:schemeClr val="bg1"/>
                </a:solidFill>
                <a:latin typeface="Open Sans" pitchFamily="34" charset="0"/>
                <a:ea typeface="Open Sans" pitchFamily="34" charset="0"/>
                <a:cs typeface="Open Sans" pitchFamily="34" charset="0"/>
              </a:defRPr>
            </a:lvl1pPr>
            <a:lvl2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2pPr>
            <a:lvl3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3pPr>
            <a:lvl4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4pPr>
            <a:lvl5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5pPr>
          </a:lstStyle>
          <a:p>
            <a:pPr lvl="0"/>
            <a:r>
              <a:rPr lang="nl-NL" dirty="0" smtClean="0"/>
              <a:t>Hier vul je de ondertitel in. (font: Open </a:t>
            </a:r>
            <a:r>
              <a:rPr lang="nl-NL" dirty="0" err="1" smtClean="0"/>
              <a:t>Sans</a:t>
            </a:r>
            <a:r>
              <a:rPr lang="nl-NL" dirty="0" smtClean="0"/>
              <a:t>)</a:t>
            </a:r>
            <a:endParaRPr lang="nl-NL" dirty="0"/>
          </a:p>
        </p:txBody>
      </p:sp>
      <p:sp>
        <p:nvSpPr>
          <p:cNvPr id="9" name="Titel 8"/>
          <p:cNvSpPr>
            <a:spLocks noGrp="1"/>
          </p:cNvSpPr>
          <p:nvPr>
            <p:ph type="title" hasCustomPrompt="1"/>
          </p:nvPr>
        </p:nvSpPr>
        <p:spPr>
          <a:xfrm>
            <a:off x="723600" y="1206000"/>
            <a:ext cx="3222000" cy="1000274"/>
          </a:xfrm>
          <a:prstGeom prst="rect">
            <a:avLst/>
          </a:prstGeom>
        </p:spPr>
        <p:txBody>
          <a:bodyPr lIns="0" tIns="0" rIns="0" bIns="0">
            <a:spAutoFit/>
          </a:bodyPr>
          <a:lstStyle>
            <a:lvl1pPr algn="l" defTabSz="457200">
              <a:lnSpc>
                <a:spcPts val="2600"/>
              </a:lnSpc>
              <a:defRPr sz="2600" cap="all" baseline="0">
                <a:solidFill>
                  <a:schemeClr val="bg1"/>
                </a:solidFill>
                <a:latin typeface="Montserrat-Regular" pitchFamily="2" charset="0"/>
              </a:defRPr>
            </a:lvl1pPr>
          </a:lstStyle>
          <a:p>
            <a:r>
              <a:rPr lang="nl-NL" dirty="0" smtClean="0"/>
              <a:t>Hier vul je de titel in. (font: </a:t>
            </a:r>
            <a:r>
              <a:rPr lang="nl-NL" dirty="0" err="1" smtClean="0"/>
              <a:t>Montserrat</a:t>
            </a:r>
            <a:r>
              <a:rPr lang="nl-NL" dirty="0" smtClean="0"/>
              <a:t>)</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bg1"/>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 name="Afbeelding 9"/>
          <p:cNvPicPr>
            <a:picLocks noChangeAspect="1"/>
          </p:cNvPicPr>
          <p:nvPr userDrawn="1"/>
        </p:nvPicPr>
        <p:blipFill>
          <a:blip r:embed="rId2" cstate="print"/>
          <a:stretch>
            <a:fillRect/>
          </a:stretch>
        </p:blipFill>
        <p:spPr>
          <a:xfrm>
            <a:off x="724900" y="389042"/>
            <a:ext cx="1701800" cy="342900"/>
          </a:xfrm>
          <a:prstGeom prst="rect">
            <a:avLst/>
          </a:prstGeom>
        </p:spPr>
      </p:pic>
      <p:pic>
        <p:nvPicPr>
          <p:cNvPr id="15" name="Afbeelding 14"/>
          <p:cNvPicPr>
            <a:picLocks noChangeAspect="1"/>
          </p:cNvPicPr>
          <p:nvPr userDrawn="1"/>
        </p:nvPicPr>
        <p:blipFill>
          <a:blip r:embed="rId3" cstate="print"/>
          <a:srcRect t="-25017" b="-25017"/>
          <a:stretch>
            <a:fillRect/>
          </a:stretch>
        </p:blipFill>
        <p:spPr>
          <a:xfrm>
            <a:off x="741600" y="1529045"/>
            <a:ext cx="1765300" cy="57162"/>
          </a:xfrm>
          <a:prstGeom prst="rect">
            <a:avLst/>
          </a:prstGeom>
        </p:spPr>
      </p:pic>
      <p:sp>
        <p:nvSpPr>
          <p:cNvPr id="26" name="Tijdelijke aanduiding voor tekst 25"/>
          <p:cNvSpPr>
            <a:spLocks noGrp="1"/>
          </p:cNvSpPr>
          <p:nvPr>
            <p:ph type="body" sz="quarter" idx="10" hasCustomPrompt="1"/>
          </p:nvPr>
        </p:nvSpPr>
        <p:spPr>
          <a:xfrm>
            <a:off x="741600" y="2394000"/>
            <a:ext cx="7668000" cy="367408"/>
          </a:xfrm>
          <a:prstGeom prst="rect">
            <a:avLst/>
          </a:prstGeom>
        </p:spPr>
        <p:txBody>
          <a:bodyPr lIns="0" tIns="0" bIns="0">
            <a:spAutoFit/>
          </a:bodyPr>
          <a:lstStyle>
            <a:lvl1pPr marL="0" indent="0">
              <a:lnSpc>
                <a:spcPts val="3200"/>
              </a:lnSpc>
              <a:spcBef>
                <a:spcPts val="0"/>
              </a:spcBef>
              <a:buFont typeface="+mj-lt"/>
              <a:buAutoNum type="arabicPeriod"/>
              <a:defRPr sz="1800">
                <a:latin typeface="Open Sans" pitchFamily="34" charset="0"/>
                <a:ea typeface="Open Sans" pitchFamily="34" charset="0"/>
                <a:cs typeface="Open Sans" pitchFamily="34" charset="0"/>
              </a:defRPr>
            </a:lvl1pPr>
            <a:lvl2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2pPr>
            <a:lvl3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3pPr>
            <a:lvl4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4pPr>
            <a:lvl5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5pPr>
          </a:lstStyle>
          <a:p>
            <a:pPr lvl="0"/>
            <a:r>
              <a:rPr lang="nl-NL" dirty="0" smtClean="0"/>
              <a:t> Vul hier de inhoudsopgave in (opsomming).</a:t>
            </a:r>
          </a:p>
        </p:txBody>
      </p:sp>
      <p:sp>
        <p:nvSpPr>
          <p:cNvPr id="8" name="Titel 6"/>
          <p:cNvSpPr>
            <a:spLocks noGrp="1"/>
          </p:cNvSpPr>
          <p:nvPr>
            <p:ph type="title" hasCustomPrompt="1"/>
          </p:nvPr>
        </p:nvSpPr>
        <p:spPr>
          <a:xfrm>
            <a:off x="723600" y="1753200"/>
            <a:ext cx="7668000" cy="284400"/>
          </a:xfrm>
          <a:prstGeom prst="rect">
            <a:avLst/>
          </a:prstGeom>
        </p:spPr>
        <p:txBody>
          <a:bodyPr lIns="0" tIns="0" rIns="0" bIns="0">
            <a:spAutoFit/>
          </a:bodyPr>
          <a:lstStyle>
            <a:lvl1pPr algn="l">
              <a:lnSpc>
                <a:spcPts val="2200"/>
              </a:lnSpc>
              <a:defRPr sz="2200" cap="all" baseline="0">
                <a:solidFill>
                  <a:srgbClr val="0055B7"/>
                </a:solidFill>
                <a:latin typeface="Montserrat-Regular" pitchFamily="2" charset="0"/>
              </a:defRPr>
            </a:lvl1pPr>
          </a:lstStyle>
          <a:p>
            <a:r>
              <a:rPr lang="nl-NL" dirty="0" smtClean="0"/>
              <a:t>inhoudsopgave</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bg>
      <p:bgPr>
        <a:solidFill>
          <a:schemeClr val="bg1"/>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 name="Afbeelding 9"/>
          <p:cNvPicPr>
            <a:picLocks noChangeAspect="1"/>
          </p:cNvPicPr>
          <p:nvPr userDrawn="1"/>
        </p:nvPicPr>
        <p:blipFill>
          <a:blip r:embed="rId2" cstate="print"/>
          <a:stretch>
            <a:fillRect/>
          </a:stretch>
        </p:blipFill>
        <p:spPr>
          <a:xfrm>
            <a:off x="724900" y="389042"/>
            <a:ext cx="1701800" cy="342900"/>
          </a:xfrm>
          <a:prstGeom prst="rect">
            <a:avLst/>
          </a:prstGeom>
        </p:spPr>
      </p:pic>
      <p:pic>
        <p:nvPicPr>
          <p:cNvPr id="15" name="Afbeelding 14"/>
          <p:cNvPicPr>
            <a:picLocks noChangeAspect="1"/>
          </p:cNvPicPr>
          <p:nvPr userDrawn="1"/>
        </p:nvPicPr>
        <p:blipFill>
          <a:blip r:embed="rId3" cstate="print"/>
          <a:srcRect t="-25017" b="-25017"/>
          <a:stretch>
            <a:fillRect/>
          </a:stretch>
        </p:blipFill>
        <p:spPr>
          <a:xfrm>
            <a:off x="741600" y="1529045"/>
            <a:ext cx="1765300" cy="57162"/>
          </a:xfrm>
          <a:prstGeom prst="rect">
            <a:avLst/>
          </a:prstGeom>
        </p:spPr>
      </p:pic>
      <p:sp>
        <p:nvSpPr>
          <p:cNvPr id="19" name="Tijdelijke aanduiding voor tekst 18"/>
          <p:cNvSpPr>
            <a:spLocks noGrp="1"/>
          </p:cNvSpPr>
          <p:nvPr>
            <p:ph type="body" sz="quarter" idx="10" hasCustomPrompt="1"/>
          </p:nvPr>
        </p:nvSpPr>
        <p:spPr>
          <a:xfrm>
            <a:off x="723600" y="2361600"/>
            <a:ext cx="7668000" cy="2509470"/>
          </a:xfrm>
          <a:prstGeom prst="rect">
            <a:avLst/>
          </a:prstGeom>
        </p:spPr>
        <p:txBody>
          <a:bodyPr lIns="0" tIns="46800" bIns="0">
            <a:spAutoFit/>
          </a:bodyPr>
          <a:lstStyle>
            <a:lvl1pPr marL="284400" indent="-284400" algn="l" defTabSz="457200">
              <a:lnSpc>
                <a:spcPts val="3200"/>
              </a:lnSpc>
              <a:spcBef>
                <a:spcPts val="0"/>
              </a:spcBef>
              <a:buFont typeface="Arial" pitchFamily="34" charset="0"/>
              <a:buChar char="•"/>
              <a:defRPr sz="1800" baseline="0">
                <a:latin typeface="Open Sans" pitchFamily="34" charset="0"/>
                <a:ea typeface="Open Sans" pitchFamily="34" charset="0"/>
                <a:cs typeface="Open Sans" pitchFamily="34" charset="0"/>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dirty="0" smtClean="0">
                <a:latin typeface="Open Sans"/>
                <a:cs typeface="Open Sans"/>
              </a:rPr>
              <a:t>Vul je hier tekst in, in plaats van een opsomming? Zet dan de </a:t>
            </a:r>
            <a:r>
              <a:rPr lang="nl-NL" dirty="0" err="1" smtClean="0">
                <a:latin typeface="Open Sans"/>
                <a:cs typeface="Open Sans"/>
              </a:rPr>
              <a:t>bullet</a:t>
            </a:r>
            <a:r>
              <a:rPr lang="nl-NL" dirty="0" smtClean="0">
                <a:latin typeface="Open Sans"/>
                <a:cs typeface="Open Sans"/>
              </a:rPr>
              <a:t> uit via het menu hierboven. ^</a:t>
            </a:r>
          </a:p>
          <a:p>
            <a:pPr>
              <a:lnSpc>
                <a:spcPts val="3200"/>
              </a:lnSpc>
            </a:pPr>
            <a:endParaRPr lang="nl-NL" dirty="0" smtClean="0">
              <a:latin typeface="Open Sans"/>
              <a:cs typeface="Open Sans"/>
            </a:endParaRPr>
          </a:p>
          <a:p>
            <a:pPr>
              <a:lnSpc>
                <a:spcPts val="3200"/>
              </a:lnSpc>
            </a:pPr>
            <a:r>
              <a:rPr lang="nl-NL" dirty="0" smtClean="0">
                <a:latin typeface="Open Sans"/>
                <a:cs typeface="Open Sans"/>
              </a:rPr>
              <a:t>Heb je nog een tekstpagina nodig, ga dan naar het overzicht aan de linkerzijde, klik met je rechtermuisknop en kies nieuwe dia. Klik vervolgens op de dia met rechtermuisknop en selecteer de indeling.</a:t>
            </a:r>
            <a:endParaRPr lang="nl-NL" dirty="0">
              <a:latin typeface="Open Sans"/>
              <a:cs typeface="Open Sans"/>
            </a:endParaRPr>
          </a:p>
        </p:txBody>
      </p:sp>
      <p:sp>
        <p:nvSpPr>
          <p:cNvPr id="7" name="Titel 6"/>
          <p:cNvSpPr>
            <a:spLocks noGrp="1"/>
          </p:cNvSpPr>
          <p:nvPr>
            <p:ph type="title" hasCustomPrompt="1"/>
          </p:nvPr>
        </p:nvSpPr>
        <p:spPr>
          <a:xfrm>
            <a:off x="723600" y="1753200"/>
            <a:ext cx="7668000" cy="284400"/>
          </a:xfrm>
          <a:prstGeom prst="rect">
            <a:avLst/>
          </a:prstGeom>
        </p:spPr>
        <p:txBody>
          <a:bodyPr lIns="0" tIns="0" rIns="0" bIns="0">
            <a:spAutoFit/>
          </a:bodyPr>
          <a:lstStyle>
            <a:lvl1pPr algn="l">
              <a:lnSpc>
                <a:spcPts val="2200"/>
              </a:lnSpc>
              <a:defRPr sz="2200" cap="all" baseline="0">
                <a:solidFill>
                  <a:srgbClr val="0055B7"/>
                </a:solidFill>
                <a:latin typeface="Montserrat-Regular" pitchFamily="2" charset="0"/>
              </a:defRPr>
            </a:lvl1pPr>
          </a:lstStyle>
          <a:p>
            <a:r>
              <a:rPr lang="nl-NL" dirty="0" smtClean="0"/>
              <a:t>Vul hier de titel van de pagina in.</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68A93895-6645-4019-BED0-7CAA625F2A9D}" type="datetimeFigureOut">
              <a:rPr lang="nl-NL" smtClean="0"/>
              <a:pPr/>
              <a:t>15-4-2016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443F2232-5A1D-4826-B1A1-59884EB43538}" type="slidenum">
              <a:rPr lang="nl-NL" smtClean="0"/>
              <a:pPr/>
              <a:t>‹#›</a:t>
            </a:fld>
            <a:endParaRPr lang="nl-NL"/>
          </a:p>
        </p:txBody>
      </p:sp>
    </p:spTree>
    <p:extLst>
      <p:ext uri="{BB962C8B-B14F-4D97-AF65-F5344CB8AC3E}">
        <p14:creationId xmlns:p14="http://schemas.microsoft.com/office/powerpoint/2010/main" val="2834194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8EA">
            <a:alpha val="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59" r:id="rId2"/>
    <p:sldLayoutId id="2147483660" r:id="rId3"/>
    <p:sldLayoutId id="214748366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watergovernancecentre.nl/publications" TargetMode="External"/><Relationship Id="rId2" Type="http://schemas.openxmlformats.org/officeDocument/2006/relationships/hyperlink" Target="http://www.uvw.nl/" TargetMode="Externa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mailto:info@dutchwaterauthorities.com" TargetMode="External"/><Relationship Id="rId4" Type="http://schemas.openxmlformats.org/officeDocument/2006/relationships/hyperlink" Target="http://www.dutchwaterauthoriti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724394" y="3356992"/>
            <a:ext cx="2980800" cy="846386"/>
          </a:xfrm>
        </p:spPr>
        <p:txBody>
          <a:bodyPr/>
          <a:lstStyle/>
          <a:p>
            <a:r>
              <a:rPr lang="nl-NL" dirty="0" smtClean="0"/>
              <a:t>Herman Havekes, DWA</a:t>
            </a:r>
          </a:p>
          <a:p>
            <a:r>
              <a:rPr lang="nl-NL" dirty="0" smtClean="0"/>
              <a:t>15th of April 2016, </a:t>
            </a:r>
            <a:br>
              <a:rPr lang="nl-NL" dirty="0" smtClean="0"/>
            </a:br>
            <a:r>
              <a:rPr lang="nl-NL" dirty="0" smtClean="0"/>
              <a:t>The Hague</a:t>
            </a:r>
            <a:endParaRPr lang="nl-NL" dirty="0"/>
          </a:p>
        </p:txBody>
      </p:sp>
      <p:sp>
        <p:nvSpPr>
          <p:cNvPr id="3" name="Titel 2"/>
          <p:cNvSpPr>
            <a:spLocks noGrp="1"/>
          </p:cNvSpPr>
          <p:nvPr>
            <p:ph type="title"/>
          </p:nvPr>
        </p:nvSpPr>
        <p:spPr>
          <a:xfrm>
            <a:off x="723600" y="1206000"/>
            <a:ext cx="3222000" cy="2000548"/>
          </a:xfrm>
        </p:spPr>
        <p:txBody>
          <a:bodyPr/>
          <a:lstStyle/>
          <a:p>
            <a:r>
              <a:rPr lang="en-US" dirty="0"/>
              <a:t>Integrity, some experiences and ideas of Dutch Water </a:t>
            </a:r>
            <a:r>
              <a:rPr lang="en-US" dirty="0" smtClean="0"/>
              <a:t>Authorities</a:t>
            </a:r>
            <a:r>
              <a:rPr lang="nl-NL" dirty="0"/>
              <a:t/>
            </a:r>
            <a:br>
              <a:rPr lang="nl-NL" dirty="0"/>
            </a:b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600" y="2361600"/>
            <a:ext cx="7668000" cy="3330207"/>
          </a:xfrm>
        </p:spPr>
        <p:txBody>
          <a:bodyPr/>
          <a:lstStyle/>
          <a:p>
            <a:r>
              <a:rPr lang="nl-NL" dirty="0"/>
              <a:t>The Dutch Water Sector is </a:t>
            </a:r>
            <a:r>
              <a:rPr lang="nl-NL" dirty="0" err="1"/>
              <a:t>aware</a:t>
            </a:r>
            <a:r>
              <a:rPr lang="nl-NL" dirty="0"/>
              <a:t> of </a:t>
            </a:r>
            <a:r>
              <a:rPr lang="nl-NL" dirty="0" err="1"/>
              <a:t>integrity</a:t>
            </a:r>
            <a:r>
              <a:rPr lang="nl-NL" dirty="0"/>
              <a:t> </a:t>
            </a:r>
            <a:r>
              <a:rPr lang="nl-NL" dirty="0" err="1"/>
              <a:t>risks</a:t>
            </a:r>
            <a:r>
              <a:rPr lang="nl-NL" dirty="0"/>
              <a:t> </a:t>
            </a:r>
            <a:r>
              <a:rPr lang="nl-NL" dirty="0" err="1"/>
              <a:t>and</a:t>
            </a:r>
            <a:r>
              <a:rPr lang="nl-NL" dirty="0"/>
              <a:t> has taken a </a:t>
            </a:r>
            <a:r>
              <a:rPr lang="nl-NL" dirty="0" err="1"/>
              <a:t>number</a:t>
            </a:r>
            <a:r>
              <a:rPr lang="nl-NL" dirty="0"/>
              <a:t> of </a:t>
            </a:r>
            <a:r>
              <a:rPr lang="nl-NL" dirty="0" err="1"/>
              <a:t>measures</a:t>
            </a:r>
            <a:r>
              <a:rPr lang="nl-NL" dirty="0"/>
              <a:t> </a:t>
            </a:r>
            <a:r>
              <a:rPr lang="nl-NL" dirty="0" err="1"/>
              <a:t>to</a:t>
            </a:r>
            <a:r>
              <a:rPr lang="nl-NL" dirty="0"/>
              <a:t> </a:t>
            </a:r>
            <a:r>
              <a:rPr lang="nl-NL" dirty="0" err="1"/>
              <a:t>prevent</a:t>
            </a:r>
            <a:r>
              <a:rPr lang="nl-NL" dirty="0"/>
              <a:t> </a:t>
            </a:r>
            <a:r>
              <a:rPr lang="nl-NL" dirty="0" err="1"/>
              <a:t>fraud</a:t>
            </a:r>
            <a:r>
              <a:rPr lang="nl-NL" dirty="0"/>
              <a:t> </a:t>
            </a:r>
            <a:r>
              <a:rPr lang="nl-NL" dirty="0" err="1"/>
              <a:t>and</a:t>
            </a:r>
            <a:r>
              <a:rPr lang="nl-NL" dirty="0"/>
              <a:t> </a:t>
            </a:r>
            <a:r>
              <a:rPr lang="nl-NL" dirty="0" err="1" smtClean="0"/>
              <a:t>corruption</a:t>
            </a:r>
            <a:endParaRPr lang="nl-NL" dirty="0" smtClean="0"/>
          </a:p>
          <a:p>
            <a:r>
              <a:rPr lang="nl-NL" dirty="0" err="1" smtClean="0"/>
              <a:t>Good</a:t>
            </a:r>
            <a:r>
              <a:rPr lang="nl-NL" dirty="0" smtClean="0"/>
              <a:t> water </a:t>
            </a:r>
            <a:r>
              <a:rPr lang="nl-NL" dirty="0" err="1" smtClean="0"/>
              <a:t>governance</a:t>
            </a:r>
            <a:r>
              <a:rPr lang="nl-NL" dirty="0" smtClean="0"/>
              <a:t> is </a:t>
            </a:r>
            <a:r>
              <a:rPr lang="nl-NL" dirty="0" err="1" smtClean="0"/>
              <a:t>therefor</a:t>
            </a:r>
            <a:r>
              <a:rPr lang="nl-NL" dirty="0" smtClean="0"/>
              <a:t> a </a:t>
            </a:r>
            <a:r>
              <a:rPr lang="nl-NL" dirty="0" err="1" smtClean="0"/>
              <a:t>prerequisite</a:t>
            </a:r>
            <a:endParaRPr lang="nl-NL" dirty="0"/>
          </a:p>
          <a:p>
            <a:r>
              <a:rPr lang="nl-NL" dirty="0"/>
              <a:t>The </a:t>
            </a:r>
            <a:r>
              <a:rPr lang="nl-NL" dirty="0" err="1"/>
              <a:t>recommendations</a:t>
            </a:r>
            <a:r>
              <a:rPr lang="nl-NL" dirty="0"/>
              <a:t> of </a:t>
            </a:r>
            <a:r>
              <a:rPr lang="nl-NL" dirty="0" err="1"/>
              <a:t>the</a:t>
            </a:r>
            <a:r>
              <a:rPr lang="nl-NL" dirty="0"/>
              <a:t> Global Outlook </a:t>
            </a:r>
            <a:r>
              <a:rPr lang="nl-NL" dirty="0" err="1"/>
              <a:t>can</a:t>
            </a:r>
            <a:r>
              <a:rPr lang="nl-NL" dirty="0"/>
              <a:t> </a:t>
            </a:r>
            <a:r>
              <a:rPr lang="nl-NL" dirty="0" err="1"/>
              <a:t>strengthen</a:t>
            </a:r>
            <a:r>
              <a:rPr lang="nl-NL" dirty="0"/>
              <a:t> these </a:t>
            </a:r>
            <a:r>
              <a:rPr lang="nl-NL" dirty="0" err="1"/>
              <a:t>measures</a:t>
            </a:r>
            <a:r>
              <a:rPr lang="nl-NL" dirty="0"/>
              <a:t>. </a:t>
            </a:r>
            <a:endParaRPr lang="nl-NL" dirty="0" smtClean="0"/>
          </a:p>
          <a:p>
            <a:r>
              <a:rPr lang="nl-NL" dirty="0" err="1" smtClean="0"/>
              <a:t>Nevertheless</a:t>
            </a:r>
            <a:r>
              <a:rPr lang="nl-NL" dirty="0" smtClean="0"/>
              <a:t> </a:t>
            </a:r>
            <a:r>
              <a:rPr lang="nl-NL" dirty="0" err="1"/>
              <a:t>it’s</a:t>
            </a:r>
            <a:r>
              <a:rPr lang="nl-NL" dirty="0"/>
              <a:t> </a:t>
            </a:r>
            <a:r>
              <a:rPr lang="nl-NL" dirty="0" err="1"/>
              <a:t>wise</a:t>
            </a:r>
            <a:r>
              <a:rPr lang="nl-NL" dirty="0"/>
              <a:t> </a:t>
            </a:r>
            <a:r>
              <a:rPr lang="nl-NL" dirty="0" err="1"/>
              <a:t>to</a:t>
            </a:r>
            <a:r>
              <a:rPr lang="nl-NL" dirty="0"/>
              <a:t> </a:t>
            </a:r>
            <a:r>
              <a:rPr lang="nl-NL" dirty="0" err="1"/>
              <a:t>realize</a:t>
            </a:r>
            <a:r>
              <a:rPr lang="nl-NL" dirty="0"/>
              <a:t> </a:t>
            </a:r>
            <a:r>
              <a:rPr lang="nl-NL" dirty="0" err="1"/>
              <a:t>that</a:t>
            </a:r>
            <a:r>
              <a:rPr lang="nl-NL" dirty="0"/>
              <a:t> </a:t>
            </a:r>
            <a:r>
              <a:rPr lang="nl-NL" dirty="0" err="1"/>
              <a:t>fraud</a:t>
            </a:r>
            <a:r>
              <a:rPr lang="nl-NL" dirty="0"/>
              <a:t> </a:t>
            </a:r>
            <a:r>
              <a:rPr lang="nl-NL" dirty="0" err="1"/>
              <a:t>and</a:t>
            </a:r>
            <a:r>
              <a:rPr lang="nl-NL" dirty="0"/>
              <a:t> </a:t>
            </a:r>
            <a:r>
              <a:rPr lang="nl-NL" dirty="0" err="1"/>
              <a:t>corruption</a:t>
            </a:r>
            <a:r>
              <a:rPr lang="nl-NL" dirty="0"/>
              <a:t> </a:t>
            </a:r>
            <a:r>
              <a:rPr lang="nl-NL" dirty="0" err="1"/>
              <a:t>can</a:t>
            </a:r>
            <a:r>
              <a:rPr lang="nl-NL" dirty="0"/>
              <a:t> never </a:t>
            </a:r>
            <a:r>
              <a:rPr lang="nl-NL" dirty="0" err="1"/>
              <a:t>be</a:t>
            </a:r>
            <a:r>
              <a:rPr lang="nl-NL" dirty="0"/>
              <a:t> </a:t>
            </a:r>
            <a:r>
              <a:rPr lang="nl-NL" dirty="0" err="1"/>
              <a:t>banned</a:t>
            </a:r>
            <a:r>
              <a:rPr lang="nl-NL" dirty="0"/>
              <a:t> </a:t>
            </a:r>
            <a:r>
              <a:rPr lang="nl-NL" dirty="0" err="1"/>
              <a:t>totally</a:t>
            </a:r>
            <a:r>
              <a:rPr lang="nl-NL" dirty="0"/>
              <a:t>, </a:t>
            </a:r>
            <a:r>
              <a:rPr lang="nl-NL" dirty="0" err="1"/>
              <a:t>so</a:t>
            </a:r>
            <a:r>
              <a:rPr lang="nl-NL" dirty="0"/>
              <a:t> we </a:t>
            </a:r>
            <a:r>
              <a:rPr lang="nl-NL" dirty="0" err="1"/>
              <a:t>will</a:t>
            </a:r>
            <a:r>
              <a:rPr lang="nl-NL" dirty="0"/>
              <a:t> have </a:t>
            </a:r>
            <a:r>
              <a:rPr lang="nl-NL" dirty="0" err="1"/>
              <a:t>our</a:t>
            </a:r>
            <a:r>
              <a:rPr lang="nl-NL" dirty="0"/>
              <a:t> (</a:t>
            </a:r>
            <a:r>
              <a:rPr lang="nl-NL" dirty="0" err="1"/>
              <a:t>little</a:t>
            </a:r>
            <a:r>
              <a:rPr lang="nl-NL" dirty="0"/>
              <a:t>) </a:t>
            </a:r>
            <a:r>
              <a:rPr lang="nl-NL" dirty="0" err="1"/>
              <a:t>problems</a:t>
            </a:r>
            <a:r>
              <a:rPr lang="nl-NL" dirty="0"/>
              <a:t> in </a:t>
            </a:r>
            <a:r>
              <a:rPr lang="nl-NL" dirty="0" err="1"/>
              <a:t>the</a:t>
            </a:r>
            <a:r>
              <a:rPr lang="nl-NL" dirty="0"/>
              <a:t> </a:t>
            </a:r>
            <a:r>
              <a:rPr lang="nl-NL" dirty="0" err="1"/>
              <a:t>future</a:t>
            </a:r>
            <a:endParaRPr lang="nl-NL" dirty="0"/>
          </a:p>
          <a:p>
            <a:endParaRPr lang="nl-NL" dirty="0"/>
          </a:p>
        </p:txBody>
      </p:sp>
      <p:sp>
        <p:nvSpPr>
          <p:cNvPr id="3" name="Titel 2"/>
          <p:cNvSpPr>
            <a:spLocks noGrp="1"/>
          </p:cNvSpPr>
          <p:nvPr>
            <p:ph type="title"/>
          </p:nvPr>
        </p:nvSpPr>
        <p:spPr/>
        <p:txBody>
          <a:bodyPr/>
          <a:lstStyle/>
          <a:p>
            <a:r>
              <a:rPr lang="nl-NL" dirty="0" err="1" smtClean="0"/>
              <a:t>Some</a:t>
            </a:r>
            <a:r>
              <a:rPr lang="nl-NL" dirty="0" smtClean="0"/>
              <a:t> </a:t>
            </a:r>
            <a:r>
              <a:rPr lang="nl-NL" dirty="0" err="1" smtClean="0"/>
              <a:t>conclusions</a:t>
            </a:r>
            <a:endParaRPr lang="nl-NL" dirty="0"/>
          </a:p>
        </p:txBody>
      </p:sp>
    </p:spTree>
    <p:extLst>
      <p:ext uri="{BB962C8B-B14F-4D97-AF65-F5344CB8AC3E}">
        <p14:creationId xmlns:p14="http://schemas.microsoft.com/office/powerpoint/2010/main" val="65233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600" y="2361600"/>
            <a:ext cx="7668000" cy="4150945"/>
          </a:xfrm>
        </p:spPr>
        <p:txBody>
          <a:bodyPr/>
          <a:lstStyle/>
          <a:p>
            <a:r>
              <a:rPr lang="nl-NL" dirty="0" err="1" smtClean="0"/>
              <a:t>Thanks</a:t>
            </a:r>
            <a:r>
              <a:rPr lang="nl-NL" dirty="0" smtClean="0"/>
              <a:t> for </a:t>
            </a:r>
            <a:r>
              <a:rPr lang="nl-NL" dirty="0" err="1" smtClean="0"/>
              <a:t>your</a:t>
            </a:r>
            <a:r>
              <a:rPr lang="nl-NL" dirty="0" smtClean="0"/>
              <a:t> attention!</a:t>
            </a:r>
          </a:p>
          <a:p>
            <a:r>
              <a:rPr lang="nl-NL" dirty="0" smtClean="0"/>
              <a:t>See for </a:t>
            </a:r>
            <a:r>
              <a:rPr lang="nl-NL" dirty="0" err="1" smtClean="0"/>
              <a:t>further</a:t>
            </a:r>
            <a:r>
              <a:rPr lang="nl-NL" dirty="0" smtClean="0"/>
              <a:t> information: </a:t>
            </a:r>
          </a:p>
          <a:p>
            <a:r>
              <a:rPr lang="nl-NL" i="1" dirty="0" smtClean="0"/>
              <a:t>Water Governance. The Dutch Water </a:t>
            </a:r>
            <a:r>
              <a:rPr lang="nl-NL" i="1" dirty="0" err="1" smtClean="0"/>
              <a:t>Authority</a:t>
            </a:r>
            <a:r>
              <a:rPr lang="nl-NL" i="1" dirty="0" smtClean="0"/>
              <a:t> Model </a:t>
            </a:r>
            <a:r>
              <a:rPr lang="nl-NL" dirty="0" smtClean="0"/>
              <a:t>, </a:t>
            </a:r>
            <a:r>
              <a:rPr lang="nl-NL" dirty="0" smtClean="0">
                <a:hlinkClick r:id="rId2"/>
              </a:rPr>
              <a:t>www.uvw.nl</a:t>
            </a:r>
            <a:endParaRPr lang="nl-NL" dirty="0" smtClean="0"/>
          </a:p>
          <a:p>
            <a:r>
              <a:rPr lang="nl-NL" dirty="0" smtClean="0"/>
              <a:t>OECD (2014), </a:t>
            </a:r>
            <a:r>
              <a:rPr lang="nl-NL" i="1" dirty="0" smtClean="0"/>
              <a:t>Water Governance in </a:t>
            </a:r>
            <a:r>
              <a:rPr lang="nl-NL" i="1" dirty="0" err="1" smtClean="0"/>
              <a:t>the</a:t>
            </a:r>
            <a:r>
              <a:rPr lang="nl-NL" i="1" dirty="0" smtClean="0"/>
              <a:t> Netherlands: Fit for </a:t>
            </a:r>
            <a:r>
              <a:rPr lang="nl-NL" i="1" dirty="0" err="1" smtClean="0"/>
              <a:t>the</a:t>
            </a:r>
            <a:r>
              <a:rPr lang="nl-NL" i="1" dirty="0" smtClean="0"/>
              <a:t> </a:t>
            </a:r>
            <a:r>
              <a:rPr lang="nl-NL" i="1" dirty="0" err="1" smtClean="0"/>
              <a:t>Future</a:t>
            </a:r>
            <a:r>
              <a:rPr lang="nl-NL" i="1" dirty="0" smtClean="0"/>
              <a:t>?, </a:t>
            </a:r>
            <a:r>
              <a:rPr lang="nl-NL" dirty="0" smtClean="0"/>
              <a:t>OECD Studies on Water, OECD Publishing, www.oecd.org</a:t>
            </a:r>
          </a:p>
          <a:p>
            <a:r>
              <a:rPr lang="nl-NL" i="1" dirty="0" smtClean="0"/>
              <a:t>Building </a:t>
            </a:r>
            <a:r>
              <a:rPr lang="nl-NL" i="1" dirty="0" err="1" smtClean="0"/>
              <a:t>blocks</a:t>
            </a:r>
            <a:r>
              <a:rPr lang="nl-NL" i="1" dirty="0" smtClean="0"/>
              <a:t> for </a:t>
            </a:r>
            <a:r>
              <a:rPr lang="nl-NL" i="1" dirty="0" err="1" smtClean="0"/>
              <a:t>good</a:t>
            </a:r>
            <a:r>
              <a:rPr lang="nl-NL" i="1" dirty="0" smtClean="0"/>
              <a:t> water </a:t>
            </a:r>
            <a:r>
              <a:rPr lang="nl-NL" i="1" dirty="0" err="1" smtClean="0"/>
              <a:t>governance</a:t>
            </a:r>
            <a:r>
              <a:rPr lang="nl-NL" dirty="0" smtClean="0"/>
              <a:t>, second </a:t>
            </a:r>
            <a:r>
              <a:rPr lang="nl-NL" dirty="0" err="1" smtClean="0"/>
              <a:t>edition</a:t>
            </a:r>
            <a:r>
              <a:rPr lang="nl-NL" dirty="0" smtClean="0"/>
              <a:t>, Water Governance Centre, The Hague 2016, </a:t>
            </a:r>
            <a:r>
              <a:rPr lang="nl-NL" dirty="0" smtClean="0">
                <a:hlinkClick r:id="rId3"/>
              </a:rPr>
              <a:t>www.watergovernancecentre.nl/publications</a:t>
            </a:r>
            <a:r>
              <a:rPr lang="nl-NL" dirty="0" smtClean="0"/>
              <a:t> </a:t>
            </a:r>
          </a:p>
          <a:p>
            <a:r>
              <a:rPr lang="nl-NL" smtClean="0">
                <a:hlinkClick r:id="rId4"/>
              </a:rPr>
              <a:t>www.dutchwaterauthorities.com</a:t>
            </a:r>
            <a:r>
              <a:rPr lang="nl-NL" smtClean="0"/>
              <a:t> + </a:t>
            </a:r>
            <a:r>
              <a:rPr lang="nl-NL" smtClean="0">
                <a:hlinkClick r:id="rId5"/>
              </a:rPr>
              <a:t>info@dutchwaterauthorities.com</a:t>
            </a:r>
            <a:endParaRPr lang="nl-NL" dirty="0" smtClean="0"/>
          </a:p>
          <a:p>
            <a:endParaRPr lang="nl-NL" dirty="0"/>
          </a:p>
        </p:txBody>
      </p:sp>
      <p:sp>
        <p:nvSpPr>
          <p:cNvPr id="3" name="Titel 2"/>
          <p:cNvSpPr>
            <a:spLocks noGrp="1"/>
          </p:cNvSpPr>
          <p:nvPr>
            <p:ph type="title"/>
          </p:nvPr>
        </p:nvSpPr>
        <p:spPr/>
        <p:txBody>
          <a:bodyPr/>
          <a:lstStyle/>
          <a:p>
            <a:r>
              <a:rPr lang="nl-NL" dirty="0" err="1" smtClean="0"/>
              <a:t>Further</a:t>
            </a:r>
            <a:r>
              <a:rPr lang="nl-NL" dirty="0" smtClean="0"/>
              <a:t> information</a:t>
            </a:r>
            <a:endParaRPr lang="nl-NL" dirty="0"/>
          </a:p>
        </p:txBody>
      </p:sp>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1275675"/>
            <a:ext cx="2466975" cy="1847850"/>
          </a:xfrm>
          <a:prstGeom prst="rect">
            <a:avLst/>
          </a:prstGeom>
        </p:spPr>
      </p:pic>
    </p:spTree>
    <p:extLst>
      <p:ext uri="{BB962C8B-B14F-4D97-AF65-F5344CB8AC3E}">
        <p14:creationId xmlns:p14="http://schemas.microsoft.com/office/powerpoint/2010/main" val="208186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41600" y="2394000"/>
            <a:ext cx="7668000" cy="4514056"/>
          </a:xfrm>
        </p:spPr>
        <p:txBody>
          <a:bodyPr/>
          <a:lstStyle/>
          <a:p>
            <a:pPr>
              <a:buNone/>
            </a:pPr>
            <a:r>
              <a:rPr lang="nl-NL" dirty="0" smtClean="0"/>
              <a:t>The water sector is </a:t>
            </a:r>
            <a:r>
              <a:rPr lang="nl-NL" dirty="0" err="1" smtClean="0"/>
              <a:t>very</a:t>
            </a:r>
            <a:r>
              <a:rPr lang="nl-NL" dirty="0" smtClean="0"/>
              <a:t> </a:t>
            </a:r>
            <a:r>
              <a:rPr lang="nl-NL" dirty="0" err="1" smtClean="0"/>
              <a:t>vulnerable</a:t>
            </a:r>
            <a:r>
              <a:rPr lang="nl-NL" dirty="0" smtClean="0"/>
              <a:t> for </a:t>
            </a:r>
            <a:r>
              <a:rPr lang="nl-NL" dirty="0" err="1" smtClean="0"/>
              <a:t>integrity</a:t>
            </a:r>
            <a:r>
              <a:rPr lang="nl-NL" dirty="0" smtClean="0"/>
              <a:t> </a:t>
            </a:r>
            <a:r>
              <a:rPr lang="nl-NL" dirty="0" err="1" smtClean="0"/>
              <a:t>problems</a:t>
            </a:r>
            <a:r>
              <a:rPr lang="nl-NL" dirty="0" smtClean="0"/>
              <a:t>:</a:t>
            </a:r>
          </a:p>
          <a:p>
            <a:pPr marL="285750" indent="-285750">
              <a:buFontTx/>
              <a:buChar char="-"/>
            </a:pPr>
            <a:r>
              <a:rPr lang="nl-NL" dirty="0" err="1"/>
              <a:t>T</a:t>
            </a:r>
            <a:r>
              <a:rPr lang="nl-NL" dirty="0" err="1" smtClean="0"/>
              <a:t>here</a:t>
            </a:r>
            <a:r>
              <a:rPr lang="nl-NL" dirty="0" smtClean="0"/>
              <a:t> is a lot of money </a:t>
            </a:r>
            <a:r>
              <a:rPr lang="nl-NL" dirty="0" err="1" smtClean="0"/>
              <a:t>going</a:t>
            </a:r>
            <a:r>
              <a:rPr lang="nl-NL" dirty="0" smtClean="0"/>
              <a:t> on</a:t>
            </a:r>
          </a:p>
          <a:p>
            <a:pPr marL="285750" indent="-285750">
              <a:buFontTx/>
              <a:buChar char="-"/>
            </a:pPr>
            <a:r>
              <a:rPr lang="nl-NL" dirty="0" smtClean="0"/>
              <a:t>Public </a:t>
            </a:r>
            <a:r>
              <a:rPr lang="nl-NL" dirty="0" err="1" smtClean="0"/>
              <a:t>and</a:t>
            </a:r>
            <a:r>
              <a:rPr lang="nl-NL" dirty="0" smtClean="0"/>
              <a:t> private </a:t>
            </a:r>
            <a:r>
              <a:rPr lang="nl-NL" dirty="0" err="1" smtClean="0"/>
              <a:t>parties</a:t>
            </a:r>
            <a:r>
              <a:rPr lang="nl-NL" dirty="0" smtClean="0"/>
              <a:t> meet</a:t>
            </a:r>
          </a:p>
          <a:p>
            <a:pPr marL="285750" indent="-285750">
              <a:buFontTx/>
              <a:buChar char="-"/>
            </a:pPr>
            <a:endParaRPr lang="nl-NL" dirty="0"/>
          </a:p>
          <a:p>
            <a:pPr>
              <a:buNone/>
            </a:pPr>
            <a:r>
              <a:rPr lang="nl-NL" dirty="0" smtClean="0"/>
              <a:t>“In most </a:t>
            </a:r>
            <a:r>
              <a:rPr lang="nl-NL" dirty="0" err="1" smtClean="0"/>
              <a:t>countries</a:t>
            </a:r>
            <a:r>
              <a:rPr lang="nl-NL" dirty="0" smtClean="0"/>
              <a:t> water crises are </a:t>
            </a:r>
            <a:r>
              <a:rPr lang="nl-NL" dirty="0" err="1" smtClean="0"/>
              <a:t>not</a:t>
            </a:r>
            <a:r>
              <a:rPr lang="nl-NL" dirty="0" smtClean="0"/>
              <a:t> </a:t>
            </a:r>
            <a:r>
              <a:rPr lang="nl-NL" dirty="0" err="1" smtClean="0"/>
              <a:t>due</a:t>
            </a:r>
            <a:r>
              <a:rPr lang="nl-NL" dirty="0" smtClean="0"/>
              <a:t> </a:t>
            </a:r>
            <a:r>
              <a:rPr lang="nl-NL" dirty="0" err="1" smtClean="0"/>
              <a:t>to</a:t>
            </a:r>
            <a:r>
              <a:rPr lang="nl-NL" dirty="0" smtClean="0"/>
              <a:t> resource </a:t>
            </a:r>
            <a:r>
              <a:rPr lang="nl-NL" dirty="0" err="1" smtClean="0"/>
              <a:t>scarcity</a:t>
            </a:r>
            <a:r>
              <a:rPr lang="nl-NL" dirty="0" smtClean="0"/>
              <a:t> but </a:t>
            </a:r>
            <a:r>
              <a:rPr lang="nl-NL" dirty="0" err="1" smtClean="0"/>
              <a:t>primarily</a:t>
            </a:r>
            <a:r>
              <a:rPr lang="nl-NL" dirty="0" smtClean="0"/>
              <a:t> </a:t>
            </a:r>
            <a:r>
              <a:rPr lang="nl-NL" dirty="0" err="1" smtClean="0"/>
              <a:t>to</a:t>
            </a:r>
            <a:r>
              <a:rPr lang="nl-NL" dirty="0" smtClean="0"/>
              <a:t> </a:t>
            </a:r>
            <a:r>
              <a:rPr lang="nl-NL" dirty="0" err="1" smtClean="0"/>
              <a:t>governance</a:t>
            </a:r>
            <a:r>
              <a:rPr lang="nl-NL" dirty="0" smtClean="0"/>
              <a:t> </a:t>
            </a:r>
            <a:r>
              <a:rPr lang="nl-NL" dirty="0" err="1" smtClean="0"/>
              <a:t>failures</a:t>
            </a:r>
            <a:r>
              <a:rPr lang="nl-NL" dirty="0" smtClean="0"/>
              <a:t>. TAP is </a:t>
            </a:r>
            <a:r>
              <a:rPr lang="nl-NL" dirty="0" err="1" smtClean="0"/>
              <a:t>inevitable</a:t>
            </a:r>
            <a:r>
              <a:rPr lang="nl-NL" dirty="0" smtClean="0"/>
              <a:t> </a:t>
            </a:r>
            <a:r>
              <a:rPr lang="nl-NL" dirty="0" err="1" smtClean="0"/>
              <a:t>to</a:t>
            </a:r>
            <a:r>
              <a:rPr lang="nl-NL" dirty="0" smtClean="0"/>
              <a:t> </a:t>
            </a:r>
            <a:r>
              <a:rPr lang="nl-NL" dirty="0" err="1" smtClean="0"/>
              <a:t>reach</a:t>
            </a:r>
            <a:r>
              <a:rPr lang="nl-NL" dirty="0" smtClean="0"/>
              <a:t> </a:t>
            </a:r>
            <a:r>
              <a:rPr lang="nl-NL" dirty="0" err="1" smtClean="0"/>
              <a:t>good</a:t>
            </a:r>
            <a:r>
              <a:rPr lang="nl-NL" dirty="0" smtClean="0"/>
              <a:t> water </a:t>
            </a:r>
            <a:r>
              <a:rPr lang="nl-NL" dirty="0" err="1" smtClean="0"/>
              <a:t>governance</a:t>
            </a:r>
            <a:r>
              <a:rPr lang="nl-NL" dirty="0" smtClean="0"/>
              <a:t> </a:t>
            </a:r>
            <a:r>
              <a:rPr lang="nl-NL" dirty="0" err="1" smtClean="0"/>
              <a:t>and</a:t>
            </a:r>
            <a:r>
              <a:rPr lang="nl-NL" dirty="0" smtClean="0"/>
              <a:t> </a:t>
            </a:r>
            <a:r>
              <a:rPr lang="nl-NL" dirty="0" err="1" smtClean="0"/>
              <a:t>to</a:t>
            </a:r>
            <a:r>
              <a:rPr lang="nl-NL" dirty="0" smtClean="0"/>
              <a:t> </a:t>
            </a:r>
            <a:r>
              <a:rPr lang="nl-NL" dirty="0" err="1" smtClean="0"/>
              <a:t>prevent</a:t>
            </a:r>
            <a:r>
              <a:rPr lang="nl-NL" dirty="0" smtClean="0"/>
              <a:t> </a:t>
            </a:r>
            <a:r>
              <a:rPr lang="nl-NL" dirty="0" err="1" smtClean="0"/>
              <a:t>corruption</a:t>
            </a:r>
            <a:r>
              <a:rPr lang="nl-NL" dirty="0" smtClean="0"/>
              <a:t>” (Delft Statement on Water </a:t>
            </a:r>
            <a:r>
              <a:rPr lang="nl-NL" dirty="0" err="1" smtClean="0"/>
              <a:t>Integrity</a:t>
            </a:r>
            <a:r>
              <a:rPr lang="nl-NL" dirty="0" smtClean="0"/>
              <a:t>, 2013). </a:t>
            </a:r>
            <a:r>
              <a:rPr lang="nl-NL" dirty="0" err="1" smtClean="0"/>
              <a:t>So</a:t>
            </a:r>
            <a:r>
              <a:rPr lang="nl-NL" dirty="0" smtClean="0"/>
              <a:t> </a:t>
            </a:r>
            <a:r>
              <a:rPr lang="nl-NL" dirty="0" err="1" smtClean="0"/>
              <a:t>good</a:t>
            </a:r>
            <a:r>
              <a:rPr lang="nl-NL" dirty="0" smtClean="0"/>
              <a:t> water </a:t>
            </a:r>
            <a:r>
              <a:rPr lang="nl-NL" dirty="0" err="1" smtClean="0"/>
              <a:t>governance</a:t>
            </a:r>
            <a:r>
              <a:rPr lang="nl-NL" dirty="0" smtClean="0"/>
              <a:t> is </a:t>
            </a:r>
            <a:r>
              <a:rPr lang="nl-NL" dirty="0" err="1" smtClean="0"/>
              <a:t>very</a:t>
            </a:r>
            <a:r>
              <a:rPr lang="nl-NL" dirty="0" smtClean="0"/>
              <a:t> important </a:t>
            </a:r>
          </a:p>
          <a:p>
            <a:pPr>
              <a:buNone/>
            </a:pPr>
            <a:endParaRPr lang="nl-NL" dirty="0"/>
          </a:p>
          <a:p>
            <a:pPr>
              <a:buNone/>
            </a:pPr>
            <a:endParaRPr lang="nl-NL" dirty="0" smtClean="0"/>
          </a:p>
          <a:p>
            <a:pPr>
              <a:buNone/>
            </a:pPr>
            <a:endParaRPr lang="nl-NL" dirty="0"/>
          </a:p>
        </p:txBody>
      </p:sp>
      <p:sp>
        <p:nvSpPr>
          <p:cNvPr id="3" name="Titel 2"/>
          <p:cNvSpPr>
            <a:spLocks noGrp="1"/>
          </p:cNvSpPr>
          <p:nvPr>
            <p:ph type="title"/>
          </p:nvPr>
        </p:nvSpPr>
        <p:spPr/>
        <p:txBody>
          <a:bodyPr/>
          <a:lstStyle/>
          <a:p>
            <a:r>
              <a:rPr lang="nl-NL" dirty="0" err="1" smtClean="0"/>
              <a:t>Corruption</a:t>
            </a:r>
            <a:r>
              <a:rPr lang="nl-NL" dirty="0" smtClean="0"/>
              <a:t> </a:t>
            </a:r>
            <a:r>
              <a:rPr lang="nl-NL" dirty="0" err="1" smtClean="0"/>
              <a:t>and</a:t>
            </a:r>
            <a:r>
              <a:rPr lang="nl-NL" dirty="0" smtClean="0"/>
              <a:t> </a:t>
            </a:r>
            <a:r>
              <a:rPr lang="nl-NL" dirty="0" err="1" smtClean="0"/>
              <a:t>Fraud</a:t>
            </a:r>
            <a:r>
              <a:rPr lang="nl-NL" dirty="0" smtClean="0"/>
              <a:t> in </a:t>
            </a:r>
            <a:r>
              <a:rPr lang="nl-NL" dirty="0" err="1" smtClean="0"/>
              <a:t>the</a:t>
            </a:r>
            <a:r>
              <a:rPr lang="nl-NL" dirty="0" smtClean="0"/>
              <a:t> water sector</a:t>
            </a:r>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Public </a:t>
            </a:r>
            <a:r>
              <a:rPr lang="nl-NL" dirty="0" err="1" smtClean="0"/>
              <a:t>organization</a:t>
            </a:r>
            <a:r>
              <a:rPr lang="nl-NL" dirty="0" smtClean="0"/>
              <a:t> of Dutch water management (1)</a:t>
            </a:r>
            <a:endParaRPr lang="nl-NL" dirty="0"/>
          </a:p>
        </p:txBody>
      </p:sp>
      <p:sp>
        <p:nvSpPr>
          <p:cNvPr id="5" name="Rectangle 4"/>
          <p:cNvSpPr txBox="1">
            <a:spLocks noChangeAspect="1" noChangeArrowheads="1"/>
          </p:cNvSpPr>
          <p:nvPr/>
        </p:nvSpPr>
        <p:spPr>
          <a:xfrm>
            <a:off x="4211960" y="1504528"/>
            <a:ext cx="3952875" cy="4876800"/>
          </a:xfrm>
          <a:prstGeom prst="rect">
            <a:avLst/>
          </a:prstGeom>
        </p:spPr>
        <p:txBody>
          <a:bodyPr/>
          <a:lstStyle/>
          <a:p>
            <a:pPr marL="342900" marR="0" lvl="0" indent="-342900" algn="l" defTabSz="914400" rtl="0" eaLnBrk="1" fontAlgn="auto" latinLnBrk="0" hangingPunct="1">
              <a:lnSpc>
                <a:spcPct val="100000"/>
              </a:lnSpc>
              <a:spcBef>
                <a:spcPts val="24"/>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National Government: </a:t>
            </a:r>
            <a:br>
              <a:rPr kumimoji="0" lang="en-GB" sz="2000" b="0" i="0" u="none" strike="noStrike" kern="1200" cap="none" spc="0" normalizeH="0" baseline="0" noProof="0" dirty="0" smtClean="0">
                <a:ln>
                  <a:noFill/>
                </a:ln>
                <a:solidFill>
                  <a:schemeClr val="tx1"/>
                </a:solidFill>
                <a:effectLst/>
                <a:uLnTx/>
                <a:uFillTx/>
                <a:latin typeface="+mn-lt"/>
                <a:ea typeface="+mn-ea"/>
                <a:cs typeface="+mn-cs"/>
              </a:rPr>
            </a:br>
            <a:r>
              <a:rPr kumimoji="0" lang="en-GB" sz="2000" b="0" i="1" u="none" strike="noStrike" kern="1200" cap="none" spc="0" normalizeH="0" baseline="0" noProof="0" dirty="0" smtClean="0">
                <a:ln>
                  <a:noFill/>
                </a:ln>
                <a:solidFill>
                  <a:schemeClr val="tx1"/>
                </a:solidFill>
                <a:effectLst/>
                <a:uLnTx/>
                <a:uFillTx/>
                <a:latin typeface="+mn-lt"/>
                <a:ea typeface="+mn-ea"/>
                <a:cs typeface="+mn-cs"/>
              </a:rPr>
              <a:t>national water policy and management of the main water system and flood barriers</a:t>
            </a:r>
            <a:br>
              <a:rPr kumimoji="0" lang="en-GB" sz="2000" b="0" i="1" u="none" strike="noStrike" kern="1200" cap="none" spc="0" normalizeH="0" baseline="0" noProof="0" dirty="0" smtClean="0">
                <a:ln>
                  <a:noFill/>
                </a:ln>
                <a:solidFill>
                  <a:schemeClr val="tx1"/>
                </a:solidFill>
                <a:effectLst/>
                <a:uLnTx/>
                <a:uFillTx/>
                <a:latin typeface="+mn-lt"/>
                <a:ea typeface="+mn-ea"/>
                <a:cs typeface="+mn-cs"/>
              </a:rPr>
            </a:b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24"/>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Provinces (12): </a:t>
            </a:r>
            <a:br>
              <a:rPr kumimoji="0" lang="en-GB" sz="2000" b="0" i="0" u="none" strike="noStrike" kern="1200" cap="none" spc="0" normalizeH="0" baseline="0" noProof="0" dirty="0" smtClean="0">
                <a:ln>
                  <a:noFill/>
                </a:ln>
                <a:solidFill>
                  <a:schemeClr val="tx1"/>
                </a:solidFill>
                <a:effectLst/>
                <a:uLnTx/>
                <a:uFillTx/>
                <a:latin typeface="+mn-lt"/>
                <a:ea typeface="+mn-ea"/>
                <a:cs typeface="+mn-cs"/>
              </a:rPr>
            </a:br>
            <a:r>
              <a:rPr kumimoji="0" lang="en-GB" sz="2000" b="0" i="1" u="none" strike="noStrike" kern="1200" cap="none" spc="0" normalizeH="0" baseline="0" noProof="0" dirty="0" smtClean="0">
                <a:ln>
                  <a:noFill/>
                </a:ln>
                <a:solidFill>
                  <a:schemeClr val="tx1"/>
                </a:solidFill>
                <a:effectLst/>
                <a:uLnTx/>
                <a:uFillTx/>
                <a:latin typeface="+mn-lt"/>
                <a:ea typeface="+mn-ea"/>
                <a:cs typeface="+mn-cs"/>
              </a:rPr>
              <a:t>regional water policy</a:t>
            </a:r>
            <a:br>
              <a:rPr kumimoji="0" lang="en-GB" sz="2000" b="0" i="1" u="none" strike="noStrike" kern="1200" cap="none" spc="0" normalizeH="0" baseline="0" noProof="0" dirty="0" smtClean="0">
                <a:ln>
                  <a:noFill/>
                </a:ln>
                <a:solidFill>
                  <a:schemeClr val="tx1"/>
                </a:solidFill>
                <a:effectLst/>
                <a:uLnTx/>
                <a:uFillTx/>
                <a:latin typeface="+mn-lt"/>
                <a:ea typeface="+mn-ea"/>
                <a:cs typeface="+mn-cs"/>
              </a:rPr>
            </a:b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24"/>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Municipalities (</a:t>
            </a:r>
            <a:r>
              <a:rPr lang="en-GB" sz="2000" dirty="0" smtClean="0"/>
              <a:t>390</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a:t>
            </a:r>
            <a:br>
              <a:rPr kumimoji="0" lang="en-GB" sz="2000" b="0" i="0" u="none" strike="noStrike" kern="1200" cap="none" spc="0" normalizeH="0" baseline="0" noProof="0" dirty="0" smtClean="0">
                <a:ln>
                  <a:noFill/>
                </a:ln>
                <a:solidFill>
                  <a:schemeClr val="tx1"/>
                </a:solidFill>
                <a:effectLst/>
                <a:uLnTx/>
                <a:uFillTx/>
                <a:latin typeface="+mn-lt"/>
                <a:ea typeface="+mn-ea"/>
                <a:cs typeface="+mn-cs"/>
              </a:rPr>
            </a:br>
            <a:r>
              <a:rPr kumimoji="0" lang="en-GB" sz="2000" b="0" i="1" u="none" strike="noStrike" kern="1200" cap="none" spc="0" normalizeH="0" baseline="0" noProof="0" dirty="0" smtClean="0">
                <a:ln>
                  <a:noFill/>
                </a:ln>
                <a:solidFill>
                  <a:schemeClr val="tx1"/>
                </a:solidFill>
                <a:effectLst/>
                <a:uLnTx/>
                <a:uFillTx/>
                <a:latin typeface="+mn-lt"/>
                <a:ea typeface="+mn-ea"/>
                <a:cs typeface="+mn-cs"/>
              </a:rPr>
              <a:t>sewage management </a:t>
            </a:r>
            <a:br>
              <a:rPr kumimoji="0" lang="en-GB" sz="2000" b="0" i="1" u="none" strike="noStrike" kern="1200" cap="none" spc="0" normalizeH="0" baseline="0" noProof="0" dirty="0" smtClean="0">
                <a:ln>
                  <a:noFill/>
                </a:ln>
                <a:solidFill>
                  <a:schemeClr val="tx1"/>
                </a:solidFill>
                <a:effectLst/>
                <a:uLnTx/>
                <a:uFillTx/>
                <a:latin typeface="+mn-lt"/>
                <a:ea typeface="+mn-ea"/>
                <a:cs typeface="+mn-cs"/>
              </a:rPr>
            </a:br>
            <a:r>
              <a:rPr kumimoji="0" lang="en-GB" sz="2000" b="0" i="1" u="none" strike="noStrike" kern="1200" cap="none" spc="0" normalizeH="0" baseline="0" noProof="0" dirty="0" smtClean="0">
                <a:ln>
                  <a:noFill/>
                </a:ln>
                <a:solidFill>
                  <a:schemeClr val="tx1"/>
                </a:solidFill>
                <a:effectLst/>
                <a:uLnTx/>
                <a:uFillTx/>
                <a:latin typeface="+mn-lt"/>
                <a:ea typeface="+mn-ea"/>
                <a:cs typeface="+mn-cs"/>
              </a:rPr>
              <a:t>urban rainwater and groundwater</a:t>
            </a:r>
          </a:p>
          <a:p>
            <a:pPr marL="342900" marR="0" lvl="0" indent="-342900" algn="l" defTabSz="914400" rtl="0" eaLnBrk="1" fontAlgn="auto" latinLnBrk="0" hangingPunct="1">
              <a:lnSpc>
                <a:spcPct val="100000"/>
              </a:lnSpc>
              <a:spcBef>
                <a:spcPts val="24"/>
              </a:spcBef>
              <a:spcAft>
                <a:spcPts val="0"/>
              </a:spcAft>
              <a:buClrTx/>
              <a:buSzTx/>
              <a:buFont typeface="Arial" pitchFamily="34" charset="0"/>
              <a:buChar char="•"/>
              <a:tabLst/>
              <a:defRPr/>
            </a:pPr>
            <a:endParaRPr kumimoji="0" lang="en-GB"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24"/>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Drinking Water Companies (10)</a:t>
            </a:r>
          </a:p>
          <a:p>
            <a:pPr marL="342900" marR="0" lvl="0" indent="-342900" algn="l" defTabSz="914400" rtl="0" eaLnBrk="1" fontAlgn="auto" latinLnBrk="0" hangingPunct="1">
              <a:lnSpc>
                <a:spcPct val="100000"/>
              </a:lnSpc>
              <a:spcBef>
                <a:spcPts val="24"/>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1" u="none" strike="noStrike" kern="1200" cap="none" spc="0" normalizeH="0" baseline="0" noProof="0" dirty="0" smtClean="0">
                <a:ln>
                  <a:noFill/>
                </a:ln>
                <a:solidFill>
                  <a:schemeClr val="tx1"/>
                </a:solidFill>
                <a:effectLst/>
                <a:uLnTx/>
                <a:uFillTx/>
                <a:latin typeface="+mn-lt"/>
                <a:ea typeface="+mn-ea"/>
                <a:cs typeface="+mn-cs"/>
              </a:rPr>
              <a:t>private companies but public ownership</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3" name="Afbeelding 2"/>
          <p:cNvPicPr>
            <a:picLocks noChangeAspect="1"/>
          </p:cNvPicPr>
          <p:nvPr/>
        </p:nvPicPr>
        <p:blipFill>
          <a:blip r:embed="rId2"/>
          <a:stretch>
            <a:fillRect/>
          </a:stretch>
        </p:blipFill>
        <p:spPr>
          <a:xfrm>
            <a:off x="539552" y="1718791"/>
            <a:ext cx="3273195" cy="4662537"/>
          </a:xfrm>
          <a:prstGeom prst="rect">
            <a:avLst/>
          </a:prstGeom>
        </p:spPr>
      </p:pic>
    </p:spTree>
    <p:extLst>
      <p:ext uri="{BB962C8B-B14F-4D97-AF65-F5344CB8AC3E}">
        <p14:creationId xmlns:p14="http://schemas.microsoft.com/office/powerpoint/2010/main" val="347241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Public </a:t>
            </a:r>
            <a:r>
              <a:rPr lang="nl-NL" dirty="0" err="1" smtClean="0"/>
              <a:t>organization</a:t>
            </a:r>
            <a:r>
              <a:rPr lang="nl-NL" dirty="0" smtClean="0"/>
              <a:t> of Dutch water management (2): </a:t>
            </a:r>
            <a:r>
              <a:rPr lang="nl-NL" dirty="0" err="1" smtClean="0"/>
              <a:t>RWAs</a:t>
            </a:r>
            <a:endParaRPr lang="nl-NL" dirty="0"/>
          </a:p>
        </p:txBody>
      </p:sp>
      <p:sp>
        <p:nvSpPr>
          <p:cNvPr id="5" name="Text Box 4"/>
          <p:cNvSpPr txBox="1">
            <a:spLocks noChangeArrowheads="1"/>
          </p:cNvSpPr>
          <p:nvPr/>
        </p:nvSpPr>
        <p:spPr bwMode="auto">
          <a:xfrm>
            <a:off x="4716016" y="1561355"/>
            <a:ext cx="3952875" cy="5180013"/>
          </a:xfrm>
          <a:prstGeom prst="rect">
            <a:avLst/>
          </a:prstGeom>
          <a:noFill/>
          <a:ln w="9525">
            <a:noFill/>
            <a:round/>
            <a:headEnd/>
            <a:tailEnd/>
          </a:ln>
        </p:spPr>
        <p:txBody>
          <a:bodyPr lIns="0" tIns="0" rIns="0" bIns="0"/>
          <a:lstStyle/>
          <a:p>
            <a:pPr marL="179388" indent="-179388">
              <a:lnSpc>
                <a:spcPct val="90000"/>
              </a:lnSpc>
              <a:buClr>
                <a:srgbClr val="008FC1"/>
              </a:buCl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Government body:</a:t>
            </a:r>
          </a:p>
          <a:p>
            <a:pPr marL="179388" indent="-179388">
              <a:lnSpc>
                <a:spcPct val="90000"/>
              </a:lnSpc>
              <a:buClr>
                <a:srgbClr val="008FC1"/>
              </a:buCl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endParaRPr lang="en-GB" sz="1800" dirty="0">
              <a:solidFill>
                <a:srgbClr val="000000"/>
              </a:solidFill>
            </a:endParaRP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Own legal power</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Own tax system</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Own assembly and executive board</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Own elections</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Only water management tasks</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endParaRPr lang="en-GB" sz="1800" dirty="0">
              <a:solidFill>
                <a:srgbClr val="000000"/>
              </a:solidFill>
            </a:endParaRPr>
          </a:p>
          <a:p>
            <a:pPr marL="179388" indent="-179388">
              <a:lnSpc>
                <a:spcPct val="90000"/>
              </a:lnSpc>
              <a:buClr>
                <a:srgbClr val="008FC1"/>
              </a:buCl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Water management tasks:</a:t>
            </a:r>
          </a:p>
          <a:p>
            <a:pPr marL="179388" indent="-179388">
              <a:lnSpc>
                <a:spcPct val="90000"/>
              </a:lnSpc>
              <a:buClr>
                <a:srgbClr val="008FC1"/>
              </a:buCl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endParaRPr lang="en-GB" sz="1800" dirty="0">
              <a:solidFill>
                <a:srgbClr val="000000"/>
              </a:solidFill>
            </a:endParaRP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Flood protection for 16 million people</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Surface water quantity (irrigation and drainage)</a:t>
            </a:r>
            <a:r>
              <a:rPr lang="ar-SA" sz="1800" dirty="0">
                <a:solidFill>
                  <a:srgbClr val="000000"/>
                </a:solidFill>
                <a:cs typeface="Arial" charset="0"/>
              </a:rPr>
              <a:t>‏</a:t>
            </a:r>
            <a:endParaRPr lang="en-GB" sz="1800" dirty="0">
              <a:solidFill>
                <a:srgbClr val="000000"/>
              </a:solidFill>
            </a:endParaRP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Surface water quality </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Urban wastewater treatment </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Groundwater management</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Muskrat and coypu control</a:t>
            </a:r>
          </a:p>
          <a:p>
            <a:pPr marL="179388" indent="-179388">
              <a:lnSpc>
                <a:spcPct val="90000"/>
              </a:lnSpc>
              <a:buClr>
                <a:srgbClr val="008FC1"/>
              </a:buClr>
              <a:buFont typeface="Arial" charset="0"/>
              <a:buChar cha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800" dirty="0">
                <a:solidFill>
                  <a:srgbClr val="000000"/>
                </a:solidFill>
              </a:rPr>
              <a:t>10.300 employees</a:t>
            </a:r>
          </a:p>
          <a:p>
            <a:pPr marL="179388" indent="-179388">
              <a:lnSpc>
                <a:spcPct val="90000"/>
              </a:lnSpc>
              <a:buClr>
                <a:srgbClr val="008FC1"/>
              </a:buCl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endParaRPr lang="en-GB" sz="1800" dirty="0">
              <a:solidFill>
                <a:srgbClr val="000000"/>
              </a:solidFill>
            </a:endParaRPr>
          </a:p>
          <a:p>
            <a:pPr marL="179388" indent="-179388">
              <a:lnSpc>
                <a:spcPct val="90000"/>
              </a:lnSpc>
              <a:buClr>
                <a:srgbClr val="008FC1"/>
              </a:buCl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endParaRPr lang="en-GB" sz="1800" dirty="0">
              <a:solidFill>
                <a:srgbClr val="000000"/>
              </a:solidFill>
            </a:endParaRPr>
          </a:p>
        </p:txBody>
      </p:sp>
      <p:pic>
        <p:nvPicPr>
          <p:cNvPr id="6" name="Afbeelding 5"/>
          <p:cNvPicPr/>
          <p:nvPr/>
        </p:nvPicPr>
        <p:blipFill>
          <a:blip r:embed="rId2"/>
          <a:stretch>
            <a:fillRect/>
          </a:stretch>
        </p:blipFill>
        <p:spPr>
          <a:xfrm>
            <a:off x="179512" y="1561355"/>
            <a:ext cx="4320480" cy="4819973"/>
          </a:xfrm>
          <a:prstGeom prst="rect">
            <a:avLst/>
          </a:prstGeom>
        </p:spPr>
      </p:pic>
    </p:spTree>
    <p:extLst>
      <p:ext uri="{BB962C8B-B14F-4D97-AF65-F5344CB8AC3E}">
        <p14:creationId xmlns:p14="http://schemas.microsoft.com/office/powerpoint/2010/main" val="356310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600" y="2361600"/>
            <a:ext cx="7668000" cy="3740576"/>
          </a:xfrm>
        </p:spPr>
        <p:txBody>
          <a:bodyPr/>
          <a:lstStyle/>
          <a:p>
            <a:r>
              <a:rPr lang="nl-NL" dirty="0" smtClean="0"/>
              <a:t>The </a:t>
            </a:r>
            <a:r>
              <a:rPr lang="nl-NL" dirty="0" err="1" smtClean="0"/>
              <a:t>total</a:t>
            </a:r>
            <a:r>
              <a:rPr lang="nl-NL" dirty="0" smtClean="0"/>
              <a:t> </a:t>
            </a:r>
            <a:r>
              <a:rPr lang="nl-NL" dirty="0" err="1" smtClean="0"/>
              <a:t>yearly</a:t>
            </a:r>
            <a:r>
              <a:rPr lang="nl-NL" dirty="0" smtClean="0"/>
              <a:t> </a:t>
            </a:r>
            <a:r>
              <a:rPr lang="nl-NL" dirty="0" err="1" smtClean="0"/>
              <a:t>costs</a:t>
            </a:r>
            <a:r>
              <a:rPr lang="nl-NL" dirty="0" smtClean="0"/>
              <a:t> of water management in </a:t>
            </a:r>
            <a:r>
              <a:rPr lang="nl-NL" dirty="0" err="1" smtClean="0"/>
              <a:t>the</a:t>
            </a:r>
            <a:r>
              <a:rPr lang="nl-NL" dirty="0" smtClean="0"/>
              <a:t> </a:t>
            </a:r>
            <a:r>
              <a:rPr lang="nl-NL" dirty="0" err="1" smtClean="0"/>
              <a:t>world</a:t>
            </a:r>
            <a:r>
              <a:rPr lang="nl-NL" dirty="0" smtClean="0"/>
              <a:t> are </a:t>
            </a:r>
            <a:r>
              <a:rPr lang="nl-NL" dirty="0" err="1" smtClean="0"/>
              <a:t>huge</a:t>
            </a:r>
            <a:r>
              <a:rPr lang="nl-NL" dirty="0" smtClean="0"/>
              <a:t> </a:t>
            </a:r>
            <a:r>
              <a:rPr lang="nl-NL" dirty="0" err="1" smtClean="0"/>
              <a:t>and</a:t>
            </a:r>
            <a:r>
              <a:rPr lang="nl-NL" dirty="0" smtClean="0"/>
              <a:t> </a:t>
            </a:r>
            <a:r>
              <a:rPr lang="nl-NL" dirty="0" err="1" smtClean="0"/>
              <a:t>almost</a:t>
            </a:r>
            <a:r>
              <a:rPr lang="nl-NL" dirty="0" smtClean="0"/>
              <a:t> </a:t>
            </a:r>
            <a:r>
              <a:rPr lang="nl-NL" dirty="0" err="1" smtClean="0"/>
              <a:t>unbelievable</a:t>
            </a:r>
            <a:r>
              <a:rPr lang="nl-NL" dirty="0" smtClean="0"/>
              <a:t> (</a:t>
            </a:r>
            <a:r>
              <a:rPr lang="nl-NL" dirty="0" err="1" smtClean="0"/>
              <a:t>see</a:t>
            </a:r>
            <a:r>
              <a:rPr lang="nl-NL" dirty="0" smtClean="0"/>
              <a:t> </a:t>
            </a:r>
            <a:r>
              <a:rPr lang="nl-NL" dirty="0" err="1" smtClean="0"/>
              <a:t>the</a:t>
            </a:r>
            <a:r>
              <a:rPr lang="nl-NL" dirty="0" smtClean="0"/>
              <a:t> Global Outlook). In </a:t>
            </a:r>
            <a:r>
              <a:rPr lang="nl-NL" dirty="0" err="1" smtClean="0"/>
              <a:t>the</a:t>
            </a:r>
            <a:r>
              <a:rPr lang="nl-NL" dirty="0" smtClean="0"/>
              <a:t> Netherlands </a:t>
            </a:r>
            <a:r>
              <a:rPr lang="nl-NL" dirty="0" err="1" smtClean="0"/>
              <a:t>the</a:t>
            </a:r>
            <a:r>
              <a:rPr lang="nl-NL" dirty="0" smtClean="0"/>
              <a:t> </a:t>
            </a:r>
            <a:r>
              <a:rPr lang="nl-NL" dirty="0" err="1" smtClean="0"/>
              <a:t>costs</a:t>
            </a:r>
            <a:r>
              <a:rPr lang="nl-NL" dirty="0" smtClean="0"/>
              <a:t> for </a:t>
            </a:r>
            <a:r>
              <a:rPr lang="nl-NL" dirty="0" err="1" smtClean="0"/>
              <a:t>all</a:t>
            </a:r>
            <a:r>
              <a:rPr lang="nl-NL" dirty="0" smtClean="0"/>
              <a:t> </a:t>
            </a:r>
            <a:r>
              <a:rPr lang="nl-NL" dirty="0" err="1" smtClean="0"/>
              <a:t>the</a:t>
            </a:r>
            <a:r>
              <a:rPr lang="nl-NL" dirty="0" smtClean="0"/>
              <a:t> different water </a:t>
            </a:r>
            <a:r>
              <a:rPr lang="nl-NL" dirty="0" err="1" smtClean="0"/>
              <a:t>task</a:t>
            </a:r>
            <a:r>
              <a:rPr lang="nl-NL" dirty="0" smtClean="0"/>
              <a:t> are </a:t>
            </a:r>
            <a:r>
              <a:rPr lang="nl-NL" dirty="0" err="1" smtClean="0"/>
              <a:t>almost</a:t>
            </a:r>
            <a:r>
              <a:rPr lang="nl-NL" dirty="0" smtClean="0"/>
              <a:t> 7 </a:t>
            </a:r>
            <a:r>
              <a:rPr lang="nl-NL" dirty="0" err="1" smtClean="0"/>
              <a:t>billion</a:t>
            </a:r>
            <a:r>
              <a:rPr lang="nl-NL" dirty="0" smtClean="0"/>
              <a:t> euro per </a:t>
            </a:r>
            <a:r>
              <a:rPr lang="nl-NL" dirty="0" err="1" smtClean="0"/>
              <a:t>year</a:t>
            </a:r>
            <a:r>
              <a:rPr lang="nl-NL" dirty="0" smtClean="0"/>
              <a:t>. For </a:t>
            </a:r>
            <a:r>
              <a:rPr lang="nl-NL" dirty="0" err="1" smtClean="0"/>
              <a:t>the</a:t>
            </a:r>
            <a:r>
              <a:rPr lang="nl-NL" dirty="0" smtClean="0"/>
              <a:t> </a:t>
            </a:r>
            <a:r>
              <a:rPr lang="nl-NL" dirty="0" err="1" smtClean="0"/>
              <a:t>RWAs</a:t>
            </a:r>
            <a:r>
              <a:rPr lang="nl-NL" dirty="0" smtClean="0"/>
              <a:t> </a:t>
            </a:r>
            <a:r>
              <a:rPr lang="nl-NL" dirty="0" err="1" smtClean="0"/>
              <a:t>this</a:t>
            </a:r>
            <a:r>
              <a:rPr lang="nl-NL" dirty="0" smtClean="0"/>
              <a:t> is 2.7 </a:t>
            </a:r>
            <a:r>
              <a:rPr lang="nl-NL" dirty="0" err="1" smtClean="0"/>
              <a:t>billion</a:t>
            </a:r>
            <a:r>
              <a:rPr lang="nl-NL" dirty="0" smtClean="0"/>
              <a:t> euro, </a:t>
            </a:r>
            <a:r>
              <a:rPr lang="nl-NL" dirty="0" err="1" smtClean="0"/>
              <a:t>besides</a:t>
            </a:r>
            <a:r>
              <a:rPr lang="nl-NL" dirty="0" smtClean="0"/>
              <a:t> </a:t>
            </a:r>
            <a:r>
              <a:rPr lang="nl-NL" dirty="0" err="1" smtClean="0"/>
              <a:t>the</a:t>
            </a:r>
            <a:r>
              <a:rPr lang="nl-NL" dirty="0" smtClean="0"/>
              <a:t> </a:t>
            </a:r>
            <a:r>
              <a:rPr lang="nl-NL" dirty="0" err="1" smtClean="0"/>
              <a:t>yearly</a:t>
            </a:r>
            <a:r>
              <a:rPr lang="nl-NL" dirty="0" smtClean="0"/>
              <a:t> </a:t>
            </a:r>
            <a:r>
              <a:rPr lang="nl-NL" dirty="0" err="1" smtClean="0"/>
              <a:t>exploitation</a:t>
            </a:r>
            <a:r>
              <a:rPr lang="nl-NL" dirty="0" smtClean="0"/>
              <a:t> </a:t>
            </a:r>
            <a:r>
              <a:rPr lang="nl-NL" dirty="0" err="1" smtClean="0"/>
              <a:t>costs</a:t>
            </a:r>
            <a:r>
              <a:rPr lang="nl-NL" dirty="0" smtClean="0"/>
              <a:t> </a:t>
            </a:r>
            <a:r>
              <a:rPr lang="nl-NL" dirty="0" err="1" smtClean="0"/>
              <a:t>they</a:t>
            </a:r>
            <a:r>
              <a:rPr lang="nl-NL" dirty="0" smtClean="0"/>
              <a:t> </a:t>
            </a:r>
            <a:r>
              <a:rPr lang="nl-NL" dirty="0" err="1" smtClean="0"/>
              <a:t>invest</a:t>
            </a:r>
            <a:r>
              <a:rPr lang="nl-NL" dirty="0" smtClean="0"/>
              <a:t> 1.3 </a:t>
            </a:r>
            <a:r>
              <a:rPr lang="nl-NL" dirty="0" err="1" smtClean="0"/>
              <a:t>billion</a:t>
            </a:r>
            <a:r>
              <a:rPr lang="nl-NL" dirty="0" smtClean="0"/>
              <a:t> euro per </a:t>
            </a:r>
            <a:r>
              <a:rPr lang="nl-NL" dirty="0" err="1" smtClean="0"/>
              <a:t>year</a:t>
            </a:r>
            <a:r>
              <a:rPr lang="nl-NL" dirty="0" smtClean="0"/>
              <a:t> in </a:t>
            </a:r>
            <a:r>
              <a:rPr lang="nl-NL" dirty="0" err="1" smtClean="0"/>
              <a:t>strengthening</a:t>
            </a:r>
            <a:r>
              <a:rPr lang="nl-NL" dirty="0" smtClean="0"/>
              <a:t> </a:t>
            </a:r>
            <a:r>
              <a:rPr lang="nl-NL" dirty="0" err="1" smtClean="0"/>
              <a:t>dikes</a:t>
            </a:r>
            <a:r>
              <a:rPr lang="nl-NL" dirty="0" smtClean="0"/>
              <a:t>, building new </a:t>
            </a:r>
            <a:r>
              <a:rPr lang="nl-NL" dirty="0" err="1" smtClean="0"/>
              <a:t>pumping</a:t>
            </a:r>
            <a:r>
              <a:rPr lang="nl-NL" dirty="0" smtClean="0"/>
              <a:t> stations </a:t>
            </a:r>
            <a:r>
              <a:rPr lang="nl-NL" dirty="0" err="1" smtClean="0"/>
              <a:t>and</a:t>
            </a:r>
            <a:r>
              <a:rPr lang="nl-NL" dirty="0" smtClean="0"/>
              <a:t> waste water treatment </a:t>
            </a:r>
            <a:r>
              <a:rPr lang="nl-NL" dirty="0" err="1" smtClean="0"/>
              <a:t>plants</a:t>
            </a:r>
            <a:r>
              <a:rPr lang="nl-NL" dirty="0" smtClean="0"/>
              <a:t> </a:t>
            </a:r>
            <a:r>
              <a:rPr lang="nl-NL" dirty="0" err="1" smtClean="0"/>
              <a:t>and</a:t>
            </a:r>
            <a:r>
              <a:rPr lang="nl-NL" dirty="0" smtClean="0"/>
              <a:t> </a:t>
            </a:r>
            <a:r>
              <a:rPr lang="nl-NL" dirty="0" err="1" smtClean="0"/>
              <a:t>so</a:t>
            </a:r>
            <a:r>
              <a:rPr lang="nl-NL" dirty="0" smtClean="0"/>
              <a:t> on.</a:t>
            </a:r>
          </a:p>
          <a:p>
            <a:r>
              <a:rPr lang="nl-NL" dirty="0" smtClean="0"/>
              <a:t>The “market”, private companies, do </a:t>
            </a:r>
            <a:r>
              <a:rPr lang="nl-NL" dirty="0" err="1" smtClean="0"/>
              <a:t>that</a:t>
            </a:r>
            <a:r>
              <a:rPr lang="nl-NL" dirty="0" smtClean="0"/>
              <a:t> job </a:t>
            </a:r>
            <a:r>
              <a:rPr lang="nl-NL" dirty="0" err="1" smtClean="0"/>
              <a:t>and</a:t>
            </a:r>
            <a:r>
              <a:rPr lang="nl-NL" dirty="0" smtClean="0"/>
              <a:t> </a:t>
            </a:r>
            <a:r>
              <a:rPr lang="nl-NL" dirty="0" err="1" smtClean="0"/>
              <a:t>earn</a:t>
            </a:r>
            <a:r>
              <a:rPr lang="nl-NL" dirty="0" smtClean="0"/>
              <a:t> a lot of money: public </a:t>
            </a:r>
            <a:r>
              <a:rPr lang="nl-NL" dirty="0" err="1" smtClean="0"/>
              <a:t>and</a:t>
            </a:r>
            <a:r>
              <a:rPr lang="nl-NL" dirty="0" smtClean="0"/>
              <a:t> private </a:t>
            </a:r>
            <a:r>
              <a:rPr lang="nl-NL" dirty="0" err="1" smtClean="0"/>
              <a:t>parties</a:t>
            </a:r>
            <a:r>
              <a:rPr lang="nl-NL" dirty="0" smtClean="0"/>
              <a:t> meet</a:t>
            </a:r>
            <a:endParaRPr lang="nl-NL" dirty="0"/>
          </a:p>
        </p:txBody>
      </p:sp>
      <p:sp>
        <p:nvSpPr>
          <p:cNvPr id="3" name="Titel 2"/>
          <p:cNvSpPr>
            <a:spLocks noGrp="1"/>
          </p:cNvSpPr>
          <p:nvPr>
            <p:ph type="title"/>
          </p:nvPr>
        </p:nvSpPr>
        <p:spPr/>
        <p:txBody>
          <a:bodyPr/>
          <a:lstStyle/>
          <a:p>
            <a:r>
              <a:rPr lang="nl-NL" dirty="0" err="1" smtClean="0"/>
              <a:t>Costs</a:t>
            </a:r>
            <a:r>
              <a:rPr lang="nl-NL" dirty="0" smtClean="0"/>
              <a:t> of Dutch Water Management</a:t>
            </a:r>
            <a:endParaRPr lang="nl-NL" dirty="0"/>
          </a:p>
        </p:txBody>
      </p:sp>
    </p:spTree>
    <p:extLst>
      <p:ext uri="{BB962C8B-B14F-4D97-AF65-F5344CB8AC3E}">
        <p14:creationId xmlns:p14="http://schemas.microsoft.com/office/powerpoint/2010/main" val="58385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600" y="2037600"/>
            <a:ext cx="7668000" cy="4150945"/>
          </a:xfrm>
        </p:spPr>
        <p:txBody>
          <a:bodyPr/>
          <a:lstStyle/>
          <a:p>
            <a:pPr marL="0" indent="0">
              <a:buNone/>
            </a:pPr>
            <a:endParaRPr lang="nl-NL" dirty="0" smtClean="0"/>
          </a:p>
          <a:p>
            <a:r>
              <a:rPr lang="nl-NL" dirty="0" smtClean="0"/>
              <a:t>The Netherlands </a:t>
            </a:r>
            <a:r>
              <a:rPr lang="nl-NL" dirty="0" err="1" smtClean="0"/>
              <a:t>may</a:t>
            </a:r>
            <a:r>
              <a:rPr lang="nl-NL" dirty="0" smtClean="0"/>
              <a:t> </a:t>
            </a:r>
            <a:r>
              <a:rPr lang="nl-NL" dirty="0" err="1" smtClean="0"/>
              <a:t>be</a:t>
            </a:r>
            <a:r>
              <a:rPr lang="nl-NL" dirty="0" smtClean="0"/>
              <a:t> high on </a:t>
            </a:r>
            <a:r>
              <a:rPr lang="nl-NL" dirty="0" err="1" smtClean="0"/>
              <a:t>the</a:t>
            </a:r>
            <a:r>
              <a:rPr lang="nl-NL" dirty="0" smtClean="0"/>
              <a:t> list of </a:t>
            </a:r>
            <a:r>
              <a:rPr lang="nl-NL" dirty="0" err="1" smtClean="0"/>
              <a:t>Transparency</a:t>
            </a:r>
            <a:r>
              <a:rPr lang="nl-NL" dirty="0" smtClean="0"/>
              <a:t> International, but we do have </a:t>
            </a:r>
            <a:r>
              <a:rPr lang="nl-NL" dirty="0" err="1" smtClean="0"/>
              <a:t>our</a:t>
            </a:r>
            <a:r>
              <a:rPr lang="nl-NL" dirty="0" smtClean="0"/>
              <a:t> </a:t>
            </a:r>
            <a:r>
              <a:rPr lang="nl-NL" dirty="0" err="1" smtClean="0"/>
              <a:t>problems</a:t>
            </a:r>
            <a:endParaRPr lang="nl-NL" dirty="0" smtClean="0"/>
          </a:p>
          <a:p>
            <a:r>
              <a:rPr lang="nl-NL" dirty="0" err="1" smtClean="0"/>
              <a:t>Reclamation</a:t>
            </a:r>
            <a:r>
              <a:rPr lang="nl-NL" dirty="0" smtClean="0"/>
              <a:t> of </a:t>
            </a:r>
            <a:r>
              <a:rPr lang="nl-NL" dirty="0" err="1" smtClean="0"/>
              <a:t>the</a:t>
            </a:r>
            <a:r>
              <a:rPr lang="nl-NL" dirty="0" smtClean="0"/>
              <a:t> Haarlemmermeer (1848-1852)</a:t>
            </a:r>
          </a:p>
          <a:p>
            <a:r>
              <a:rPr lang="nl-NL" dirty="0" err="1" smtClean="0"/>
              <a:t>Environmental</a:t>
            </a:r>
            <a:r>
              <a:rPr lang="nl-NL" dirty="0" smtClean="0"/>
              <a:t> </a:t>
            </a:r>
            <a:r>
              <a:rPr lang="nl-NL" dirty="0" err="1" smtClean="0"/>
              <a:t>scandals</a:t>
            </a:r>
            <a:r>
              <a:rPr lang="nl-NL" dirty="0"/>
              <a:t> </a:t>
            </a:r>
            <a:r>
              <a:rPr lang="nl-NL" dirty="0" smtClean="0"/>
              <a:t>in </a:t>
            </a:r>
            <a:r>
              <a:rPr lang="nl-NL" dirty="0" err="1" smtClean="0"/>
              <a:t>the</a:t>
            </a:r>
            <a:r>
              <a:rPr lang="nl-NL" dirty="0" smtClean="0"/>
              <a:t> seventies </a:t>
            </a:r>
            <a:r>
              <a:rPr lang="nl-NL" dirty="0" err="1" smtClean="0"/>
              <a:t>and</a:t>
            </a:r>
            <a:r>
              <a:rPr lang="nl-NL" dirty="0" smtClean="0"/>
              <a:t> eighties (</a:t>
            </a:r>
            <a:r>
              <a:rPr lang="nl-NL" dirty="0" err="1" smtClean="0"/>
              <a:t>illegal</a:t>
            </a:r>
            <a:r>
              <a:rPr lang="nl-NL" dirty="0" smtClean="0"/>
              <a:t> dumping of waste </a:t>
            </a:r>
            <a:r>
              <a:rPr lang="nl-NL" dirty="0" err="1" smtClean="0"/>
              <a:t>materials</a:t>
            </a:r>
            <a:r>
              <a:rPr lang="nl-NL" dirty="0" smtClean="0"/>
              <a:t> in </a:t>
            </a:r>
            <a:r>
              <a:rPr lang="nl-NL" dirty="0" err="1" smtClean="0"/>
              <a:t>surface</a:t>
            </a:r>
            <a:r>
              <a:rPr lang="nl-NL" dirty="0" smtClean="0"/>
              <a:t> water)</a:t>
            </a:r>
          </a:p>
          <a:p>
            <a:r>
              <a:rPr lang="nl-NL" dirty="0" smtClean="0"/>
              <a:t>Building </a:t>
            </a:r>
            <a:r>
              <a:rPr lang="nl-NL" dirty="0" err="1"/>
              <a:t>f</a:t>
            </a:r>
            <a:r>
              <a:rPr lang="nl-NL" dirty="0" err="1" smtClean="0"/>
              <a:t>raud</a:t>
            </a:r>
            <a:r>
              <a:rPr lang="nl-NL" dirty="0" smtClean="0"/>
              <a:t> </a:t>
            </a:r>
            <a:r>
              <a:rPr lang="nl-NL" dirty="0" err="1" smtClean="0"/>
              <a:t>scandal</a:t>
            </a:r>
            <a:r>
              <a:rPr lang="nl-NL" dirty="0" smtClean="0"/>
              <a:t> (2001) in </a:t>
            </a:r>
            <a:r>
              <a:rPr lang="nl-NL" dirty="0" err="1" smtClean="0"/>
              <a:t>which</a:t>
            </a:r>
            <a:r>
              <a:rPr lang="nl-NL" dirty="0" smtClean="0"/>
              <a:t> more </a:t>
            </a:r>
            <a:r>
              <a:rPr lang="nl-NL" dirty="0" err="1" smtClean="0"/>
              <a:t>than</a:t>
            </a:r>
            <a:r>
              <a:rPr lang="nl-NL" dirty="0" smtClean="0"/>
              <a:t> 450 private companies </a:t>
            </a:r>
            <a:r>
              <a:rPr lang="nl-NL" dirty="0" err="1" smtClean="0"/>
              <a:t>were</a:t>
            </a:r>
            <a:r>
              <a:rPr lang="nl-NL" dirty="0" smtClean="0"/>
              <a:t> </a:t>
            </a:r>
            <a:r>
              <a:rPr lang="nl-NL" dirty="0" err="1" smtClean="0"/>
              <a:t>involved</a:t>
            </a:r>
            <a:endParaRPr lang="nl-NL" dirty="0" smtClean="0"/>
          </a:p>
          <a:p>
            <a:r>
              <a:rPr lang="nl-NL" dirty="0" err="1" smtClean="0"/>
              <a:t>Prosecution</a:t>
            </a:r>
            <a:r>
              <a:rPr lang="nl-NL" dirty="0" smtClean="0"/>
              <a:t> of a </a:t>
            </a:r>
            <a:r>
              <a:rPr lang="nl-NL" dirty="0" err="1" smtClean="0"/>
              <a:t>provincial</a:t>
            </a:r>
            <a:r>
              <a:rPr lang="nl-NL" dirty="0" smtClean="0"/>
              <a:t> </a:t>
            </a:r>
            <a:r>
              <a:rPr lang="nl-NL" dirty="0" err="1" smtClean="0"/>
              <a:t>governor</a:t>
            </a:r>
            <a:r>
              <a:rPr lang="nl-NL" dirty="0" smtClean="0"/>
              <a:t> for </a:t>
            </a:r>
            <a:r>
              <a:rPr lang="nl-NL" dirty="0" err="1" smtClean="0"/>
              <a:t>corruption</a:t>
            </a:r>
            <a:r>
              <a:rPr lang="nl-NL" dirty="0" smtClean="0"/>
              <a:t> in 2015 </a:t>
            </a:r>
            <a:r>
              <a:rPr lang="nl-NL" dirty="0" err="1" smtClean="0"/>
              <a:t>who</a:t>
            </a:r>
            <a:r>
              <a:rPr lang="nl-NL" dirty="0" smtClean="0"/>
              <a:t> was sent </a:t>
            </a:r>
            <a:r>
              <a:rPr lang="nl-NL" dirty="0" err="1" smtClean="0"/>
              <a:t>to</a:t>
            </a:r>
            <a:r>
              <a:rPr lang="nl-NL" dirty="0" smtClean="0"/>
              <a:t> prison for </a:t>
            </a:r>
            <a:r>
              <a:rPr lang="nl-NL" dirty="0" err="1" smtClean="0"/>
              <a:t>three</a:t>
            </a:r>
            <a:r>
              <a:rPr lang="nl-NL" dirty="0" smtClean="0"/>
              <a:t> </a:t>
            </a:r>
            <a:r>
              <a:rPr lang="nl-NL" dirty="0" err="1" smtClean="0"/>
              <a:t>years</a:t>
            </a:r>
            <a:endParaRPr lang="nl-NL" dirty="0"/>
          </a:p>
        </p:txBody>
      </p:sp>
      <p:sp>
        <p:nvSpPr>
          <p:cNvPr id="3" name="Titel 2"/>
          <p:cNvSpPr>
            <a:spLocks noGrp="1"/>
          </p:cNvSpPr>
          <p:nvPr>
            <p:ph type="title"/>
          </p:nvPr>
        </p:nvSpPr>
        <p:spPr/>
        <p:txBody>
          <a:bodyPr/>
          <a:lstStyle/>
          <a:p>
            <a:r>
              <a:rPr lang="nl-NL" dirty="0" err="1" smtClean="0"/>
              <a:t>Some</a:t>
            </a:r>
            <a:r>
              <a:rPr lang="nl-NL" dirty="0" smtClean="0"/>
              <a:t> Dutch </a:t>
            </a:r>
            <a:r>
              <a:rPr lang="nl-NL" dirty="0" err="1" smtClean="0"/>
              <a:t>incidents</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019775"/>
            <a:ext cx="2190750" cy="1466850"/>
          </a:xfrm>
          <a:prstGeom prst="rect">
            <a:avLst/>
          </a:prstGeom>
        </p:spPr>
      </p:pic>
    </p:spTree>
    <p:extLst>
      <p:ext uri="{BB962C8B-B14F-4D97-AF65-F5344CB8AC3E}">
        <p14:creationId xmlns:p14="http://schemas.microsoft.com/office/powerpoint/2010/main" val="73403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600" y="2361600"/>
            <a:ext cx="7668000" cy="4150945"/>
          </a:xfrm>
        </p:spPr>
        <p:txBody>
          <a:bodyPr/>
          <a:lstStyle/>
          <a:p>
            <a:r>
              <a:rPr lang="nl-NL" dirty="0" smtClean="0"/>
              <a:t>Legal </a:t>
            </a:r>
            <a:r>
              <a:rPr lang="nl-NL" dirty="0" err="1" smtClean="0"/>
              <a:t>provisions</a:t>
            </a:r>
            <a:r>
              <a:rPr lang="nl-NL" dirty="0" smtClean="0"/>
              <a:t> are </a:t>
            </a:r>
            <a:r>
              <a:rPr lang="nl-NL" dirty="0" err="1" smtClean="0"/>
              <a:t>inevitable</a:t>
            </a:r>
            <a:r>
              <a:rPr lang="nl-NL" dirty="0" smtClean="0"/>
              <a:t> (</a:t>
            </a:r>
            <a:r>
              <a:rPr lang="nl-NL" dirty="0"/>
              <a:t>G</a:t>
            </a:r>
            <a:r>
              <a:rPr lang="nl-NL" dirty="0" smtClean="0"/>
              <a:t>eneral </a:t>
            </a:r>
            <a:r>
              <a:rPr lang="nl-NL" dirty="0" err="1" smtClean="0"/>
              <a:t>Administrative</a:t>
            </a:r>
            <a:r>
              <a:rPr lang="nl-NL" dirty="0" smtClean="0"/>
              <a:t> Law Act, </a:t>
            </a:r>
            <a:r>
              <a:rPr lang="nl-NL" dirty="0" err="1" smtClean="0"/>
              <a:t>Criminal</a:t>
            </a:r>
            <a:r>
              <a:rPr lang="nl-NL" dirty="0" smtClean="0"/>
              <a:t> Code, </a:t>
            </a:r>
            <a:r>
              <a:rPr lang="nl-NL" dirty="0" err="1" smtClean="0"/>
              <a:t>Civil</a:t>
            </a:r>
            <a:r>
              <a:rPr lang="nl-NL" dirty="0" smtClean="0"/>
              <a:t> </a:t>
            </a:r>
            <a:r>
              <a:rPr lang="nl-NL" dirty="0" err="1" smtClean="0"/>
              <a:t>Servants</a:t>
            </a:r>
            <a:r>
              <a:rPr lang="nl-NL" dirty="0" smtClean="0"/>
              <a:t> Act)</a:t>
            </a:r>
          </a:p>
          <a:p>
            <a:r>
              <a:rPr lang="nl-NL" dirty="0"/>
              <a:t>A</a:t>
            </a:r>
            <a:r>
              <a:rPr lang="nl-NL" dirty="0" smtClean="0"/>
              <a:t> recent new </a:t>
            </a:r>
            <a:r>
              <a:rPr lang="nl-NL" dirty="0" err="1" smtClean="0"/>
              <a:t>provision</a:t>
            </a:r>
            <a:r>
              <a:rPr lang="nl-NL" dirty="0" smtClean="0"/>
              <a:t> is </a:t>
            </a:r>
            <a:r>
              <a:rPr lang="nl-NL" dirty="0" err="1" smtClean="0"/>
              <a:t>the</a:t>
            </a:r>
            <a:r>
              <a:rPr lang="nl-NL" dirty="0" smtClean="0"/>
              <a:t> change of </a:t>
            </a:r>
            <a:r>
              <a:rPr lang="nl-NL" dirty="0" err="1" smtClean="0"/>
              <a:t>the</a:t>
            </a:r>
            <a:r>
              <a:rPr lang="nl-NL" dirty="0" smtClean="0"/>
              <a:t> RWA Act (2016), </a:t>
            </a:r>
            <a:r>
              <a:rPr lang="nl-NL" dirty="0" err="1" smtClean="0"/>
              <a:t>that</a:t>
            </a:r>
            <a:r>
              <a:rPr lang="nl-NL" dirty="0" smtClean="0"/>
              <a:t> </a:t>
            </a:r>
            <a:r>
              <a:rPr lang="nl-NL" dirty="0" err="1" smtClean="0"/>
              <a:t>makes</a:t>
            </a:r>
            <a:r>
              <a:rPr lang="nl-NL" dirty="0" smtClean="0"/>
              <a:t> </a:t>
            </a:r>
            <a:r>
              <a:rPr lang="nl-NL" dirty="0" err="1" smtClean="0"/>
              <a:t>the</a:t>
            </a:r>
            <a:r>
              <a:rPr lang="nl-NL" dirty="0" smtClean="0"/>
              <a:t> </a:t>
            </a:r>
            <a:r>
              <a:rPr lang="nl-NL" dirty="0" err="1" smtClean="0"/>
              <a:t>chair</a:t>
            </a:r>
            <a:r>
              <a:rPr lang="nl-NL" dirty="0" smtClean="0"/>
              <a:t> of </a:t>
            </a:r>
            <a:r>
              <a:rPr lang="nl-NL" dirty="0" err="1" smtClean="0"/>
              <a:t>the</a:t>
            </a:r>
            <a:r>
              <a:rPr lang="nl-NL" dirty="0" smtClean="0"/>
              <a:t> RWA (</a:t>
            </a:r>
            <a:r>
              <a:rPr lang="nl-NL" dirty="0" err="1" smtClean="0"/>
              <a:t>and</a:t>
            </a:r>
            <a:r>
              <a:rPr lang="nl-NL" dirty="0" smtClean="0"/>
              <a:t> </a:t>
            </a:r>
            <a:r>
              <a:rPr lang="nl-NL" dirty="0" err="1" smtClean="0"/>
              <a:t>the</a:t>
            </a:r>
            <a:r>
              <a:rPr lang="nl-NL" dirty="0" smtClean="0"/>
              <a:t> </a:t>
            </a:r>
            <a:r>
              <a:rPr lang="nl-NL" dirty="0" err="1" smtClean="0"/>
              <a:t>provincial</a:t>
            </a:r>
            <a:r>
              <a:rPr lang="nl-NL" dirty="0" smtClean="0"/>
              <a:t> </a:t>
            </a:r>
            <a:r>
              <a:rPr lang="nl-NL" dirty="0" err="1" smtClean="0"/>
              <a:t>Commissioner</a:t>
            </a:r>
            <a:r>
              <a:rPr lang="nl-NL" dirty="0" smtClean="0"/>
              <a:t> of </a:t>
            </a:r>
            <a:r>
              <a:rPr lang="nl-NL" dirty="0" err="1" smtClean="0"/>
              <a:t>the</a:t>
            </a:r>
            <a:r>
              <a:rPr lang="nl-NL" dirty="0" smtClean="0"/>
              <a:t> King en </a:t>
            </a:r>
            <a:r>
              <a:rPr lang="nl-NL" dirty="0" err="1" smtClean="0"/>
              <a:t>the</a:t>
            </a:r>
            <a:r>
              <a:rPr lang="nl-NL" dirty="0" smtClean="0"/>
              <a:t> </a:t>
            </a:r>
            <a:r>
              <a:rPr lang="nl-NL" dirty="0" err="1" smtClean="0"/>
              <a:t>mayors</a:t>
            </a:r>
            <a:r>
              <a:rPr lang="nl-NL" dirty="0" smtClean="0"/>
              <a:t>) </a:t>
            </a:r>
            <a:r>
              <a:rPr lang="nl-NL" dirty="0" err="1" smtClean="0"/>
              <a:t>responsible</a:t>
            </a:r>
            <a:r>
              <a:rPr lang="nl-NL" dirty="0" smtClean="0"/>
              <a:t> for </a:t>
            </a:r>
            <a:r>
              <a:rPr lang="nl-NL" dirty="0" err="1" smtClean="0"/>
              <a:t>the</a:t>
            </a:r>
            <a:r>
              <a:rPr lang="nl-NL" dirty="0" smtClean="0"/>
              <a:t> </a:t>
            </a:r>
            <a:r>
              <a:rPr lang="nl-NL" dirty="0" err="1" smtClean="0"/>
              <a:t>integrity</a:t>
            </a:r>
            <a:r>
              <a:rPr lang="nl-NL" dirty="0" smtClean="0"/>
              <a:t> of </a:t>
            </a:r>
            <a:r>
              <a:rPr lang="nl-NL" dirty="0" err="1" smtClean="0"/>
              <a:t>their</a:t>
            </a:r>
            <a:r>
              <a:rPr lang="nl-NL" dirty="0" smtClean="0"/>
              <a:t> </a:t>
            </a:r>
            <a:r>
              <a:rPr lang="nl-NL" dirty="0" err="1" smtClean="0"/>
              <a:t>organisations</a:t>
            </a:r>
            <a:r>
              <a:rPr lang="nl-NL" dirty="0" smtClean="0"/>
              <a:t>, </a:t>
            </a:r>
            <a:r>
              <a:rPr lang="nl-NL" dirty="0" err="1" smtClean="0"/>
              <a:t>so</a:t>
            </a:r>
            <a:r>
              <a:rPr lang="nl-NL" dirty="0" smtClean="0"/>
              <a:t> </a:t>
            </a:r>
            <a:r>
              <a:rPr lang="nl-NL" dirty="0" err="1" smtClean="0"/>
              <a:t>there</a:t>
            </a:r>
            <a:r>
              <a:rPr lang="nl-NL" dirty="0" smtClean="0"/>
              <a:t> is a </a:t>
            </a:r>
            <a:r>
              <a:rPr lang="nl-NL" b="1" dirty="0" smtClean="0"/>
              <a:t>point of contact</a:t>
            </a:r>
          </a:p>
          <a:p>
            <a:r>
              <a:rPr lang="nl-NL" dirty="0" err="1" smtClean="0"/>
              <a:t>Yearly</a:t>
            </a:r>
            <a:r>
              <a:rPr lang="nl-NL" dirty="0" smtClean="0"/>
              <a:t> </a:t>
            </a:r>
            <a:r>
              <a:rPr lang="nl-NL" dirty="0" err="1" smtClean="0"/>
              <a:t>judgement</a:t>
            </a:r>
            <a:r>
              <a:rPr lang="nl-NL" dirty="0" smtClean="0"/>
              <a:t> of </a:t>
            </a:r>
            <a:r>
              <a:rPr lang="nl-NL" dirty="0" err="1" smtClean="0"/>
              <a:t>the</a:t>
            </a:r>
            <a:r>
              <a:rPr lang="nl-NL" dirty="0" smtClean="0"/>
              <a:t> financial report </a:t>
            </a:r>
            <a:r>
              <a:rPr lang="nl-NL" dirty="0" err="1" smtClean="0"/>
              <a:t>by</a:t>
            </a:r>
            <a:r>
              <a:rPr lang="nl-NL" dirty="0" smtClean="0"/>
              <a:t> </a:t>
            </a:r>
            <a:r>
              <a:rPr lang="nl-NL" dirty="0" err="1" smtClean="0"/>
              <a:t>an</a:t>
            </a:r>
            <a:r>
              <a:rPr lang="nl-NL" dirty="0" smtClean="0"/>
              <a:t> independent </a:t>
            </a:r>
            <a:r>
              <a:rPr lang="nl-NL" dirty="0" err="1" smtClean="0"/>
              <a:t>external</a:t>
            </a:r>
            <a:r>
              <a:rPr lang="nl-NL" dirty="0" smtClean="0"/>
              <a:t> accountant</a:t>
            </a:r>
          </a:p>
          <a:p>
            <a:r>
              <a:rPr lang="nl-NL" dirty="0" smtClean="0"/>
              <a:t>Sound </a:t>
            </a:r>
            <a:r>
              <a:rPr lang="nl-NL" dirty="0" err="1" smtClean="0"/>
              <a:t>procurement</a:t>
            </a:r>
            <a:r>
              <a:rPr lang="nl-NL" dirty="0" smtClean="0"/>
              <a:t> </a:t>
            </a:r>
            <a:r>
              <a:rPr lang="nl-NL" dirty="0" err="1" smtClean="0"/>
              <a:t>and</a:t>
            </a:r>
            <a:r>
              <a:rPr lang="nl-NL" dirty="0" smtClean="0"/>
              <a:t> tender </a:t>
            </a:r>
            <a:r>
              <a:rPr lang="nl-NL" dirty="0" err="1" smtClean="0"/>
              <a:t>rules</a:t>
            </a:r>
            <a:endParaRPr lang="nl-NL" dirty="0" smtClean="0"/>
          </a:p>
          <a:p>
            <a:endParaRPr lang="nl-NL" dirty="0"/>
          </a:p>
        </p:txBody>
      </p:sp>
      <p:sp>
        <p:nvSpPr>
          <p:cNvPr id="3" name="Titel 2"/>
          <p:cNvSpPr>
            <a:spLocks noGrp="1"/>
          </p:cNvSpPr>
          <p:nvPr>
            <p:ph type="title"/>
          </p:nvPr>
        </p:nvSpPr>
        <p:spPr>
          <a:xfrm>
            <a:off x="723600" y="1753200"/>
            <a:ext cx="7668000" cy="282129"/>
          </a:xfrm>
        </p:spPr>
        <p:txBody>
          <a:bodyPr/>
          <a:lstStyle/>
          <a:p>
            <a:r>
              <a:rPr lang="nl-NL" dirty="0" smtClean="0"/>
              <a:t> </a:t>
            </a:r>
            <a:r>
              <a:rPr lang="nl-NL" dirty="0" err="1" smtClean="0"/>
              <a:t>preventing</a:t>
            </a:r>
            <a:r>
              <a:rPr lang="nl-NL" dirty="0" smtClean="0"/>
              <a:t> </a:t>
            </a:r>
            <a:r>
              <a:rPr lang="nl-NL" dirty="0" err="1" smtClean="0"/>
              <a:t>fraud</a:t>
            </a:r>
            <a:r>
              <a:rPr lang="nl-NL" dirty="0" smtClean="0"/>
              <a:t> </a:t>
            </a:r>
            <a:r>
              <a:rPr lang="nl-NL" dirty="0" err="1" smtClean="0"/>
              <a:t>and</a:t>
            </a:r>
            <a:r>
              <a:rPr lang="nl-NL" dirty="0" smtClean="0"/>
              <a:t> </a:t>
            </a:r>
            <a:r>
              <a:rPr lang="nl-NL" dirty="0" err="1" smtClean="0"/>
              <a:t>corruption</a:t>
            </a:r>
            <a:r>
              <a:rPr lang="nl-NL" dirty="0" smtClean="0"/>
              <a:t> (1)</a:t>
            </a:r>
            <a:endParaRPr lang="nl-NL" dirty="0"/>
          </a:p>
        </p:txBody>
      </p:sp>
    </p:spTree>
    <p:extLst>
      <p:ext uri="{BB962C8B-B14F-4D97-AF65-F5344CB8AC3E}">
        <p14:creationId xmlns:p14="http://schemas.microsoft.com/office/powerpoint/2010/main" val="368440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600" y="2361600"/>
            <a:ext cx="7668000" cy="4561313"/>
          </a:xfrm>
        </p:spPr>
        <p:txBody>
          <a:bodyPr/>
          <a:lstStyle/>
          <a:p>
            <a:r>
              <a:rPr lang="nl-NL" dirty="0" err="1" smtClean="0"/>
              <a:t>So-called</a:t>
            </a:r>
            <a:r>
              <a:rPr lang="nl-NL" dirty="0" smtClean="0"/>
              <a:t> Act BIBOB </a:t>
            </a:r>
            <a:r>
              <a:rPr lang="nl-NL" dirty="0" err="1" smtClean="0"/>
              <a:t>which</a:t>
            </a:r>
            <a:r>
              <a:rPr lang="nl-NL" dirty="0" smtClean="0"/>
              <a:t> </a:t>
            </a:r>
            <a:r>
              <a:rPr lang="nl-NL" dirty="0" err="1" smtClean="0"/>
              <a:t>should</a:t>
            </a:r>
            <a:r>
              <a:rPr lang="nl-NL" dirty="0" smtClean="0"/>
              <a:t> </a:t>
            </a:r>
            <a:r>
              <a:rPr lang="nl-NL" dirty="0" err="1" smtClean="0"/>
              <a:t>prevent</a:t>
            </a:r>
            <a:r>
              <a:rPr lang="nl-NL" dirty="0" smtClean="0"/>
              <a:t> </a:t>
            </a:r>
            <a:r>
              <a:rPr lang="nl-NL" dirty="0" err="1" smtClean="0"/>
              <a:t>that</a:t>
            </a:r>
            <a:r>
              <a:rPr lang="nl-NL" dirty="0" smtClean="0"/>
              <a:t> public </a:t>
            </a:r>
            <a:r>
              <a:rPr lang="nl-NL" dirty="0" err="1" smtClean="0"/>
              <a:t>authorities</a:t>
            </a:r>
            <a:r>
              <a:rPr lang="nl-NL" dirty="0" smtClean="0"/>
              <a:t> do business </a:t>
            </a:r>
            <a:r>
              <a:rPr lang="nl-NL" dirty="0" err="1" smtClean="0"/>
              <a:t>with</a:t>
            </a:r>
            <a:r>
              <a:rPr lang="nl-NL" dirty="0" smtClean="0"/>
              <a:t> companies </a:t>
            </a:r>
            <a:r>
              <a:rPr lang="nl-NL" dirty="0" err="1" smtClean="0"/>
              <a:t>with</a:t>
            </a:r>
            <a:r>
              <a:rPr lang="nl-NL" dirty="0" smtClean="0"/>
              <a:t> a bad </a:t>
            </a:r>
            <a:r>
              <a:rPr lang="nl-NL" dirty="0" err="1" smtClean="0"/>
              <a:t>reputation</a:t>
            </a:r>
            <a:r>
              <a:rPr lang="nl-NL" dirty="0" smtClean="0"/>
              <a:t> or </a:t>
            </a:r>
            <a:r>
              <a:rPr lang="nl-NL" dirty="0" err="1" smtClean="0"/>
              <a:t>criminal</a:t>
            </a:r>
            <a:r>
              <a:rPr lang="nl-NL" dirty="0" smtClean="0"/>
              <a:t> record</a:t>
            </a:r>
          </a:p>
          <a:p>
            <a:r>
              <a:rPr lang="nl-NL" dirty="0" smtClean="0"/>
              <a:t>A sound </a:t>
            </a:r>
            <a:r>
              <a:rPr lang="nl-NL" dirty="0" err="1" smtClean="0"/>
              <a:t>position</a:t>
            </a:r>
            <a:r>
              <a:rPr lang="nl-NL" dirty="0" smtClean="0"/>
              <a:t> for </a:t>
            </a:r>
            <a:r>
              <a:rPr lang="nl-NL" dirty="0" err="1" smtClean="0"/>
              <a:t>whistle</a:t>
            </a:r>
            <a:r>
              <a:rPr lang="nl-NL" dirty="0" smtClean="0"/>
              <a:t>-blowers (</a:t>
            </a:r>
            <a:r>
              <a:rPr lang="nl-NL" dirty="0" err="1" smtClean="0"/>
              <a:t>the</a:t>
            </a:r>
            <a:r>
              <a:rPr lang="nl-NL" dirty="0" smtClean="0"/>
              <a:t> building </a:t>
            </a:r>
            <a:r>
              <a:rPr lang="nl-NL" dirty="0" err="1" smtClean="0"/>
              <a:t>fraud</a:t>
            </a:r>
            <a:r>
              <a:rPr lang="nl-NL" dirty="0" smtClean="0"/>
              <a:t> </a:t>
            </a:r>
            <a:r>
              <a:rPr lang="nl-NL" dirty="0" err="1" smtClean="0"/>
              <a:t>scandal</a:t>
            </a:r>
            <a:r>
              <a:rPr lang="nl-NL" dirty="0" smtClean="0"/>
              <a:t> of 2001 was </a:t>
            </a:r>
            <a:r>
              <a:rPr lang="nl-NL" dirty="0" err="1" smtClean="0"/>
              <a:t>denounced</a:t>
            </a:r>
            <a:r>
              <a:rPr lang="nl-NL" dirty="0" smtClean="0"/>
              <a:t> </a:t>
            </a:r>
            <a:r>
              <a:rPr lang="nl-NL" dirty="0" err="1" smtClean="0"/>
              <a:t>by</a:t>
            </a:r>
            <a:r>
              <a:rPr lang="nl-NL" dirty="0" smtClean="0"/>
              <a:t> a </a:t>
            </a:r>
            <a:r>
              <a:rPr lang="nl-NL" dirty="0" err="1" smtClean="0"/>
              <a:t>whistle-blower</a:t>
            </a:r>
            <a:r>
              <a:rPr lang="nl-NL" dirty="0" smtClean="0"/>
              <a:t> </a:t>
            </a:r>
            <a:r>
              <a:rPr lang="nl-NL" dirty="0" err="1" smtClean="0"/>
              <a:t>who</a:t>
            </a:r>
            <a:r>
              <a:rPr lang="nl-NL" dirty="0" smtClean="0"/>
              <a:t> lost his </a:t>
            </a:r>
            <a:r>
              <a:rPr lang="nl-NL" dirty="0" err="1" smtClean="0"/>
              <a:t>position</a:t>
            </a:r>
            <a:r>
              <a:rPr lang="nl-NL" dirty="0" smtClean="0"/>
              <a:t>, house … </a:t>
            </a:r>
          </a:p>
          <a:p>
            <a:r>
              <a:rPr lang="nl-NL" dirty="0" smtClean="0"/>
              <a:t>On </a:t>
            </a:r>
            <a:r>
              <a:rPr lang="nl-NL" dirty="0" err="1" smtClean="0"/>
              <a:t>an</a:t>
            </a:r>
            <a:r>
              <a:rPr lang="nl-NL" dirty="0" smtClean="0"/>
              <a:t> </a:t>
            </a:r>
            <a:r>
              <a:rPr lang="nl-NL" dirty="0" err="1" smtClean="0"/>
              <a:t>international</a:t>
            </a:r>
            <a:r>
              <a:rPr lang="nl-NL" dirty="0" smtClean="0"/>
              <a:t> level </a:t>
            </a:r>
            <a:r>
              <a:rPr lang="nl-NL" dirty="0" err="1" smtClean="0"/>
              <a:t>the</a:t>
            </a:r>
            <a:r>
              <a:rPr lang="nl-NL" dirty="0" smtClean="0"/>
              <a:t> OECD </a:t>
            </a:r>
            <a:r>
              <a:rPr lang="nl-NL" dirty="0" err="1" smtClean="0"/>
              <a:t>prepares</a:t>
            </a:r>
            <a:r>
              <a:rPr lang="nl-NL" dirty="0" smtClean="0"/>
              <a:t> </a:t>
            </a:r>
            <a:r>
              <a:rPr lang="nl-NL" dirty="0" err="1" smtClean="0"/>
              <a:t>an</a:t>
            </a:r>
            <a:r>
              <a:rPr lang="nl-NL" dirty="0" smtClean="0"/>
              <a:t> update of </a:t>
            </a:r>
            <a:r>
              <a:rPr lang="nl-NL" dirty="0" err="1" smtClean="0"/>
              <a:t>the</a:t>
            </a:r>
            <a:r>
              <a:rPr lang="nl-NL" dirty="0" smtClean="0"/>
              <a:t> </a:t>
            </a:r>
            <a:r>
              <a:rPr lang="nl-NL" dirty="0" err="1" smtClean="0"/>
              <a:t>Recommendation</a:t>
            </a:r>
            <a:r>
              <a:rPr lang="nl-NL" dirty="0" smtClean="0"/>
              <a:t> on Public </a:t>
            </a:r>
            <a:r>
              <a:rPr lang="nl-NL" dirty="0" err="1" smtClean="0"/>
              <a:t>Integrity</a:t>
            </a:r>
            <a:r>
              <a:rPr lang="nl-NL" dirty="0" smtClean="0"/>
              <a:t>, </a:t>
            </a:r>
            <a:r>
              <a:rPr lang="nl-NL" dirty="0" err="1" smtClean="0"/>
              <a:t>with</a:t>
            </a:r>
            <a:r>
              <a:rPr lang="nl-NL" dirty="0" smtClean="0"/>
              <a:t> </a:t>
            </a:r>
            <a:r>
              <a:rPr lang="nl-NL" dirty="0" err="1" smtClean="0"/>
              <a:t>the</a:t>
            </a:r>
            <a:r>
              <a:rPr lang="nl-NL" dirty="0" smtClean="0"/>
              <a:t> </a:t>
            </a:r>
            <a:r>
              <a:rPr lang="nl-NL" dirty="0" err="1" smtClean="0"/>
              <a:t>central</a:t>
            </a:r>
            <a:r>
              <a:rPr lang="nl-NL" dirty="0" smtClean="0"/>
              <a:t> </a:t>
            </a:r>
            <a:r>
              <a:rPr lang="nl-NL" dirty="0" err="1" smtClean="0"/>
              <a:t>plea</a:t>
            </a:r>
            <a:r>
              <a:rPr lang="nl-NL" dirty="0" smtClean="0"/>
              <a:t> for a </a:t>
            </a:r>
            <a:r>
              <a:rPr lang="nl-NL" dirty="0" err="1" smtClean="0"/>
              <a:t>comprehensive</a:t>
            </a:r>
            <a:r>
              <a:rPr lang="nl-NL" dirty="0" smtClean="0"/>
              <a:t> </a:t>
            </a:r>
            <a:r>
              <a:rPr lang="nl-NL" dirty="0" err="1" smtClean="0"/>
              <a:t>integrity</a:t>
            </a:r>
            <a:r>
              <a:rPr lang="nl-NL" dirty="0" smtClean="0"/>
              <a:t> system </a:t>
            </a:r>
            <a:r>
              <a:rPr lang="nl-NL" dirty="0" err="1" smtClean="0"/>
              <a:t>and</a:t>
            </a:r>
            <a:r>
              <a:rPr lang="nl-NL" dirty="0" smtClean="0"/>
              <a:t> a lot of </a:t>
            </a:r>
            <a:r>
              <a:rPr lang="nl-NL" smtClean="0"/>
              <a:t>concrete tools</a:t>
            </a:r>
            <a:endParaRPr lang="nl-NL" dirty="0" smtClean="0"/>
          </a:p>
          <a:p>
            <a:r>
              <a:rPr lang="nl-NL" dirty="0" smtClean="0"/>
              <a:t>It </a:t>
            </a:r>
            <a:r>
              <a:rPr lang="nl-NL" dirty="0" err="1" smtClean="0"/>
              <a:t>goes</a:t>
            </a:r>
            <a:r>
              <a:rPr lang="nl-NL" dirty="0" smtClean="0"/>
              <a:t> without </a:t>
            </a:r>
            <a:r>
              <a:rPr lang="nl-NL" dirty="0" err="1" smtClean="0"/>
              <a:t>saying</a:t>
            </a:r>
            <a:r>
              <a:rPr lang="nl-NL" dirty="0" smtClean="0"/>
              <a:t> </a:t>
            </a:r>
            <a:r>
              <a:rPr lang="nl-NL" dirty="0" err="1" smtClean="0"/>
              <a:t>that</a:t>
            </a:r>
            <a:r>
              <a:rPr lang="nl-NL" dirty="0" smtClean="0"/>
              <a:t> compliance </a:t>
            </a:r>
            <a:r>
              <a:rPr lang="nl-NL" dirty="0" err="1" smtClean="0"/>
              <a:t>and</a:t>
            </a:r>
            <a:r>
              <a:rPr lang="nl-NL" dirty="0" smtClean="0"/>
              <a:t> </a:t>
            </a:r>
            <a:r>
              <a:rPr lang="nl-NL" dirty="0" err="1" smtClean="0"/>
              <a:t>enforcement</a:t>
            </a:r>
            <a:r>
              <a:rPr lang="nl-NL" dirty="0" smtClean="0"/>
              <a:t> of these </a:t>
            </a:r>
            <a:r>
              <a:rPr lang="nl-NL" dirty="0" err="1" smtClean="0"/>
              <a:t>legal</a:t>
            </a:r>
            <a:r>
              <a:rPr lang="nl-NL" dirty="0" smtClean="0"/>
              <a:t> </a:t>
            </a:r>
            <a:r>
              <a:rPr lang="nl-NL" dirty="0" err="1" smtClean="0"/>
              <a:t>provisions</a:t>
            </a:r>
            <a:r>
              <a:rPr lang="nl-NL" dirty="0" smtClean="0"/>
              <a:t> is </a:t>
            </a:r>
            <a:r>
              <a:rPr lang="nl-NL" dirty="0" err="1" smtClean="0"/>
              <a:t>extremely</a:t>
            </a:r>
            <a:r>
              <a:rPr lang="nl-NL" dirty="0" smtClean="0"/>
              <a:t> important</a:t>
            </a:r>
          </a:p>
          <a:p>
            <a:pPr marL="0" indent="0">
              <a:buNone/>
            </a:pPr>
            <a:endParaRPr lang="nl-NL" dirty="0"/>
          </a:p>
        </p:txBody>
      </p:sp>
      <p:sp>
        <p:nvSpPr>
          <p:cNvPr id="3" name="Titel 2"/>
          <p:cNvSpPr>
            <a:spLocks noGrp="1"/>
          </p:cNvSpPr>
          <p:nvPr>
            <p:ph type="title"/>
          </p:nvPr>
        </p:nvSpPr>
        <p:spPr/>
        <p:txBody>
          <a:bodyPr/>
          <a:lstStyle/>
          <a:p>
            <a:r>
              <a:rPr lang="nl-NL" dirty="0" err="1" smtClean="0"/>
              <a:t>Preventing</a:t>
            </a:r>
            <a:r>
              <a:rPr lang="nl-NL" dirty="0" smtClean="0"/>
              <a:t> </a:t>
            </a:r>
            <a:r>
              <a:rPr lang="nl-NL" dirty="0" err="1" smtClean="0"/>
              <a:t>fraud</a:t>
            </a:r>
            <a:r>
              <a:rPr lang="nl-NL" dirty="0" smtClean="0"/>
              <a:t> </a:t>
            </a:r>
            <a:r>
              <a:rPr lang="nl-NL" dirty="0" err="1" smtClean="0"/>
              <a:t>and</a:t>
            </a:r>
            <a:r>
              <a:rPr lang="nl-NL" dirty="0" smtClean="0"/>
              <a:t> </a:t>
            </a:r>
            <a:r>
              <a:rPr lang="nl-NL" dirty="0" err="1" smtClean="0"/>
              <a:t>corruption</a:t>
            </a:r>
            <a:r>
              <a:rPr lang="nl-NL" dirty="0" smtClean="0"/>
              <a:t> (2)</a:t>
            </a:r>
            <a:endParaRPr lang="nl-NL" dirty="0"/>
          </a:p>
        </p:txBody>
      </p:sp>
    </p:spTree>
    <p:extLst>
      <p:ext uri="{BB962C8B-B14F-4D97-AF65-F5344CB8AC3E}">
        <p14:creationId xmlns:p14="http://schemas.microsoft.com/office/powerpoint/2010/main" val="151906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600" y="2361600"/>
            <a:ext cx="7668000" cy="4150945"/>
          </a:xfrm>
        </p:spPr>
        <p:txBody>
          <a:bodyPr/>
          <a:lstStyle/>
          <a:p>
            <a:r>
              <a:rPr lang="nl-NL" dirty="0" smtClean="0"/>
              <a:t>Soft </a:t>
            </a:r>
            <a:r>
              <a:rPr lang="nl-NL" dirty="0" err="1" smtClean="0"/>
              <a:t>law</a:t>
            </a:r>
            <a:r>
              <a:rPr lang="nl-NL" dirty="0" smtClean="0"/>
              <a:t>: Codes of </a:t>
            </a:r>
            <a:r>
              <a:rPr lang="nl-NL" dirty="0" err="1" smtClean="0"/>
              <a:t>Conduct</a:t>
            </a:r>
            <a:r>
              <a:rPr lang="nl-NL" dirty="0" smtClean="0"/>
              <a:t>. A joint guideline of </a:t>
            </a:r>
            <a:r>
              <a:rPr lang="nl-NL" dirty="0" err="1" smtClean="0"/>
              <a:t>the</a:t>
            </a:r>
            <a:r>
              <a:rPr lang="nl-NL" dirty="0" smtClean="0"/>
              <a:t> </a:t>
            </a:r>
            <a:r>
              <a:rPr lang="nl-NL" dirty="0" err="1" smtClean="0"/>
              <a:t>Ministry</a:t>
            </a:r>
            <a:r>
              <a:rPr lang="nl-NL" dirty="0" smtClean="0"/>
              <a:t> for Home </a:t>
            </a:r>
            <a:r>
              <a:rPr lang="nl-NL" dirty="0" err="1" smtClean="0"/>
              <a:t>Affairs</a:t>
            </a:r>
            <a:r>
              <a:rPr lang="nl-NL" dirty="0" smtClean="0"/>
              <a:t> </a:t>
            </a:r>
            <a:r>
              <a:rPr lang="nl-NL" dirty="0" err="1" smtClean="0"/>
              <a:t>and</a:t>
            </a:r>
            <a:r>
              <a:rPr lang="nl-NL" dirty="0" smtClean="0"/>
              <a:t> </a:t>
            </a:r>
            <a:r>
              <a:rPr lang="nl-NL" dirty="0" err="1" smtClean="0"/>
              <a:t>the</a:t>
            </a:r>
            <a:r>
              <a:rPr lang="nl-NL" dirty="0" smtClean="0"/>
              <a:t> </a:t>
            </a:r>
            <a:r>
              <a:rPr lang="nl-NL" dirty="0" err="1" smtClean="0"/>
              <a:t>umbrella</a:t>
            </a:r>
            <a:r>
              <a:rPr lang="nl-NL" dirty="0" smtClean="0"/>
              <a:t> </a:t>
            </a:r>
            <a:r>
              <a:rPr lang="nl-NL" dirty="0" err="1" smtClean="0"/>
              <a:t>organisations</a:t>
            </a:r>
            <a:r>
              <a:rPr lang="nl-NL" dirty="0" smtClean="0"/>
              <a:t> of </a:t>
            </a:r>
            <a:r>
              <a:rPr lang="nl-NL" dirty="0" err="1" smtClean="0"/>
              <a:t>provinces</a:t>
            </a:r>
            <a:r>
              <a:rPr lang="nl-NL" dirty="0" smtClean="0"/>
              <a:t>, </a:t>
            </a:r>
            <a:r>
              <a:rPr lang="nl-NL" dirty="0" err="1" smtClean="0"/>
              <a:t>municipalities</a:t>
            </a:r>
            <a:r>
              <a:rPr lang="nl-NL" dirty="0" smtClean="0"/>
              <a:t> </a:t>
            </a:r>
            <a:r>
              <a:rPr lang="nl-NL" dirty="0" err="1" smtClean="0"/>
              <a:t>and</a:t>
            </a:r>
            <a:r>
              <a:rPr lang="nl-NL" dirty="0" smtClean="0"/>
              <a:t> </a:t>
            </a:r>
            <a:r>
              <a:rPr lang="nl-NL" dirty="0" err="1" smtClean="0"/>
              <a:t>RWAs</a:t>
            </a:r>
            <a:r>
              <a:rPr lang="nl-NL" dirty="0" smtClean="0"/>
              <a:t> was </a:t>
            </a:r>
            <a:r>
              <a:rPr lang="nl-NL" dirty="0" err="1" smtClean="0"/>
              <a:t>renewed</a:t>
            </a:r>
            <a:r>
              <a:rPr lang="nl-NL" dirty="0" smtClean="0"/>
              <a:t> in 2013. </a:t>
            </a:r>
            <a:r>
              <a:rPr lang="nl-NL" dirty="0" err="1" smtClean="0"/>
              <a:t>This</a:t>
            </a:r>
            <a:r>
              <a:rPr lang="nl-NL" dirty="0" smtClean="0"/>
              <a:t> </a:t>
            </a:r>
            <a:r>
              <a:rPr lang="nl-NL" dirty="0" err="1" smtClean="0"/>
              <a:t>guidelines</a:t>
            </a:r>
            <a:r>
              <a:rPr lang="nl-NL" dirty="0" smtClean="0"/>
              <a:t> </a:t>
            </a:r>
            <a:r>
              <a:rPr lang="nl-NL" dirty="0" err="1" smtClean="0"/>
              <a:t>gives</a:t>
            </a:r>
            <a:r>
              <a:rPr lang="nl-NL" dirty="0" smtClean="0"/>
              <a:t> </a:t>
            </a:r>
            <a:r>
              <a:rPr lang="nl-NL" dirty="0" err="1" smtClean="0"/>
              <a:t>clear</a:t>
            </a:r>
            <a:r>
              <a:rPr lang="nl-NL" dirty="0" smtClean="0"/>
              <a:t> </a:t>
            </a:r>
            <a:r>
              <a:rPr lang="nl-NL" dirty="0" err="1" smtClean="0"/>
              <a:t>advice</a:t>
            </a:r>
            <a:r>
              <a:rPr lang="nl-NL" dirty="0" smtClean="0"/>
              <a:t> for </a:t>
            </a:r>
            <a:r>
              <a:rPr lang="nl-NL" dirty="0" err="1" smtClean="0"/>
              <a:t>all</a:t>
            </a:r>
            <a:r>
              <a:rPr lang="nl-NL" dirty="0" smtClean="0"/>
              <a:t> </a:t>
            </a:r>
            <a:r>
              <a:rPr lang="nl-NL" dirty="0" err="1" smtClean="0"/>
              <a:t>politicians</a:t>
            </a:r>
            <a:r>
              <a:rPr lang="nl-NL" dirty="0" smtClean="0"/>
              <a:t> </a:t>
            </a:r>
            <a:r>
              <a:rPr lang="nl-NL" dirty="0" err="1" smtClean="0"/>
              <a:t>how</a:t>
            </a:r>
            <a:r>
              <a:rPr lang="nl-NL" dirty="0" smtClean="0"/>
              <a:t> </a:t>
            </a:r>
            <a:r>
              <a:rPr lang="nl-NL" dirty="0" err="1" smtClean="0"/>
              <a:t>to</a:t>
            </a:r>
            <a:r>
              <a:rPr lang="nl-NL" dirty="0" smtClean="0"/>
              <a:t> handle in </a:t>
            </a:r>
            <a:r>
              <a:rPr lang="nl-NL" dirty="0" err="1" smtClean="0"/>
              <a:t>certain</a:t>
            </a:r>
            <a:r>
              <a:rPr lang="nl-NL" dirty="0" smtClean="0"/>
              <a:t> </a:t>
            </a:r>
            <a:r>
              <a:rPr lang="nl-NL" dirty="0" err="1" smtClean="0"/>
              <a:t>situations</a:t>
            </a:r>
            <a:r>
              <a:rPr lang="nl-NL" dirty="0" smtClean="0"/>
              <a:t> (</a:t>
            </a:r>
            <a:r>
              <a:rPr lang="nl-NL" dirty="0" err="1" smtClean="0"/>
              <a:t>accepting</a:t>
            </a:r>
            <a:r>
              <a:rPr lang="nl-NL" dirty="0" smtClean="0"/>
              <a:t> </a:t>
            </a:r>
            <a:r>
              <a:rPr lang="nl-NL" dirty="0" err="1" smtClean="0"/>
              <a:t>gifts</a:t>
            </a:r>
            <a:r>
              <a:rPr lang="nl-NL" dirty="0" smtClean="0"/>
              <a:t>, </a:t>
            </a:r>
            <a:r>
              <a:rPr lang="nl-NL" dirty="0" err="1" smtClean="0"/>
              <a:t>compensation</a:t>
            </a:r>
            <a:r>
              <a:rPr lang="nl-NL" dirty="0" smtClean="0"/>
              <a:t> of </a:t>
            </a:r>
            <a:r>
              <a:rPr lang="nl-NL" dirty="0" err="1" smtClean="0"/>
              <a:t>expenses</a:t>
            </a:r>
            <a:r>
              <a:rPr lang="nl-NL" dirty="0" smtClean="0"/>
              <a:t>, </a:t>
            </a:r>
            <a:r>
              <a:rPr lang="nl-NL" dirty="0" err="1" smtClean="0"/>
              <a:t>the</a:t>
            </a:r>
            <a:r>
              <a:rPr lang="nl-NL" dirty="0" smtClean="0"/>
              <a:t> </a:t>
            </a:r>
            <a:r>
              <a:rPr lang="nl-NL" dirty="0" err="1" smtClean="0"/>
              <a:t>use</a:t>
            </a:r>
            <a:r>
              <a:rPr lang="nl-NL" dirty="0" smtClean="0"/>
              <a:t> of </a:t>
            </a:r>
            <a:r>
              <a:rPr lang="nl-NL" dirty="0" err="1" smtClean="0"/>
              <a:t>confidential</a:t>
            </a:r>
            <a:r>
              <a:rPr lang="nl-NL" dirty="0" smtClean="0"/>
              <a:t> information, </a:t>
            </a:r>
            <a:r>
              <a:rPr lang="nl-NL" dirty="0" err="1" smtClean="0"/>
              <a:t>accepting</a:t>
            </a:r>
            <a:r>
              <a:rPr lang="nl-NL" dirty="0" smtClean="0"/>
              <a:t> </a:t>
            </a:r>
            <a:r>
              <a:rPr lang="nl-NL" dirty="0" err="1" smtClean="0"/>
              <a:t>other</a:t>
            </a:r>
            <a:r>
              <a:rPr lang="nl-NL" dirty="0" smtClean="0"/>
              <a:t> </a:t>
            </a:r>
            <a:r>
              <a:rPr lang="nl-NL" dirty="0" err="1" smtClean="0"/>
              <a:t>functions</a:t>
            </a:r>
            <a:r>
              <a:rPr lang="nl-NL" dirty="0" smtClean="0"/>
              <a:t> </a:t>
            </a:r>
            <a:r>
              <a:rPr lang="nl-NL" dirty="0" err="1" smtClean="0"/>
              <a:t>and</a:t>
            </a:r>
            <a:r>
              <a:rPr lang="nl-NL" dirty="0" smtClean="0"/>
              <a:t> </a:t>
            </a:r>
            <a:r>
              <a:rPr lang="nl-NL" dirty="0" err="1" smtClean="0"/>
              <a:t>so</a:t>
            </a:r>
            <a:r>
              <a:rPr lang="nl-NL" dirty="0" smtClean="0"/>
              <a:t> on)</a:t>
            </a:r>
          </a:p>
          <a:p>
            <a:r>
              <a:rPr lang="nl-NL" dirty="0" err="1" smtClean="0"/>
              <a:t>Integrity</a:t>
            </a:r>
            <a:r>
              <a:rPr lang="nl-NL" dirty="0" smtClean="0"/>
              <a:t> Toolkit</a:t>
            </a:r>
          </a:p>
          <a:p>
            <a:r>
              <a:rPr lang="nl-NL" dirty="0" smtClean="0"/>
              <a:t>Benchmarks. The </a:t>
            </a:r>
            <a:r>
              <a:rPr lang="nl-NL" dirty="0" err="1" smtClean="0"/>
              <a:t>regular</a:t>
            </a:r>
            <a:r>
              <a:rPr lang="nl-NL" dirty="0" smtClean="0"/>
              <a:t> benchmarks in </a:t>
            </a:r>
            <a:r>
              <a:rPr lang="nl-NL" dirty="0" err="1" smtClean="0"/>
              <a:t>the</a:t>
            </a:r>
            <a:r>
              <a:rPr lang="nl-NL" dirty="0" smtClean="0"/>
              <a:t> water sector </a:t>
            </a:r>
            <a:r>
              <a:rPr lang="nl-NL" dirty="0" err="1" smtClean="0"/>
              <a:t>provide</a:t>
            </a:r>
            <a:r>
              <a:rPr lang="nl-NL" dirty="0" smtClean="0"/>
              <a:t> a lot of </a:t>
            </a:r>
            <a:r>
              <a:rPr lang="nl-NL" dirty="0" err="1" smtClean="0"/>
              <a:t>useful</a:t>
            </a:r>
            <a:r>
              <a:rPr lang="nl-NL" dirty="0" smtClean="0"/>
              <a:t> information, </a:t>
            </a:r>
            <a:r>
              <a:rPr lang="nl-NL" dirty="0" err="1" smtClean="0"/>
              <a:t>which</a:t>
            </a:r>
            <a:r>
              <a:rPr lang="nl-NL" dirty="0" smtClean="0"/>
              <a:t> </a:t>
            </a:r>
            <a:r>
              <a:rPr lang="nl-NL" dirty="0" err="1" smtClean="0"/>
              <a:t>can</a:t>
            </a:r>
            <a:r>
              <a:rPr lang="nl-NL" dirty="0" smtClean="0"/>
              <a:t> </a:t>
            </a:r>
            <a:r>
              <a:rPr lang="nl-NL" dirty="0" err="1" smtClean="0"/>
              <a:t>be</a:t>
            </a:r>
            <a:r>
              <a:rPr lang="nl-NL" dirty="0" smtClean="0"/>
              <a:t> a </a:t>
            </a:r>
            <a:r>
              <a:rPr lang="nl-NL" dirty="0" err="1" smtClean="0"/>
              <a:t>reason</a:t>
            </a:r>
            <a:r>
              <a:rPr lang="nl-NL" dirty="0" smtClean="0"/>
              <a:t> for </a:t>
            </a:r>
            <a:r>
              <a:rPr lang="nl-NL" dirty="0" err="1" smtClean="0"/>
              <a:t>further</a:t>
            </a:r>
            <a:r>
              <a:rPr lang="nl-NL" dirty="0" smtClean="0"/>
              <a:t> </a:t>
            </a:r>
            <a:r>
              <a:rPr lang="nl-NL" dirty="0" err="1" smtClean="0"/>
              <a:t>investigation</a:t>
            </a:r>
            <a:endParaRPr lang="nl-NL" dirty="0"/>
          </a:p>
        </p:txBody>
      </p:sp>
      <p:sp>
        <p:nvSpPr>
          <p:cNvPr id="3" name="Titel 2"/>
          <p:cNvSpPr>
            <a:spLocks noGrp="1"/>
          </p:cNvSpPr>
          <p:nvPr>
            <p:ph type="title"/>
          </p:nvPr>
        </p:nvSpPr>
        <p:spPr/>
        <p:txBody>
          <a:bodyPr/>
          <a:lstStyle/>
          <a:p>
            <a:r>
              <a:rPr lang="nl-NL" dirty="0" err="1" smtClean="0"/>
              <a:t>Preventing</a:t>
            </a:r>
            <a:r>
              <a:rPr lang="nl-NL" dirty="0" smtClean="0"/>
              <a:t> </a:t>
            </a:r>
            <a:r>
              <a:rPr lang="nl-NL" dirty="0" err="1" smtClean="0"/>
              <a:t>Fraud</a:t>
            </a:r>
            <a:r>
              <a:rPr lang="nl-NL" dirty="0" smtClean="0"/>
              <a:t> </a:t>
            </a:r>
            <a:r>
              <a:rPr lang="nl-NL" dirty="0" err="1" smtClean="0"/>
              <a:t>and</a:t>
            </a:r>
            <a:r>
              <a:rPr lang="nl-NL" dirty="0" smtClean="0"/>
              <a:t> </a:t>
            </a:r>
            <a:r>
              <a:rPr lang="nl-NL" dirty="0" err="1" smtClean="0"/>
              <a:t>corruption</a:t>
            </a:r>
            <a:r>
              <a:rPr lang="nl-NL" dirty="0" smtClean="0"/>
              <a:t> (3)</a:t>
            </a:r>
            <a:endParaRPr lang="nl-NL" dirty="0"/>
          </a:p>
        </p:txBody>
      </p:sp>
    </p:spTree>
    <p:extLst>
      <p:ext uri="{BB962C8B-B14F-4D97-AF65-F5344CB8AC3E}">
        <p14:creationId xmlns:p14="http://schemas.microsoft.com/office/powerpoint/2010/main" val="2506499169"/>
      </p:ext>
    </p:extLst>
  </p:cSld>
  <p:clrMapOvr>
    <a:masterClrMapping/>
  </p:clrMapOvr>
</p:sld>
</file>

<file path=ppt/theme/theme1.xml><?xml version="1.0" encoding="utf-8"?>
<a:theme xmlns:a="http://schemas.openxmlformats.org/drawingml/2006/main" name="Uv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129</TotalTime>
  <Words>774</Words>
  <Application>Microsoft Office PowerPoint</Application>
  <PresentationFormat>On-screen Show (4:3)</PresentationFormat>
  <Paragraphs>72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Montserrat-Regular</vt:lpstr>
      <vt:lpstr>Open Sans</vt:lpstr>
      <vt:lpstr>UvW</vt:lpstr>
      <vt:lpstr>Integrity, some experiences and ideas of Dutch Water Authorities </vt:lpstr>
      <vt:lpstr>Corruption and Fraud in the water sector</vt:lpstr>
      <vt:lpstr>Public organization of Dutch water management (1)</vt:lpstr>
      <vt:lpstr>Public organization of Dutch water management (2): RWAs</vt:lpstr>
      <vt:lpstr>Costs of Dutch Water Management</vt:lpstr>
      <vt:lpstr>Some Dutch incidents</vt:lpstr>
      <vt:lpstr> preventing fraud and corruption (1)</vt:lpstr>
      <vt:lpstr>Preventing fraud and corruption (2)</vt:lpstr>
      <vt:lpstr>Preventing Fraud and corruption (3)</vt:lpstr>
      <vt:lpstr>Some conclusions</vt:lpstr>
      <vt:lpstr>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Integrity, some experiences and ideas of Dutch Water Authorities</dc:title>
  <dc:creator>Herman Havekes</dc:creator>
  <cp:lastModifiedBy>Vera</cp:lastModifiedBy>
  <cp:revision>16</cp:revision>
  <dcterms:created xsi:type="dcterms:W3CDTF">2016-04-14T05:48:51Z</dcterms:created>
  <dcterms:modified xsi:type="dcterms:W3CDTF">2016-04-15T13:01:54Z</dcterms:modified>
</cp:coreProperties>
</file>