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3" r:id="rId3"/>
    <p:sldId id="310" r:id="rId4"/>
    <p:sldId id="309" r:id="rId5"/>
    <p:sldId id="307" r:id="rId6"/>
    <p:sldId id="308" r:id="rId7"/>
    <p:sldId id="301" r:id="rId8"/>
    <p:sldId id="291" r:id="rId9"/>
    <p:sldId id="302" r:id="rId10"/>
    <p:sldId id="290" r:id="rId11"/>
    <p:sldId id="299" r:id="rId12"/>
    <p:sldId id="304" r:id="rId13"/>
    <p:sldId id="305" r:id="rId14"/>
    <p:sldId id="286" r:id="rId15"/>
    <p:sldId id="296" r:id="rId16"/>
    <p:sldId id="306" r:id="rId17"/>
    <p:sldId id="284" r:id="rId18"/>
    <p:sldId id="287" r:id="rId19"/>
    <p:sldId id="29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D0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-204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Urban</a:t>
            </a:r>
            <a:r>
              <a:rPr lang="en-GB" sz="1200" baseline="0" dirty="0" smtClean="0"/>
              <a:t> s</a:t>
            </a:r>
            <a:r>
              <a:rPr lang="en-GB" sz="1200" dirty="0" smtClean="0"/>
              <a:t>ystems can</a:t>
            </a:r>
            <a:r>
              <a:rPr lang="en-GB" sz="1200" baseline="0" dirty="0" smtClean="0"/>
              <a:t> be </a:t>
            </a:r>
            <a:r>
              <a:rPr lang="en-GB" sz="1200" dirty="0" smtClean="0"/>
              <a:t>highly complex, surprisingly similar across countries, and very resistant to change. Where once they were the solution to a problem—“inefficiency”—some observers now see them as the problem: antiquated bureaucratic and technical structures that make it difficult to focus on the paradigmatic change.</a:t>
            </a:r>
            <a:r>
              <a:rPr lang="en-GB" sz="1200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0ACEB-7616-4B49-812C-F477B28FE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 smtClean="0"/>
              <a:t>Click to add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Visiting address </a:t>
            </a:r>
          </a:p>
          <a:p>
            <a:pPr>
              <a:lnSpc>
                <a:spcPct val="110000"/>
              </a:lnSpc>
            </a:pPr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11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11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info@ircwash.org </a:t>
            </a:r>
          </a:p>
          <a:p>
            <a:pPr>
              <a:lnSpc>
                <a:spcPct val="110000"/>
              </a:lnSpc>
            </a:pP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www.ircwash.org 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pPr>
              <a:lnSpc>
                <a:spcPct val="110000"/>
              </a:lnSpc>
            </a:pPr>
            <a:endParaRPr lang="en-GB" sz="1000" b="0" i="0" dirty="0" smtClean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07/10/2015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8640" y="4572000"/>
            <a:ext cx="4114800" cy="914400"/>
          </a:xfrm>
        </p:spPr>
        <p:txBody>
          <a:bodyPr/>
          <a:lstStyle/>
          <a:p>
            <a:r>
              <a:rPr lang="en-US" b="1" dirty="0" smtClean="0"/>
              <a:t>UNICEF WASH Seminar</a:t>
            </a:r>
          </a:p>
          <a:p>
            <a:r>
              <a:rPr lang="en-US" b="1" dirty="0" smtClean="0"/>
              <a:t>October 7</a:t>
            </a:r>
            <a:r>
              <a:rPr lang="en-US" b="1" baseline="30000" dirty="0" smtClean="0"/>
              <a:t>th</a:t>
            </a:r>
            <a:r>
              <a:rPr lang="en-US" b="1" dirty="0" smtClean="0"/>
              <a:t> 2015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2622" y="2239617"/>
            <a:ext cx="4566700" cy="2286000"/>
          </a:xfrm>
        </p:spPr>
        <p:txBody>
          <a:bodyPr anchor="t" anchorCtr="0">
            <a:noAutofit/>
          </a:bodyPr>
          <a:lstStyle/>
          <a:p>
            <a:r>
              <a:rPr lang="en-GB" sz="3600" b="1" dirty="0" smtClean="0"/>
              <a:t>Towards systemic change in sustainable sanitation and the role of CLTS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rmAutofit/>
          </a:bodyPr>
          <a:lstStyle/>
          <a:p>
            <a:r>
              <a:rPr lang="en-GB" sz="2600" b="1" dirty="0"/>
              <a:t>Example of a </a:t>
            </a:r>
            <a:r>
              <a:rPr lang="en-GB" sz="2600" b="1" dirty="0" smtClean="0"/>
              <a:t>visit </a:t>
            </a:r>
            <a:r>
              <a:rPr lang="en-GB" sz="2600" b="1" dirty="0"/>
              <a:t>to Thimphu in Bhutan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1148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Crude shit flow diagram of Thimphu municipality</a:t>
            </a:r>
            <a:endParaRPr lang="en-US" sz="2200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011680"/>
            <a:ext cx="795528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5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8640" y="822960"/>
            <a:ext cx="8046720" cy="54864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rgbClr val="007E97"/>
                </a:solidFill>
                <a:latin typeface="+mn-lt"/>
                <a:ea typeface="+mj-ea"/>
                <a:cs typeface="VAG Rounded Std Light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Introduction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8640" y="1645920"/>
            <a:ext cx="804672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Lucida Grande"/>
              <a:buNone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1pPr>
            <a:lvl2pPr marL="269875" indent="-269875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2pPr>
            <a:lvl3pPr marL="541338" indent="-271463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3pPr>
            <a:lvl4pPr marL="803275" indent="-261938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4pPr>
            <a:lvl5pPr marL="1073150" indent="-269875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»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bg1"/>
                </a:solidFill>
              </a:rPr>
              <a:t>Lots of talking about “whole system change” and “whole system approach</a:t>
            </a:r>
            <a:r>
              <a:rPr lang="en-US" sz="2600" b="1" dirty="0" smtClean="0">
                <a:solidFill>
                  <a:schemeClr val="bg1"/>
                </a:solidFill>
              </a:rPr>
              <a:t>” whether this be in the urban or rural context…but</a:t>
            </a:r>
            <a:r>
              <a:rPr lang="en-US" sz="2600" b="1" dirty="0" smtClean="0">
                <a:solidFill>
                  <a:schemeClr val="bg1"/>
                </a:solidFill>
              </a:rPr>
              <a:t>…</a:t>
            </a:r>
          </a:p>
          <a:p>
            <a:pPr marL="365760" lvl="1" indent="-36576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1"/>
                </a:solidFill>
              </a:rPr>
              <a:t>What is it all about? </a:t>
            </a:r>
          </a:p>
          <a:p>
            <a:pPr marL="365760" lvl="1" indent="-36576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1"/>
                </a:solidFill>
              </a:rPr>
              <a:t>What are the elements or components that make up the “whole system”?   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451405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GB" sz="2600" b="1" dirty="0" smtClean="0"/>
              <a:t>Systemic change </a:t>
            </a:r>
          </a:p>
          <a:p>
            <a:pPr lvl="0"/>
            <a:r>
              <a:rPr lang="en-GB" sz="2400" i="1" dirty="0" smtClean="0"/>
              <a:t>“</a:t>
            </a:r>
            <a:r>
              <a:rPr lang="en-GB" sz="2400" i="1" dirty="0"/>
              <a:t>change that </a:t>
            </a:r>
            <a:r>
              <a:rPr lang="en-GB" sz="2400" i="1" dirty="0" smtClean="0"/>
              <a:t>encompasses </a:t>
            </a:r>
            <a:r>
              <a:rPr lang="en-GB" sz="2400" i="1" dirty="0"/>
              <a:t>all parts of a system, taking into account the interrelationships and interdependencies among those </a:t>
            </a:r>
            <a:r>
              <a:rPr lang="en-GB" sz="2400" i="1" dirty="0" smtClean="0"/>
              <a:t>parts”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versus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600" b="1" dirty="0"/>
              <a:t>Piecemeal change </a:t>
            </a:r>
            <a:endParaRPr lang="en-GB" sz="2600" b="1" dirty="0" smtClean="0"/>
          </a:p>
          <a:p>
            <a:pPr lvl="0"/>
            <a:r>
              <a:rPr lang="en-GB" sz="2400" i="1" dirty="0" smtClean="0"/>
              <a:t>“changing </a:t>
            </a:r>
            <a:r>
              <a:rPr lang="en-GB" sz="2400" i="1" dirty="0"/>
              <a:t>one or several parts of a </a:t>
            </a:r>
            <a:r>
              <a:rPr lang="en-GB" sz="2400" i="1" dirty="0" smtClean="0"/>
              <a:t>system”</a:t>
            </a:r>
            <a:endParaRPr lang="en-GB" sz="2400" i="1" dirty="0"/>
          </a:p>
          <a:p>
            <a:pPr lvl="0"/>
            <a:endParaRPr lang="en-GB" sz="2400" dirty="0" smtClean="0"/>
          </a:p>
          <a:p>
            <a:pPr lvl="0"/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Core concepts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5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451405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GB" sz="2600" b="1" dirty="0" smtClean="0"/>
              <a:t>Systemic change means that we need to</a:t>
            </a:r>
          </a:p>
          <a:p>
            <a:pPr marL="365760" lvl="0" indent="-36576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Improve (sanitation) conditions in an entire geographic or administrative area (e.g. </a:t>
            </a:r>
            <a:r>
              <a:rPr lang="en-GB" sz="2400" dirty="0" smtClean="0"/>
              <a:t>municipality, administratively designed rural area/boundaries) </a:t>
            </a:r>
            <a:endParaRPr lang="en-GB" sz="2400" dirty="0" smtClean="0"/>
          </a:p>
          <a:p>
            <a:pPr marL="365760" lvl="0" indent="-36576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Address all the relevant (weak) parts by considering </a:t>
            </a:r>
            <a:r>
              <a:rPr lang="en-GB" sz="2400" dirty="0"/>
              <a:t>the whole range of </a:t>
            </a:r>
            <a:r>
              <a:rPr lang="en-GB" sz="2400" dirty="0" smtClean="0"/>
              <a:t>issues</a:t>
            </a:r>
          </a:p>
          <a:p>
            <a:pPr marL="365760" lvl="0" indent="-36576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Involve and work with all the stakeholders </a:t>
            </a:r>
          </a:p>
          <a:p>
            <a:pPr marL="365760" lvl="0" indent="-36576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Be </a:t>
            </a:r>
            <a:r>
              <a:rPr lang="en-GB" sz="2400" dirty="0"/>
              <a:t>consciously </a:t>
            </a:r>
            <a:r>
              <a:rPr lang="en-GB" sz="2400" dirty="0" smtClean="0"/>
              <a:t>systematic</a:t>
            </a:r>
          </a:p>
          <a:p>
            <a:pPr marL="365760" lvl="0" indent="-36576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365760" lvl="0" indent="-365760"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lvl="0"/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Core concepts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419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Change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29768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Towards systemic </a:t>
            </a:r>
            <a:r>
              <a:rPr lang="en-GB" sz="2400" b="1" dirty="0" smtClean="0"/>
              <a:t>change in </a:t>
            </a:r>
            <a:r>
              <a:rPr lang="en-GB" sz="2400" b="1" dirty="0"/>
              <a:t>urban </a:t>
            </a:r>
            <a:r>
              <a:rPr lang="en-GB" sz="2400" b="1" dirty="0" smtClean="0"/>
              <a:t>sanitation </a:t>
            </a:r>
            <a:r>
              <a:rPr lang="en-GB" sz="2400" dirty="0" smtClean="0"/>
              <a:t>(2014)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400" dirty="0" smtClean="0"/>
              <a:t>…providing clarity on the change process</a:t>
            </a: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sz="2400" b="1" dirty="0" smtClean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l="17961" t="6333" r="16788" b="19113"/>
          <a:stretch/>
        </p:blipFill>
        <p:spPr>
          <a:xfrm>
            <a:off x="1143000" y="2468880"/>
            <a:ext cx="6858000" cy="43891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38471" y="2514600"/>
            <a:ext cx="1965960" cy="54864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566160" y="2514600"/>
            <a:ext cx="1965960" cy="54864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806440" y="2514600"/>
            <a:ext cx="1965960" cy="548640"/>
          </a:xfrm>
          <a:prstGeom prst="roundRect">
            <a:avLst/>
          </a:prstGeom>
          <a:noFill/>
          <a:ln w="508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572000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First things first! </a:t>
            </a:r>
          </a:p>
          <a:p>
            <a:pPr>
              <a:spcAft>
                <a:spcPts val="0"/>
              </a:spcAft>
            </a:pPr>
            <a:r>
              <a:rPr lang="en-GB" altLang="en-US" sz="2400" dirty="0" smtClean="0">
                <a:cs typeface="Helvetica" pitchFamily="34" charset="0"/>
              </a:rPr>
              <a:t>Following IRC’s process of change logic, any </a:t>
            </a:r>
            <a:r>
              <a:rPr lang="en-GB" altLang="en-US" sz="2400" dirty="0" smtClean="0">
                <a:cs typeface="Helvetica" pitchFamily="34" charset="0"/>
              </a:rPr>
              <a:t>urban or rural </a:t>
            </a:r>
            <a:r>
              <a:rPr lang="en-GB" altLang="en-US" sz="2400" dirty="0" smtClean="0">
                <a:cs typeface="Helvetica" pitchFamily="34" charset="0"/>
              </a:rPr>
              <a:t>sanitation development programme will have to start with 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altLang="en-US" sz="2800" b="1" dirty="0" smtClean="0">
                <a:cs typeface="Helvetica" pitchFamily="34" charset="0"/>
              </a:rPr>
              <a:t>Phase 1: Initiating the change 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to get started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716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795528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altLang="en-US" sz="2400" dirty="0" smtClean="0">
                <a:cs typeface="Helvetica" pitchFamily="34" charset="0"/>
              </a:rPr>
              <a:t>This crucial first phase will include four interconnected elements: </a:t>
            </a:r>
          </a:p>
          <a:p>
            <a:pPr marL="2743200" indent="-457200">
              <a:buFont typeface="+mj-lt"/>
              <a:buAutoNum type="arabicParenR"/>
            </a:pPr>
            <a:r>
              <a:rPr lang="en-GB" altLang="en-US" sz="2400" b="1" dirty="0" smtClean="0">
                <a:cs typeface="Helvetica" pitchFamily="34" charset="0"/>
              </a:rPr>
              <a:t>Managing partnerships and building trust</a:t>
            </a:r>
            <a:r>
              <a:rPr lang="en-GB" altLang="en-US" sz="2400" dirty="0" smtClean="0">
                <a:cs typeface="Helvetica" pitchFamily="34" charset="0"/>
              </a:rPr>
              <a:t>; </a:t>
            </a:r>
          </a:p>
          <a:p>
            <a:pPr marL="2743200" indent="-457200">
              <a:buFont typeface="+mj-lt"/>
              <a:buAutoNum type="arabicParenR"/>
            </a:pPr>
            <a:r>
              <a:rPr lang="en-GB" altLang="en-US" sz="2400" dirty="0" smtClean="0">
                <a:cs typeface="Helvetica" pitchFamily="34" charset="0"/>
              </a:rPr>
              <a:t>Carrying out a comprehensive </a:t>
            </a:r>
            <a:r>
              <a:rPr lang="en-GB" altLang="en-US" sz="2400" b="1" dirty="0" smtClean="0">
                <a:cs typeface="Helvetica" pitchFamily="34" charset="0"/>
              </a:rPr>
              <a:t>situational assessment</a:t>
            </a:r>
            <a:r>
              <a:rPr lang="en-GB" altLang="en-US" sz="2400" dirty="0" smtClean="0">
                <a:cs typeface="Helvetica" pitchFamily="34" charset="0"/>
              </a:rPr>
              <a:t>; </a:t>
            </a:r>
          </a:p>
          <a:p>
            <a:pPr marL="2743200" indent="-457200">
              <a:buFont typeface="+mj-lt"/>
              <a:buAutoNum type="arabicParenR"/>
            </a:pPr>
            <a:r>
              <a:rPr lang="en-GB" altLang="en-US" sz="2400" b="1" dirty="0" smtClean="0">
                <a:cs typeface="Helvetica" pitchFamily="34" charset="0"/>
              </a:rPr>
              <a:t>Consensus building </a:t>
            </a:r>
            <a:r>
              <a:rPr lang="en-GB" altLang="en-US" sz="2400" dirty="0" smtClean="0">
                <a:cs typeface="Helvetica" pitchFamily="34" charset="0"/>
              </a:rPr>
              <a:t>around a shared vision; and </a:t>
            </a:r>
          </a:p>
          <a:p>
            <a:pPr marL="2743200" indent="-457200">
              <a:buFont typeface="+mj-lt"/>
              <a:buAutoNum type="arabicParenR"/>
            </a:pPr>
            <a:r>
              <a:rPr lang="en-GB" altLang="en-US" sz="2400" dirty="0" smtClean="0">
                <a:cs typeface="Helvetica" pitchFamily="34" charset="0"/>
              </a:rPr>
              <a:t>Developing a comprehensive </a:t>
            </a:r>
            <a:r>
              <a:rPr lang="en-GB" altLang="en-US" sz="2400" b="1" dirty="0" smtClean="0">
                <a:cs typeface="Helvetica" pitchFamily="34" charset="0"/>
              </a:rPr>
              <a:t>city-level </a:t>
            </a:r>
            <a:r>
              <a:rPr lang="en-GB" altLang="en-US" sz="2400" b="1" dirty="0" smtClean="0">
                <a:cs typeface="Helvetica" pitchFamily="34" charset="0"/>
              </a:rPr>
              <a:t> or rural-level sanitation </a:t>
            </a:r>
            <a:r>
              <a:rPr lang="en-GB" altLang="en-US" sz="2400" b="1" dirty="0" smtClean="0">
                <a:cs typeface="Helvetica" pitchFamily="34" charset="0"/>
              </a:rPr>
              <a:t>strategy and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7955280" cy="54864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to get started</a:t>
            </a:r>
            <a:endParaRPr lang="en-US" sz="3600" b="1"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18720" t="6333" r="60399" b="19889"/>
          <a:stretch/>
        </p:blipFill>
        <p:spPr>
          <a:xfrm>
            <a:off x="560832" y="2455591"/>
            <a:ext cx="2194560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0080" y="3114261"/>
            <a:ext cx="2039112" cy="808382"/>
          </a:xfrm>
          <a:prstGeom prst="roundRect">
            <a:avLst>
              <a:gd name="adj" fmla="val 8470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40079" y="4023360"/>
            <a:ext cx="960120" cy="2651760"/>
          </a:xfrm>
          <a:prstGeom prst="roundRect">
            <a:avLst>
              <a:gd name="adj" fmla="val 8470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693615" y="4023360"/>
            <a:ext cx="987552" cy="1280160"/>
          </a:xfrm>
          <a:prstGeom prst="roundRect">
            <a:avLst>
              <a:gd name="adj" fmla="val 8470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700243" y="5394944"/>
            <a:ext cx="987552" cy="1280160"/>
          </a:xfrm>
          <a:prstGeom prst="roundRect">
            <a:avLst>
              <a:gd name="adj" fmla="val 8470"/>
            </a:avLst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7955280" cy="5486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Whole system </a:t>
            </a:r>
            <a:endParaRPr lang="en-US" sz="3600" b="1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920240"/>
            <a:ext cx="7132320" cy="49377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114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Focus on “</a:t>
            </a:r>
            <a:r>
              <a:rPr lang="en-GB" sz="2400" b="1" dirty="0" smtClean="0"/>
              <a:t>everything</a:t>
            </a:r>
            <a:r>
              <a:rPr lang="en-GB" sz="2400" dirty="0" smtClean="0"/>
              <a:t>”; all important elements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441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to get started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574"/>
          <a:stretch/>
        </p:blipFill>
        <p:spPr>
          <a:xfrm>
            <a:off x="7313670" y="0"/>
            <a:ext cx="1830330" cy="1828800"/>
          </a:xfrm>
          <a:prstGeom prst="rect">
            <a:avLst/>
          </a:prstGeom>
        </p:spPr>
      </p:pic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48640" y="2995001"/>
            <a:ext cx="8046720" cy="3061253"/>
            <a:chOff x="548640" y="2743200"/>
            <a:chExt cx="8046720" cy="3061253"/>
          </a:xfrm>
        </p:grpSpPr>
        <p:grpSp>
          <p:nvGrpSpPr>
            <p:cNvPr id="67" name="Group 66"/>
            <p:cNvGrpSpPr/>
            <p:nvPr/>
          </p:nvGrpSpPr>
          <p:grpSpPr>
            <a:xfrm>
              <a:off x="548640" y="2743200"/>
              <a:ext cx="8046720" cy="3061253"/>
              <a:chOff x="548640" y="2743200"/>
              <a:chExt cx="8046720" cy="3061253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48640" y="2743200"/>
                <a:ext cx="8046720" cy="3061253"/>
              </a:xfrm>
              <a:prstGeom prst="round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rgbClr val="007E9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22502" y="2921457"/>
                <a:ext cx="5698996" cy="276999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1">
                <a:spAutoFit/>
              </a:bodyPr>
              <a:lstStyle/>
              <a:p>
                <a:r>
                  <a:rPr lang="en-GB" b="1" dirty="0" smtClean="0"/>
                  <a:t>Example of a possible urban sanitation scorecard</a:t>
                </a:r>
                <a:endParaRPr lang="en-GB" b="1" dirty="0"/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" y="3383280"/>
              <a:ext cx="7498080" cy="2146354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29768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/>
              <a:t>Rapid assessment tool with the underlying </a:t>
            </a:r>
            <a:r>
              <a:rPr lang="en-GB" sz="2400" dirty="0"/>
              <a:t>principle: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GB" sz="3200" b="1" dirty="0"/>
              <a:t>What you assess is what you address!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209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108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r="84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80360"/>
            <a:ext cx="7315200" cy="1097280"/>
          </a:xfrm>
          <a:prstGeom prst="rect">
            <a:avLst/>
          </a:prstGeom>
          <a:noFill/>
        </p:spPr>
        <p:txBody>
          <a:bodyPr wrap="none" tIns="91440" bIns="91440" rtlCol="0" anchor="ctr" anchorCtr="1">
            <a:noAutofit/>
          </a:bodyPr>
          <a:lstStyle/>
          <a:p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" y="822960"/>
            <a:ext cx="8046720" cy="54864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i="0" kern="1200">
                <a:solidFill>
                  <a:srgbClr val="007E97"/>
                </a:solidFill>
                <a:latin typeface="+mn-lt"/>
                <a:ea typeface="+mj-ea"/>
                <a:cs typeface="VAG Rounded Std Light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Introduction | current situation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" y="1645920"/>
            <a:ext cx="804672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Lucida Grande"/>
              <a:buNone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1pPr>
            <a:lvl2pPr marL="269875" indent="-269875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2pPr>
            <a:lvl3pPr marL="541338" indent="-271463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3pPr>
            <a:lvl4pPr marL="803275" indent="-261938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4pPr>
            <a:lvl5pPr marL="1073150" indent="-269875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»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 smtClean="0">
                <a:solidFill>
                  <a:schemeClr val="bg1"/>
                </a:solidFill>
              </a:rPr>
              <a:t>The real situation is often very different from the perceived situation 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Some examples based on recent programmes &amp; field trips 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0680" y="1151925"/>
            <a:ext cx="4177839" cy="570858"/>
          </a:xfrm>
        </p:spPr>
        <p:txBody>
          <a:bodyPr/>
          <a:lstStyle/>
          <a:p>
            <a:r>
              <a:rPr lang="en-US" sz="3200" dirty="0" smtClean="0"/>
              <a:t>CLTS in a nutshell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3426" y="1967102"/>
            <a:ext cx="7010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GB" dirty="0">
                <a:latin typeface="Lora"/>
                <a:ea typeface="Lora"/>
                <a:cs typeface="Times New Roman"/>
              </a:rPr>
              <a:t>CLTS builds on participatory approaches such as PRA (Participatory Rural Appraisal). The following six factors are cited by CLTS promoters as key characteristics of the approach</a:t>
            </a:r>
            <a:r>
              <a:rPr lang="en-GB" dirty="0" smtClean="0">
                <a:latin typeface="Lora"/>
                <a:ea typeface="Lora"/>
                <a:cs typeface="Times New Roman"/>
              </a:rPr>
              <a:t>:</a:t>
            </a:r>
          </a:p>
          <a:p>
            <a:pPr>
              <a:lnSpc>
                <a:spcPts val="1400"/>
              </a:lnSpc>
            </a:pPr>
            <a:endParaRPr lang="en-GB" sz="2000" dirty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GB" dirty="0">
                <a:latin typeface="Lora"/>
                <a:ea typeface="Lora"/>
                <a:cs typeface="Times New Roman"/>
              </a:rPr>
              <a:t>1.	The community is seen as the key driver for safe sanitation efforts; </a:t>
            </a:r>
            <a:endParaRPr lang="en-GB" sz="2000" dirty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endParaRPr lang="en-GB" dirty="0" smtClean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GB" dirty="0" smtClean="0">
                <a:latin typeface="Lora"/>
                <a:ea typeface="Lora"/>
                <a:cs typeface="Times New Roman"/>
              </a:rPr>
              <a:t>2</a:t>
            </a:r>
            <a:r>
              <a:rPr lang="en-GB" dirty="0">
                <a:latin typeface="Lora"/>
                <a:ea typeface="Lora"/>
                <a:cs typeface="Times New Roman"/>
              </a:rPr>
              <a:t>.	The community is the unit of assessment for monitoring open defecation;</a:t>
            </a:r>
            <a:endParaRPr lang="en-GB" sz="2000" dirty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endParaRPr lang="en-GB" dirty="0" smtClean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GB" dirty="0" smtClean="0">
                <a:latin typeface="Lora"/>
                <a:ea typeface="Lora"/>
                <a:cs typeface="Times New Roman"/>
              </a:rPr>
              <a:t>3</a:t>
            </a:r>
            <a:r>
              <a:rPr lang="en-GB" dirty="0">
                <a:latin typeface="Lora"/>
                <a:ea typeface="Lora"/>
                <a:cs typeface="Times New Roman"/>
              </a:rPr>
              <a:t>.	Facilitators enable communities to do their own analysis and planning;</a:t>
            </a:r>
            <a:endParaRPr lang="en-GB" sz="2000" dirty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endParaRPr lang="en-GB" dirty="0" smtClean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GB" dirty="0" smtClean="0">
                <a:latin typeface="Lora"/>
                <a:ea typeface="Lora"/>
                <a:cs typeface="Times New Roman"/>
              </a:rPr>
              <a:t>4</a:t>
            </a:r>
            <a:r>
              <a:rPr lang="en-GB" dirty="0">
                <a:latin typeface="Lora"/>
                <a:ea typeface="Lora"/>
                <a:cs typeface="Times New Roman"/>
              </a:rPr>
              <a:t>.	Low-cost local latrine designs are encouraged;</a:t>
            </a:r>
            <a:endParaRPr lang="en-GB" sz="2000" dirty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endParaRPr lang="en-GB" dirty="0" smtClean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GB" dirty="0" smtClean="0">
                <a:latin typeface="Lora"/>
                <a:ea typeface="Lora"/>
                <a:cs typeface="Times New Roman"/>
              </a:rPr>
              <a:t>5</a:t>
            </a:r>
            <a:r>
              <a:rPr lang="en-GB" dirty="0">
                <a:latin typeface="Lora"/>
                <a:ea typeface="Lora"/>
                <a:cs typeface="Times New Roman"/>
              </a:rPr>
              <a:t>.	No hardware-related subsidy, but triggering collective analysis and commitment to change;</a:t>
            </a:r>
            <a:endParaRPr lang="en-GB" sz="2000" dirty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endParaRPr lang="en-GB" dirty="0" smtClean="0">
              <a:latin typeface="Lora"/>
              <a:ea typeface="Lora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GB" dirty="0" smtClean="0">
                <a:latin typeface="Lora"/>
                <a:ea typeface="Lora"/>
                <a:cs typeface="Times New Roman"/>
              </a:rPr>
              <a:t>6</a:t>
            </a:r>
            <a:r>
              <a:rPr lang="en-GB" dirty="0">
                <a:latin typeface="Lora"/>
                <a:ea typeface="Lora"/>
                <a:cs typeface="Times New Roman"/>
              </a:rPr>
              <a:t>.	Households maintain and improve their toilet facility themselves so that separation from faeces is maintained.</a:t>
            </a:r>
            <a:endParaRPr lang="en-GB" sz="2000" dirty="0">
              <a:latin typeface="Lora"/>
              <a:ea typeface="Lora"/>
              <a:cs typeface="Times New Roman"/>
            </a:endParaRPr>
          </a:p>
          <a:p>
            <a:endParaRPr lang="en-GB" dirty="0" smtClean="0">
              <a:latin typeface="Lora"/>
              <a:ea typeface="Lora"/>
              <a:cs typeface="Times New Roman"/>
            </a:endParaRPr>
          </a:p>
          <a:p>
            <a:r>
              <a:rPr lang="en-GB" dirty="0" smtClean="0">
                <a:latin typeface="Lora"/>
                <a:ea typeface="Lora"/>
                <a:cs typeface="Times New Roman"/>
              </a:rPr>
              <a:t>For </a:t>
            </a:r>
            <a:r>
              <a:rPr lang="en-GB" dirty="0">
                <a:latin typeface="Lora"/>
                <a:ea typeface="Lora"/>
                <a:cs typeface="Times New Roman"/>
              </a:rPr>
              <a:t>further information on CLTS see: </a:t>
            </a:r>
            <a:r>
              <a:rPr lang="en-GB" u="sng" dirty="0">
                <a:solidFill>
                  <a:srgbClr val="E62733"/>
                </a:solidFill>
                <a:latin typeface="Lora"/>
                <a:ea typeface="Lora"/>
                <a:cs typeface="Times New Roman"/>
              </a:rPr>
              <a:t>http://www.communityledtotalsanitation.org/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-68333"/>
            <a:ext cx="90305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7739" y="1616765"/>
            <a:ext cx="66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Trrrtet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1061" y="5300870"/>
            <a:ext cx="5234609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Pan-Africa Programme: Empowering </a:t>
            </a:r>
            <a:r>
              <a:rPr lang="en-GB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self-help sanitation of rural </a:t>
            </a:r>
            <a:r>
              <a:rPr lang="en-GB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GB" sz="12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peri</a:t>
            </a:r>
            <a:r>
              <a:rPr lang="en-GB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-urban </a:t>
            </a:r>
            <a:r>
              <a:rPr lang="en-GB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communities and schools in </a:t>
            </a:r>
            <a:r>
              <a:rPr lang="en-GB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Africa (PLAN, IDS &amp; IRC)</a:t>
            </a:r>
            <a:endParaRPr lang="en-GB" sz="12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3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718748"/>
            <a:ext cx="7981200" cy="936000"/>
          </a:xfrm>
        </p:spPr>
        <p:txBody>
          <a:bodyPr/>
          <a:lstStyle/>
          <a:p>
            <a:r>
              <a:rPr lang="en-GB" sz="2600" b="1" dirty="0" smtClean="0"/>
              <a:t>Pan-Africa </a:t>
            </a:r>
            <a:r>
              <a:rPr lang="en-GB" sz="2600" b="1" dirty="0" smtClean="0"/>
              <a:t>programme in eight African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510749"/>
            <a:ext cx="7980363" cy="4612852"/>
          </a:xfrm>
        </p:spPr>
        <p:txBody>
          <a:bodyPr>
            <a:normAutofit/>
          </a:bodyPr>
          <a:lstStyle/>
          <a:p>
            <a:pPr marL="365760" lvl="0" indent="-365760">
              <a:buFont typeface="Wingdings" panose="05000000000000000000" pitchFamily="2" charset="2"/>
              <a:buChar char="q"/>
            </a:pPr>
            <a:r>
              <a:rPr lang="en-GB" sz="2200" dirty="0" smtClean="0"/>
              <a:t>The Community-Led Total Sanitation (CLTS) approach has been used to mobilise not only citizens but also governments to improve sanitation conditions</a:t>
            </a:r>
            <a:r>
              <a:rPr lang="en-GB" sz="2200" b="1" dirty="0" smtClean="0"/>
              <a:t>. </a:t>
            </a:r>
            <a:r>
              <a:rPr lang="en-GB" sz="2200" b="1" i="1" dirty="0" smtClean="0"/>
              <a:t>It is becoming popular with governments because it is a relatively simple approach and it produces quick results</a:t>
            </a:r>
            <a:r>
              <a:rPr lang="en-GB" sz="2200" dirty="0" smtClean="0"/>
              <a:t>. </a:t>
            </a:r>
          </a:p>
          <a:p>
            <a:pPr marL="365760" lvl="0" indent="-365760">
              <a:buFont typeface="Wingdings" panose="05000000000000000000" pitchFamily="2" charset="2"/>
              <a:buChar char="q"/>
            </a:pPr>
            <a:r>
              <a:rPr lang="en-GB" sz="2200" dirty="0">
                <a:ea typeface="Lora"/>
                <a:cs typeface="Times New Roman"/>
              </a:rPr>
              <a:t>There is now experience with adapting the CLTS approach to </a:t>
            </a:r>
            <a:r>
              <a:rPr lang="en-GB" sz="2200" b="1" i="1" dirty="0">
                <a:ea typeface="Lora"/>
                <a:cs typeface="Times New Roman"/>
              </a:rPr>
              <a:t>urban contexts</a:t>
            </a:r>
            <a:r>
              <a:rPr lang="en-GB" sz="2200" i="1" dirty="0">
                <a:ea typeface="Lora"/>
                <a:cs typeface="Times New Roman"/>
              </a:rPr>
              <a:t>, </a:t>
            </a:r>
            <a:r>
              <a:rPr lang="en-GB" sz="2200" dirty="0">
                <a:ea typeface="Lora"/>
                <a:cs typeface="Times New Roman"/>
              </a:rPr>
              <a:t>schools and post-emergency situations: dubbed Urban-Led Total Community Sanitation (ULCTS). This approach has been piloted in a number of countries such as </a:t>
            </a:r>
            <a:r>
              <a:rPr lang="en-GB" sz="2200" dirty="0" smtClean="0">
                <a:ea typeface="Lora"/>
                <a:cs typeface="Times New Roman"/>
              </a:rPr>
              <a:t>Kenya </a:t>
            </a:r>
            <a:r>
              <a:rPr lang="en-GB" sz="2200" dirty="0">
                <a:ea typeface="Lora"/>
                <a:cs typeface="Times New Roman"/>
              </a:rPr>
              <a:t>(</a:t>
            </a:r>
            <a:r>
              <a:rPr lang="en-GB" sz="2200" dirty="0" err="1">
                <a:ea typeface="Lora"/>
                <a:cs typeface="Times New Roman"/>
              </a:rPr>
              <a:t>Mathare</a:t>
            </a:r>
            <a:r>
              <a:rPr lang="en-GB" sz="2200" dirty="0">
                <a:ea typeface="Lora"/>
                <a:cs typeface="Times New Roman"/>
              </a:rPr>
              <a:t> 10), Ethiopia (</a:t>
            </a:r>
            <a:r>
              <a:rPr lang="en-GB" sz="2200" dirty="0" err="1">
                <a:ea typeface="Lora"/>
                <a:cs typeface="Times New Roman"/>
              </a:rPr>
              <a:t>Arba</a:t>
            </a:r>
            <a:r>
              <a:rPr lang="en-GB" sz="2200" dirty="0">
                <a:ea typeface="Lora"/>
                <a:cs typeface="Times New Roman"/>
              </a:rPr>
              <a:t> Minch and </a:t>
            </a:r>
            <a:r>
              <a:rPr lang="en-GB" sz="2200" dirty="0" err="1">
                <a:ea typeface="Lora"/>
                <a:cs typeface="Times New Roman"/>
              </a:rPr>
              <a:t>Hawasa</a:t>
            </a:r>
            <a:r>
              <a:rPr lang="en-GB" sz="2200" dirty="0">
                <a:ea typeface="Lora"/>
                <a:cs typeface="Times New Roman"/>
              </a:rPr>
              <a:t>), Malawi (</a:t>
            </a:r>
            <a:r>
              <a:rPr lang="en-GB" sz="2200" dirty="0" err="1">
                <a:ea typeface="Lora"/>
                <a:cs typeface="Times New Roman"/>
              </a:rPr>
              <a:t>Mzuzu</a:t>
            </a:r>
            <a:r>
              <a:rPr lang="en-GB" sz="2200" dirty="0">
                <a:ea typeface="Lora"/>
                <a:cs typeface="Times New Roman"/>
              </a:rPr>
              <a:t>). Uganda (</a:t>
            </a:r>
            <a:r>
              <a:rPr lang="en-GB" sz="2200" dirty="0" err="1">
                <a:ea typeface="Lora"/>
                <a:cs typeface="Times New Roman"/>
              </a:rPr>
              <a:t>Tororo</a:t>
            </a:r>
            <a:r>
              <a:rPr lang="en-GB" sz="2200" dirty="0">
                <a:ea typeface="Lora"/>
                <a:cs typeface="Times New Roman"/>
              </a:rPr>
              <a:t>) and Zambia (Lusaka). </a:t>
            </a:r>
            <a:endParaRPr lang="en-GB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8" y="5353879"/>
            <a:ext cx="1895061" cy="13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Example from the Pan-Africa programme in eight African </a:t>
            </a:r>
            <a:r>
              <a:rPr lang="en-GB" sz="2600" b="1" dirty="0" smtClean="0"/>
              <a:t>countries…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latin typeface="Lora"/>
                <a:ea typeface="Lora"/>
                <a:cs typeface="Times New Roman"/>
              </a:rPr>
              <a:t>These adaptations relate to a </a:t>
            </a:r>
            <a:r>
              <a:rPr lang="en-GB" b="1" dirty="0">
                <a:latin typeface="Lora"/>
                <a:ea typeface="Lora"/>
                <a:cs typeface="Times New Roman"/>
              </a:rPr>
              <a:t>greater need </a:t>
            </a:r>
            <a:r>
              <a:rPr lang="en-GB" dirty="0">
                <a:latin typeface="Lora"/>
                <a:ea typeface="Lora"/>
                <a:cs typeface="Times New Roman"/>
              </a:rPr>
              <a:t>for better sanitation services that include faecal sludge management (FSM) and solid waste management. </a:t>
            </a:r>
            <a:endParaRPr lang="en-GB" dirty="0" smtClean="0">
              <a:latin typeface="Lora"/>
              <a:ea typeface="Lora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>
                <a:latin typeface="Lora"/>
                <a:ea typeface="Lora"/>
                <a:cs typeface="Times New Roman"/>
              </a:rPr>
              <a:t>Inevitably </a:t>
            </a:r>
            <a:r>
              <a:rPr lang="en-GB" dirty="0">
                <a:latin typeface="Lora"/>
                <a:ea typeface="Lora"/>
                <a:cs typeface="Times New Roman"/>
              </a:rPr>
              <a:t>this entails a greater role for the private sector. Other issues include the lack of tenure, the need for better quality toilets, and a greater potential for access to </a:t>
            </a:r>
            <a:r>
              <a:rPr lang="en-GB" dirty="0" smtClean="0">
                <a:latin typeface="Lora"/>
                <a:ea typeface="Lora"/>
                <a:cs typeface="Times New Roman"/>
              </a:rPr>
              <a:t>loans.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09" y="4311374"/>
            <a:ext cx="2603362" cy="204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20" y="4311373"/>
            <a:ext cx="2437158" cy="204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880360"/>
            <a:ext cx="7315200" cy="1097280"/>
          </a:xfrm>
          <a:prstGeom prst="rect">
            <a:avLst/>
          </a:prstGeom>
          <a:noFill/>
        </p:spPr>
        <p:txBody>
          <a:bodyPr wrap="none" tIns="91440" bIns="91440" rtlCol="0" anchor="ctr" anchorCtr="1">
            <a:noAutofit/>
          </a:bodyPr>
          <a:lstStyle/>
          <a:p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760" y="5120640"/>
            <a:ext cx="3840480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Hai Phong City in Vietnam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6576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206240"/>
            <a:ext cx="2332037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365760"/>
            <a:ext cx="28797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08642"/>
            <a:ext cx="2332037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2011045"/>
            <a:ext cx="2332037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16835"/>
            <a:ext cx="256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case studies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93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2960"/>
            <a:ext cx="8046720" cy="548640"/>
          </a:xfrm>
        </p:spPr>
        <p:txBody>
          <a:bodyPr>
            <a:noAutofit/>
          </a:bodyPr>
          <a:lstStyle/>
          <a:p>
            <a:r>
              <a:rPr lang="en-GB" sz="2600" b="1" dirty="0"/>
              <a:t>Example of a </a:t>
            </a:r>
            <a:r>
              <a:rPr lang="en-GB" sz="2600" b="1" dirty="0" smtClean="0"/>
              <a:t>visit </a:t>
            </a:r>
            <a:r>
              <a:rPr lang="en-GB" sz="2600" b="1" dirty="0"/>
              <a:t>to Hai Phong city in Vietnam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8046720" cy="4572000"/>
          </a:xfrm>
        </p:spPr>
        <p:txBody>
          <a:bodyPr>
            <a:normAutofit/>
          </a:bodyPr>
          <a:lstStyle/>
          <a:p>
            <a:pPr marL="365760" indent="-365760">
              <a:buFont typeface="Wingdings" panose="05000000000000000000" pitchFamily="2" charset="2"/>
              <a:buChar char="q"/>
            </a:pPr>
            <a:r>
              <a:rPr lang="en-GB" sz="2200" dirty="0" smtClean="0"/>
              <a:t>96% of households in Hai Phong reportedly have some sort of onsite septic or holding tank</a:t>
            </a:r>
          </a:p>
          <a:p>
            <a:pPr marL="365760" indent="-365760">
              <a:buFont typeface="Wingdings" panose="05000000000000000000" pitchFamily="2" charset="2"/>
              <a:buChar char="q"/>
            </a:pPr>
            <a:r>
              <a:rPr lang="en-GB" sz="2200" dirty="0" smtClean="0"/>
              <a:t>However, some 70% of Hai Phong’s wastewater is collected in a sewer system and then discharged untreated in a river</a:t>
            </a:r>
          </a:p>
          <a:p>
            <a:pPr marL="365760" indent="-365760">
              <a:buFont typeface="Wingdings" panose="05000000000000000000" pitchFamily="2" charset="2"/>
              <a:buChar char="q"/>
            </a:pPr>
            <a:r>
              <a:rPr lang="en-GB" sz="2200" dirty="0" smtClean="0"/>
              <a:t>Of the faecal sludge contained onsite only a portion is collected and transferred to a World Bank financed faecal sludge treatment plant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2200" b="1" dirty="0" smtClean="0"/>
              <a:t>Conclusions</a:t>
            </a:r>
          </a:p>
          <a:p>
            <a:pPr marL="731520" indent="-36576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en-GB" sz="2200" b="1" dirty="0"/>
              <a:t>M</a:t>
            </a:r>
            <a:r>
              <a:rPr lang="en-GB" sz="2200" b="1" dirty="0" smtClean="0"/>
              <a:t>ay be only some 20% is collected and treated</a:t>
            </a:r>
          </a:p>
          <a:p>
            <a:pPr marL="731520" indent="-36576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en-GB" sz="2200" b="1" dirty="0" smtClean="0"/>
              <a:t>The system works but is seriously inadequate </a:t>
            </a:r>
          </a:p>
          <a:p>
            <a:pPr marL="365760" indent="-365760">
              <a:buFont typeface="Wingdings" panose="05000000000000000000" pitchFamily="2" charset="2"/>
              <a:buChar char="q"/>
            </a:pPr>
            <a:endParaRPr lang="en-US" dirty="0"/>
          </a:p>
          <a:p>
            <a:pPr marL="365760" indent="-36576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3520" y="365760"/>
            <a:ext cx="3474720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Thimphu City in Bhutan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65760"/>
            <a:ext cx="306387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306387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2354580"/>
            <a:ext cx="306387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2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2015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2015</Template>
  <TotalTime>493</TotalTime>
  <Words>728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PowerPoint presentation 2015</vt:lpstr>
      <vt:lpstr>PowerPoint Presentation</vt:lpstr>
      <vt:lpstr>PowerPoint Presentation</vt:lpstr>
      <vt:lpstr>PowerPoint Presentation</vt:lpstr>
      <vt:lpstr>PowerPoint Presentation</vt:lpstr>
      <vt:lpstr>Pan-Africa programme in eight African countries</vt:lpstr>
      <vt:lpstr>Example from the Pan-Africa programme in eight African countries…</vt:lpstr>
      <vt:lpstr>PowerPoint Presentation</vt:lpstr>
      <vt:lpstr>Example of a visit to Hai Phong city in Vietnam </vt:lpstr>
      <vt:lpstr>PowerPoint Presentation</vt:lpstr>
      <vt:lpstr>Example of a visit to Thimphu in Bhutan</vt:lpstr>
      <vt:lpstr>PowerPoint Presentation</vt:lpstr>
      <vt:lpstr>Core concepts</vt:lpstr>
      <vt:lpstr>Core concepts</vt:lpstr>
      <vt:lpstr>Change process</vt:lpstr>
      <vt:lpstr>How to get started</vt:lpstr>
      <vt:lpstr>How to get started</vt:lpstr>
      <vt:lpstr>Whole system </vt:lpstr>
      <vt:lpstr>How to get started</vt:lpstr>
      <vt:lpstr>PowerPoint Presentation</vt:lpstr>
      <vt:lpstr>PowerPoint Presentation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Baetings</dc:creator>
  <cp:lastModifiedBy>Marielle Snel</cp:lastModifiedBy>
  <cp:revision>71</cp:revision>
  <dcterms:created xsi:type="dcterms:W3CDTF">2015-03-20T14:29:24Z</dcterms:created>
  <dcterms:modified xsi:type="dcterms:W3CDTF">2015-10-07T16:23:02Z</dcterms:modified>
</cp:coreProperties>
</file>