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21"/>
  </p:notesMasterIdLst>
  <p:handoutMasterIdLst>
    <p:handoutMasterId r:id="rId22"/>
  </p:handoutMasterIdLst>
  <p:sldIdLst>
    <p:sldId id="260" r:id="rId2"/>
    <p:sldId id="281" r:id="rId3"/>
    <p:sldId id="289" r:id="rId4"/>
    <p:sldId id="262" r:id="rId5"/>
    <p:sldId id="282" r:id="rId6"/>
    <p:sldId id="283" r:id="rId7"/>
    <p:sldId id="284" r:id="rId8"/>
    <p:sldId id="285" r:id="rId9"/>
    <p:sldId id="286" r:id="rId10"/>
    <p:sldId id="287" r:id="rId11"/>
    <p:sldId id="279" r:id="rId12"/>
    <p:sldId id="280" r:id="rId13"/>
    <p:sldId id="290" r:id="rId14"/>
    <p:sldId id="291" r:id="rId15"/>
    <p:sldId id="298" r:id="rId16"/>
    <p:sldId id="292" r:id="rId17"/>
    <p:sldId id="293" r:id="rId18"/>
    <p:sldId id="294" r:id="rId19"/>
    <p:sldId id="29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32DCD"/>
    <a:srgbClr val="FF0066"/>
    <a:srgbClr val="A86400"/>
    <a:srgbClr val="F98BE1"/>
    <a:srgbClr val="F68B32"/>
    <a:srgbClr val="90E1F4"/>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9E6CF2BF-977F-4F66-BA21-20AA4AF8473A}" type="datetimeFigureOut">
              <a:rPr lang="en-US" smtClean="0"/>
              <a:pPr/>
              <a:t>10/29/2013</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3F2B0E42-936A-4CB1-98CC-CE58F7C77A51}" type="slidenum">
              <a:rPr lang="en-US" smtClean="0"/>
              <a:pPr/>
              <a:t>‹#›</a:t>
            </a:fld>
            <a:endParaRPr lang="en-US"/>
          </a:p>
        </p:txBody>
      </p:sp>
    </p:spTree>
    <p:extLst>
      <p:ext uri="{BB962C8B-B14F-4D97-AF65-F5344CB8AC3E}">
        <p14:creationId xmlns:p14="http://schemas.microsoft.com/office/powerpoint/2010/main" val="213901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969EC6B4-7832-4E00-8832-99BBDE60109F}" type="datetimeFigureOut">
              <a:rPr lang="en-US" smtClean="0"/>
              <a:pPr/>
              <a:t>10/29/2013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0B24F659-73E1-4643-A9DB-8CBB0B811F17}" type="slidenum">
              <a:rPr lang="en-US" smtClean="0"/>
              <a:pPr/>
              <a:t>‹#›</a:t>
            </a:fld>
            <a:endParaRPr lang="en-US"/>
          </a:p>
        </p:txBody>
      </p:sp>
    </p:spTree>
    <p:extLst>
      <p:ext uri="{BB962C8B-B14F-4D97-AF65-F5344CB8AC3E}">
        <p14:creationId xmlns:p14="http://schemas.microsoft.com/office/powerpoint/2010/main" val="403612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38D2B22-3EF1-4654-A2CB-69CC2130F370}" type="slidenum">
              <a:rPr lang="en-US"/>
              <a:pPr/>
              <a:t>3</a:t>
            </a:fld>
            <a:endParaRPr lang="en-US"/>
          </a:p>
        </p:txBody>
      </p:sp>
      <p:sp>
        <p:nvSpPr>
          <p:cNvPr id="53251" name="Rectangle 7"/>
          <p:cNvSpPr txBox="1">
            <a:spLocks noGrp="1" noChangeArrowheads="1"/>
          </p:cNvSpPr>
          <p:nvPr/>
        </p:nvSpPr>
        <p:spPr bwMode="auto">
          <a:xfrm>
            <a:off x="3977571" y="8841861"/>
            <a:ext cx="3043891" cy="465753"/>
          </a:xfrm>
          <a:prstGeom prst="rect">
            <a:avLst/>
          </a:prstGeom>
          <a:noFill/>
          <a:ln w="9525">
            <a:noFill/>
            <a:miter lim="800000"/>
            <a:headEnd/>
            <a:tailEnd/>
          </a:ln>
        </p:spPr>
        <p:txBody>
          <a:bodyPr lIns="94350" tIns="47175" rIns="94350" bIns="47175" anchor="b"/>
          <a:lstStyle/>
          <a:p>
            <a:pPr algn="r" defTabSz="942958"/>
            <a:fld id="{D8E2907A-9BE0-4F36-8F41-25794484ECA5}" type="slidenum">
              <a:rPr lang="en-US" sz="1200">
                <a:latin typeface="Arial" charset="0"/>
              </a:rPr>
              <a:pPr algn="r" defTabSz="942958"/>
              <a:t>3</a:t>
            </a:fld>
            <a:endParaRPr lang="en-US" sz="1200" dirty="0">
              <a:latin typeface="Arial" charset="0"/>
            </a:endParaRPr>
          </a:p>
        </p:txBody>
      </p:sp>
      <p:sp>
        <p:nvSpPr>
          <p:cNvPr id="53252" name="Rectangle 2"/>
          <p:cNvSpPr>
            <a:spLocks noGrp="1" noRot="1" noChangeAspect="1" noChangeArrowheads="1" noTextEdit="1"/>
          </p:cNvSpPr>
          <p:nvPr>
            <p:ph type="sldImg"/>
          </p:nvPr>
        </p:nvSpPr>
        <p:spPr>
          <a:xfrm>
            <a:off x="1187450" y="698500"/>
            <a:ext cx="4654550" cy="3492500"/>
          </a:xfrm>
          <a:ln/>
        </p:spPr>
      </p:sp>
      <p:sp>
        <p:nvSpPr>
          <p:cNvPr id="53253" name="Rectangle 3"/>
          <p:cNvSpPr>
            <a:spLocks noGrp="1" noChangeArrowheads="1"/>
          </p:cNvSpPr>
          <p:nvPr>
            <p:ph type="body" idx="1"/>
          </p:nvPr>
        </p:nvSpPr>
        <p:spPr>
          <a:xfrm>
            <a:off x="702310" y="4420932"/>
            <a:ext cx="5618480" cy="4190285"/>
          </a:xfrm>
          <a:noFill/>
          <a:ln/>
        </p:spPr>
        <p:txBody>
          <a:bodyPr lIns="94350" tIns="47175" rIns="94350" bIns="4717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A0CA93F-381B-4B2A-AABD-EC6053E4FE31}" type="slidenum">
              <a:rPr lang="en-US"/>
              <a:pPr/>
              <a:t>4</a:t>
            </a:fld>
            <a:endParaRPr lang="en-US" dirty="0"/>
          </a:p>
        </p:txBody>
      </p:sp>
      <p:sp>
        <p:nvSpPr>
          <p:cNvPr id="50179" name="Rectangle 7"/>
          <p:cNvSpPr txBox="1">
            <a:spLocks noGrp="1" noChangeArrowheads="1"/>
          </p:cNvSpPr>
          <p:nvPr/>
        </p:nvSpPr>
        <p:spPr bwMode="auto">
          <a:xfrm>
            <a:off x="3977571" y="8841861"/>
            <a:ext cx="3043891" cy="465753"/>
          </a:xfrm>
          <a:prstGeom prst="rect">
            <a:avLst/>
          </a:prstGeom>
          <a:noFill/>
          <a:ln w="9525">
            <a:noFill/>
            <a:miter lim="800000"/>
            <a:headEnd/>
            <a:tailEnd/>
          </a:ln>
        </p:spPr>
        <p:txBody>
          <a:bodyPr lIns="94350" tIns="47175" rIns="94350" bIns="47175" anchor="b"/>
          <a:lstStyle/>
          <a:p>
            <a:pPr algn="r" defTabSz="942958"/>
            <a:fld id="{FACF030A-C91F-45D3-95A6-FDDCC934B481}" type="slidenum">
              <a:rPr lang="en-US" sz="1200">
                <a:latin typeface="Arial" charset="0"/>
              </a:rPr>
              <a:pPr algn="r" defTabSz="942958"/>
              <a:t>4</a:t>
            </a:fld>
            <a:endParaRPr lang="en-US" sz="1200" dirty="0">
              <a:latin typeface="Arial" charset="0"/>
            </a:endParaRPr>
          </a:p>
        </p:txBody>
      </p:sp>
      <p:sp>
        <p:nvSpPr>
          <p:cNvPr id="50180" name="Rectangle 2"/>
          <p:cNvSpPr>
            <a:spLocks noGrp="1" noRot="1" noChangeAspect="1" noChangeArrowheads="1" noTextEdit="1"/>
          </p:cNvSpPr>
          <p:nvPr>
            <p:ph type="sldImg"/>
          </p:nvPr>
        </p:nvSpPr>
        <p:spPr>
          <a:xfrm>
            <a:off x="1187450" y="698500"/>
            <a:ext cx="4654550" cy="3492500"/>
          </a:xfrm>
          <a:ln/>
        </p:spPr>
      </p:sp>
      <p:sp>
        <p:nvSpPr>
          <p:cNvPr id="50181" name="Rectangle 3"/>
          <p:cNvSpPr>
            <a:spLocks noGrp="1" noChangeArrowheads="1"/>
          </p:cNvSpPr>
          <p:nvPr>
            <p:ph type="body" idx="1"/>
          </p:nvPr>
        </p:nvSpPr>
        <p:spPr>
          <a:xfrm>
            <a:off x="702310" y="4420932"/>
            <a:ext cx="5618480" cy="4190285"/>
          </a:xfrm>
          <a:noFill/>
          <a:ln/>
        </p:spPr>
        <p:txBody>
          <a:bodyPr lIns="94350" tIns="47175" rIns="94350" bIns="47175"/>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FD2A9-0997-4F23-8379-75EA1A4F8676}" type="slidenum">
              <a:rPr lang="en-US"/>
              <a:pPr/>
              <a:t>11</a:t>
            </a:fld>
            <a:endParaRPr lang="en-US"/>
          </a:p>
        </p:txBody>
      </p:sp>
      <p:sp>
        <p:nvSpPr>
          <p:cNvPr id="24578" name="Rectangle 2"/>
          <p:cNvSpPr>
            <a:spLocks noGrp="1" noRot="1" noChangeAspect="1" noChangeArrowheads="1" noTextEdit="1"/>
          </p:cNvSpPr>
          <p:nvPr>
            <p:ph type="sldImg"/>
          </p:nvPr>
        </p:nvSpPr>
        <p:spPr>
          <a:xfrm>
            <a:off x="1190625" y="698500"/>
            <a:ext cx="4654550" cy="3492500"/>
          </a:xfrm>
          <a:ln/>
        </p:spPr>
      </p:sp>
      <p:sp>
        <p:nvSpPr>
          <p:cNvPr id="24579" name="Rectangle 3"/>
          <p:cNvSpPr>
            <a:spLocks noGrp="1" noChangeArrowheads="1"/>
          </p:cNvSpPr>
          <p:nvPr>
            <p:ph type="body" idx="1"/>
          </p:nvPr>
        </p:nvSpPr>
        <p:spPr>
          <a:xfrm>
            <a:off x="701983" y="4420857"/>
            <a:ext cx="5619136" cy="41901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file:///F:\TO%20LAB\31.JP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scan"/>
          <p:cNvPicPr>
            <a:picLocks noChangeAspect="1" noChangeArrowheads="1"/>
          </p:cNvPicPr>
          <p:nvPr/>
        </p:nvPicPr>
        <p:blipFill>
          <a:blip r:embed="rId2" cstate="email"/>
          <a:srcRect/>
          <a:stretch>
            <a:fillRect/>
          </a:stretch>
        </p:blipFill>
        <p:spPr bwMode="auto">
          <a:xfrm>
            <a:off x="2286000" y="1447800"/>
            <a:ext cx="4419600" cy="3352800"/>
          </a:xfrm>
          <a:prstGeom prst="rect">
            <a:avLst/>
          </a:prstGeom>
          <a:noFill/>
          <a:ln w="9525">
            <a:noFill/>
            <a:miter lim="800000"/>
            <a:headEnd/>
            <a:tailEnd/>
          </a:ln>
        </p:spPr>
      </p:pic>
      <p:sp>
        <p:nvSpPr>
          <p:cNvPr id="5125" name="WordArt 5"/>
          <p:cNvSpPr>
            <a:spLocks noChangeArrowheads="1" noChangeShapeType="1" noTextEdit="1"/>
          </p:cNvSpPr>
          <p:nvPr/>
        </p:nvSpPr>
        <p:spPr bwMode="auto">
          <a:xfrm>
            <a:off x="1944912" y="609600"/>
            <a:ext cx="5181600" cy="533400"/>
          </a:xfrm>
          <a:prstGeom prst="rect">
            <a:avLst/>
          </a:prstGeom>
        </p:spPr>
        <p:txBody>
          <a:bodyPr wrap="none" fromWordArt="1">
            <a:prstTxWarp prst="textPlain">
              <a:avLst>
                <a:gd name="adj" fmla="val 50000"/>
              </a:avLst>
            </a:prstTxWarp>
          </a:bodyPr>
          <a:lstStyle/>
          <a:p>
            <a:pPr algn="ctr"/>
            <a:r>
              <a:rPr lang="en-US" sz="2400" b="1" kern="10" dirty="0">
                <a:ln w="31550" cmpd="sng">
                  <a:solidFill>
                    <a:srgbClr val="008000"/>
                  </a:solidFill>
                  <a:prstDash val="solid"/>
                </a:ln>
                <a:solidFill>
                  <a:srgbClr val="008000"/>
                </a:solidFill>
                <a:effectLst>
                  <a:outerShdw blurRad="41275" dist="12700" dir="12000000" algn="tl" rotWithShape="0">
                    <a:srgbClr val="000000">
                      <a:alpha val="40000"/>
                    </a:srgbClr>
                  </a:outerShdw>
                </a:effectLst>
                <a:latin typeface="Arial Black"/>
              </a:rPr>
              <a:t>JAL </a:t>
            </a:r>
            <a:r>
              <a:rPr lang="en-US" sz="2400" b="1" kern="10" dirty="0" smtClean="0">
                <a:ln w="31550" cmpd="sng">
                  <a:solidFill>
                    <a:srgbClr val="008000"/>
                  </a:solidFill>
                  <a:prstDash val="solid"/>
                </a:ln>
                <a:solidFill>
                  <a:srgbClr val="008000"/>
                </a:solidFill>
                <a:effectLst>
                  <a:outerShdw blurRad="41275" dist="12700" dir="12000000" algn="tl" rotWithShape="0">
                    <a:srgbClr val="000000">
                      <a:alpha val="40000"/>
                    </a:srgbClr>
                  </a:outerShdw>
                </a:effectLst>
                <a:latin typeface="Arial Black"/>
              </a:rPr>
              <a:t>NIRMAL PROJECT</a:t>
            </a:r>
            <a:endParaRPr lang="en-US" sz="2400" b="1" kern="10" dirty="0">
              <a:ln w="31550" cmpd="sng">
                <a:solidFill>
                  <a:srgbClr val="008000"/>
                </a:solidFill>
                <a:prstDash val="solid"/>
              </a:ln>
              <a:solidFill>
                <a:srgbClr val="008000"/>
              </a:solidFill>
              <a:effectLst>
                <a:outerShdw blurRad="41275" dist="12700" dir="12000000" algn="tl" rotWithShape="0">
                  <a:srgbClr val="000000">
                    <a:alpha val="40000"/>
                  </a:srgbClr>
                </a:outerShdw>
              </a:effectLst>
              <a:latin typeface="Arial Black"/>
            </a:endParaRPr>
          </a:p>
        </p:txBody>
      </p:sp>
      <p:sp>
        <p:nvSpPr>
          <p:cNvPr id="5127" name="WordArt 7"/>
          <p:cNvSpPr>
            <a:spLocks noChangeArrowheads="1" noChangeShapeType="1" noTextEdit="1"/>
          </p:cNvSpPr>
          <p:nvPr/>
        </p:nvSpPr>
        <p:spPr bwMode="auto">
          <a:xfrm>
            <a:off x="544286" y="5181600"/>
            <a:ext cx="8077200" cy="762000"/>
          </a:xfrm>
          <a:prstGeom prst="rect">
            <a:avLst/>
          </a:prstGeom>
        </p:spPr>
        <p:txBody>
          <a:bodyPr wrap="none" fromWordArt="1">
            <a:prstTxWarp prst="textPlain">
              <a:avLst>
                <a:gd name="adj" fmla="val 50000"/>
              </a:avLst>
            </a:prstTxWarp>
          </a:bodyPr>
          <a:lstStyle/>
          <a:p>
            <a:pPr algn="ctr"/>
            <a:r>
              <a:rPr lang="en-US" sz="2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rPr>
              <a:t>Karnataka Rural Water Supply &amp; Sanitation Agency</a:t>
            </a:r>
          </a:p>
        </p:txBody>
      </p:sp>
      <p:sp>
        <p:nvSpPr>
          <p:cNvPr id="6" name="TextBox 5"/>
          <p:cNvSpPr txBox="1"/>
          <p:nvPr/>
        </p:nvSpPr>
        <p:spPr>
          <a:xfrm>
            <a:off x="1752600" y="76200"/>
            <a:ext cx="5638800" cy="400110"/>
          </a:xfrm>
          <a:prstGeom prst="rect">
            <a:avLst/>
          </a:prstGeom>
          <a:noFill/>
        </p:spPr>
        <p:txBody>
          <a:bodyPr wrap="square" rtlCol="0">
            <a:spAutoFit/>
          </a:bodyPr>
          <a:lstStyle/>
          <a:p>
            <a:pPr algn="ctr"/>
            <a:r>
              <a:rPr lang="en-US" sz="2000" b="1" dirty="0" smtClean="0">
                <a:solidFill>
                  <a:srgbClr val="0070C0"/>
                </a:solidFill>
                <a:latin typeface="Century Gothic" pitchFamily="34" charset="0"/>
              </a:rPr>
              <a:t>World Bank Assisted</a:t>
            </a:r>
            <a:endParaRPr lang="en-US" sz="2800" b="1" dirty="0">
              <a:solidFill>
                <a:schemeClr val="accent3">
                  <a:lumMod val="50000"/>
                </a:schemeClr>
              </a:solidFill>
              <a:latin typeface="Century Gothic" pitchFamily="34" charset="0"/>
            </a:endParaRPr>
          </a:p>
        </p:txBody>
      </p:sp>
      <p:sp>
        <p:nvSpPr>
          <p:cNvPr id="2" name="TextBox 1"/>
          <p:cNvSpPr txBox="1"/>
          <p:nvPr/>
        </p:nvSpPr>
        <p:spPr>
          <a:xfrm>
            <a:off x="2057400" y="876300"/>
            <a:ext cx="838200" cy="369332"/>
          </a:xfrm>
          <a:prstGeom prst="rect">
            <a:avLst/>
          </a:prstGeom>
          <a:noFill/>
        </p:spPr>
        <p:txBody>
          <a:bodyPr wrap="square" rtlCol="0">
            <a:spAutoFit/>
          </a:bodyPr>
          <a:lstStyle/>
          <a:p>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Methodology for SME</a:t>
            </a:r>
            <a:endParaRPr lang="en-US" dirty="0">
              <a:solidFill>
                <a:srgbClr val="C00000"/>
              </a:solidFill>
            </a:endParaRPr>
          </a:p>
        </p:txBody>
      </p:sp>
      <p:sp>
        <p:nvSpPr>
          <p:cNvPr id="3" name="Content Placeholder 2"/>
          <p:cNvSpPr>
            <a:spLocks noGrp="1"/>
          </p:cNvSpPr>
          <p:nvPr>
            <p:ph idx="1"/>
          </p:nvPr>
        </p:nvSpPr>
        <p:spPr>
          <a:xfrm>
            <a:off x="0" y="1371600"/>
            <a:ext cx="8991600" cy="5105400"/>
          </a:xfrm>
        </p:spPr>
        <p:txBody>
          <a:bodyPr>
            <a:normAutofit fontScale="77500" lnSpcReduction="20000"/>
          </a:bodyPr>
          <a:lstStyle/>
          <a:p>
            <a:pPr>
              <a:buNone/>
            </a:pPr>
            <a:r>
              <a:rPr lang="en-US" dirty="0" smtClean="0"/>
              <a:t>		</a:t>
            </a:r>
            <a:r>
              <a:rPr lang="en-US" dirty="0" smtClean="0">
                <a:latin typeface="Bell MT" pitchFamily="18" charset="0"/>
              </a:rPr>
              <a:t>SME is conducted through a multi disciplinary team comprising Engineer, social development specialists, finance persons, NGO/consultants, representatives of VWSC/GP/JC, village leaders (Men &amp; Women) representatives of PRIs etc. Each SME will be of one day duration covering water supply hours of both morning and evening. Besides, collecting information about the schemes using structured questionnaires, the exercise also focuses on monitoring and analyzing of</a:t>
            </a:r>
          </a:p>
          <a:p>
            <a:pPr>
              <a:buFont typeface="Wingdings" pitchFamily="2" charset="2"/>
              <a:buChar char="Ø"/>
            </a:pPr>
            <a:r>
              <a:rPr lang="en-US" dirty="0" smtClean="0">
                <a:latin typeface="Bell MT" pitchFamily="18" charset="0"/>
              </a:rPr>
              <a:t> System functioning.</a:t>
            </a:r>
          </a:p>
          <a:p>
            <a:pPr>
              <a:buFont typeface="Wingdings" pitchFamily="2" charset="2"/>
              <a:buChar char="Ø"/>
            </a:pPr>
            <a:r>
              <a:rPr lang="en-US" dirty="0" smtClean="0">
                <a:latin typeface="Bell MT" pitchFamily="18" charset="0"/>
              </a:rPr>
              <a:t>User’s perceptions.</a:t>
            </a:r>
          </a:p>
          <a:p>
            <a:pPr>
              <a:buFont typeface="Wingdings" pitchFamily="2" charset="2"/>
              <a:buChar char="Ø"/>
            </a:pPr>
            <a:r>
              <a:rPr lang="en-US" dirty="0" smtClean="0">
                <a:latin typeface="Bell MT" pitchFamily="18" charset="0"/>
              </a:rPr>
              <a:t>Operation, Maintenance &amp; Management</a:t>
            </a:r>
          </a:p>
          <a:p>
            <a:pPr>
              <a:buFont typeface="Wingdings" pitchFamily="2" charset="2"/>
              <a:buChar char="Ø"/>
            </a:pPr>
            <a:r>
              <a:rPr lang="en-US" dirty="0" smtClean="0">
                <a:latin typeface="Bell MT" pitchFamily="18" charset="0"/>
              </a:rPr>
              <a:t>Organization  &amp; Governance </a:t>
            </a:r>
          </a:p>
          <a:p>
            <a:pPr>
              <a:buNone/>
            </a:pPr>
            <a:r>
              <a:rPr lang="en-US" dirty="0" smtClean="0">
                <a:latin typeface="Bell MT" pitchFamily="18" charset="0"/>
              </a:rPr>
              <a:t>		For the sustainability assessment result of the completed schemes representing in terms of highly likely sustainable, likely sustainable, uncertain and unlikely sustainable.</a:t>
            </a:r>
            <a:endParaRPr lang="en-US" dirty="0">
              <a:latin typeface="Bell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609600"/>
          </a:xfrm>
        </p:spPr>
        <p:txBody>
          <a:bodyPr/>
          <a:lstStyle/>
          <a:p>
            <a:r>
              <a:rPr lang="en-US" sz="3200" b="1" u="sng" dirty="0">
                <a:solidFill>
                  <a:srgbClr val="008000"/>
                </a:solidFill>
                <a:latin typeface="Bell MT" pitchFamily="18" charset="0"/>
              </a:rPr>
              <a:t>Measurement of Scheme Sustainability</a:t>
            </a:r>
          </a:p>
        </p:txBody>
      </p:sp>
      <p:sp>
        <p:nvSpPr>
          <p:cNvPr id="23555" name="Rectangle 3"/>
          <p:cNvSpPr>
            <a:spLocks noGrp="1" noChangeArrowheads="1"/>
          </p:cNvSpPr>
          <p:nvPr>
            <p:ph type="body" idx="1"/>
          </p:nvPr>
        </p:nvSpPr>
        <p:spPr>
          <a:xfrm>
            <a:off x="228600" y="838200"/>
            <a:ext cx="8686800" cy="5715000"/>
          </a:xfrm>
        </p:spPr>
        <p:txBody>
          <a:bodyPr>
            <a:normAutofit lnSpcReduction="10000"/>
          </a:bodyPr>
          <a:lstStyle/>
          <a:p>
            <a:pPr marL="231775" indent="-231775" algn="just">
              <a:lnSpc>
                <a:spcPct val="90000"/>
              </a:lnSpc>
              <a:tabLst>
                <a:tab pos="682625" algn="l"/>
              </a:tabLst>
            </a:pPr>
            <a:r>
              <a:rPr lang="en-US" sz="2800" dirty="0"/>
              <a:t>Project </a:t>
            </a:r>
            <a:r>
              <a:rPr lang="en-US" sz="2800" dirty="0" smtClean="0"/>
              <a:t>had </a:t>
            </a:r>
            <a:r>
              <a:rPr lang="en-US" sz="2800" dirty="0"/>
              <a:t>adopted Sustainability Monitoring Exercise (SME) which </a:t>
            </a:r>
            <a:r>
              <a:rPr lang="en-US" sz="2800" dirty="0" smtClean="0"/>
              <a:t>was </a:t>
            </a:r>
            <a:r>
              <a:rPr lang="en-US" sz="2800" dirty="0"/>
              <a:t>a Participatory Tool to measure sustainability of all the completed schemes from Technical, Institutional &amp; Financial angles. </a:t>
            </a:r>
            <a:endParaRPr lang="en-US" sz="2800" dirty="0" smtClean="0"/>
          </a:p>
          <a:p>
            <a:pPr marL="231775" indent="-231775" algn="just">
              <a:lnSpc>
                <a:spcPct val="90000"/>
              </a:lnSpc>
              <a:tabLst>
                <a:tab pos="682625" algn="l"/>
              </a:tabLst>
            </a:pPr>
            <a:endParaRPr lang="en-US" sz="2800" dirty="0"/>
          </a:p>
          <a:p>
            <a:pPr marL="231775" indent="-231775" algn="just">
              <a:lnSpc>
                <a:spcPct val="90000"/>
              </a:lnSpc>
              <a:tabLst>
                <a:tab pos="682625" algn="l"/>
              </a:tabLst>
            </a:pPr>
            <a:r>
              <a:rPr lang="en-US" sz="2800" dirty="0"/>
              <a:t>1</a:t>
            </a:r>
            <a:r>
              <a:rPr lang="en-US" sz="2800" baseline="30000" dirty="0"/>
              <a:t>st</a:t>
            </a:r>
            <a:r>
              <a:rPr lang="en-US" sz="2800" dirty="0"/>
              <a:t> round SME conducted in-house and subsequent rounds through external consultant on sample basis</a:t>
            </a:r>
            <a:r>
              <a:rPr lang="en-US" sz="2800" dirty="0" smtClean="0"/>
              <a:t>.</a:t>
            </a:r>
          </a:p>
          <a:p>
            <a:pPr marL="231775" indent="-231775" algn="just">
              <a:lnSpc>
                <a:spcPct val="90000"/>
              </a:lnSpc>
              <a:tabLst>
                <a:tab pos="682625" algn="l"/>
              </a:tabLst>
            </a:pPr>
            <a:endParaRPr lang="en-US" sz="2800" dirty="0"/>
          </a:p>
          <a:p>
            <a:pPr marL="231775" indent="-231775" algn="just">
              <a:lnSpc>
                <a:spcPct val="90000"/>
              </a:lnSpc>
              <a:tabLst>
                <a:tab pos="682625" algn="l"/>
              </a:tabLst>
            </a:pPr>
            <a:r>
              <a:rPr lang="en-US" sz="2800" dirty="0"/>
              <a:t>SME </a:t>
            </a:r>
            <a:r>
              <a:rPr lang="en-US" sz="2800" dirty="0" smtClean="0"/>
              <a:t>was </a:t>
            </a:r>
            <a:r>
              <a:rPr lang="en-US" sz="2800" dirty="0"/>
              <a:t>carried out through a multi disciplinary team representing Project Stakeholders focusing on :-</a:t>
            </a:r>
          </a:p>
          <a:p>
            <a:pPr marL="520700" lvl="2" indent="0">
              <a:lnSpc>
                <a:spcPct val="90000"/>
              </a:lnSpc>
              <a:buClr>
                <a:schemeClr val="tx1"/>
              </a:buClr>
              <a:buFont typeface="Wingdings" pitchFamily="2" charset="2"/>
              <a:buChar char="§"/>
              <a:tabLst>
                <a:tab pos="682625" algn="l"/>
              </a:tabLst>
            </a:pPr>
            <a:r>
              <a:rPr lang="en-US" dirty="0"/>
              <a:t> </a:t>
            </a:r>
            <a:r>
              <a:rPr lang="en-US" sz="2800" dirty="0"/>
              <a:t>Functioning of VWSC</a:t>
            </a:r>
          </a:p>
          <a:p>
            <a:pPr marL="520700" lvl="2" indent="0">
              <a:lnSpc>
                <a:spcPct val="90000"/>
              </a:lnSpc>
              <a:buClr>
                <a:schemeClr val="tx1"/>
              </a:buClr>
              <a:buFont typeface="Wingdings" pitchFamily="2" charset="2"/>
              <a:buChar char="§"/>
              <a:tabLst>
                <a:tab pos="682625" algn="l"/>
              </a:tabLst>
            </a:pPr>
            <a:r>
              <a:rPr lang="en-US" sz="2800" dirty="0"/>
              <a:t> System </a:t>
            </a:r>
            <a:r>
              <a:rPr lang="en-US" sz="2800" dirty="0" smtClean="0"/>
              <a:t>Functioning</a:t>
            </a:r>
            <a:endParaRPr lang="en-US" sz="2800" dirty="0"/>
          </a:p>
          <a:p>
            <a:pPr marL="520700" lvl="2" indent="0">
              <a:lnSpc>
                <a:spcPct val="90000"/>
              </a:lnSpc>
              <a:buClr>
                <a:schemeClr val="tx1"/>
              </a:buClr>
              <a:buFont typeface="Wingdings" pitchFamily="2" charset="2"/>
              <a:buChar char="§"/>
              <a:tabLst>
                <a:tab pos="682625" algn="l"/>
              </a:tabLst>
            </a:pPr>
            <a:r>
              <a:rPr lang="en-US" sz="2800" dirty="0"/>
              <a:t> User’s </a:t>
            </a:r>
            <a:r>
              <a:rPr lang="en-US" sz="2800" dirty="0" smtClean="0"/>
              <a:t>perception</a:t>
            </a:r>
            <a:endParaRPr lang="en-US" sz="2800" dirty="0"/>
          </a:p>
          <a:p>
            <a:pPr marL="520700" lvl="2" indent="0">
              <a:lnSpc>
                <a:spcPct val="90000"/>
              </a:lnSpc>
              <a:buClr>
                <a:schemeClr val="tx1"/>
              </a:buClr>
              <a:buFont typeface="Wingdings" pitchFamily="2" charset="2"/>
              <a:buChar char="§"/>
              <a:tabLst>
                <a:tab pos="682625" algn="l"/>
              </a:tabLst>
            </a:pPr>
            <a:r>
              <a:rPr lang="en-US" sz="2800" dirty="0"/>
              <a:t> O &amp; </a:t>
            </a:r>
            <a:r>
              <a:rPr lang="en-US" sz="2800" dirty="0" smtClean="0"/>
              <a:t>M</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457200" y="152400"/>
            <a:ext cx="8229600" cy="609600"/>
          </a:xfrm>
          <a:prstGeom prst="rect">
            <a:avLst/>
          </a:prstGeom>
          <a:noFill/>
          <a:ln w="9525">
            <a:noFill/>
            <a:miter lim="800000"/>
            <a:headEnd/>
            <a:tailEnd/>
          </a:ln>
          <a:effectLst/>
        </p:spPr>
        <p:txBody>
          <a:bodyPr anchor="ctr"/>
          <a:lstStyle/>
          <a:p>
            <a:pPr algn="ctr" eaLnBrk="1" hangingPunct="1"/>
            <a:r>
              <a:rPr lang="en-US" sz="3600" b="1" dirty="0">
                <a:solidFill>
                  <a:srgbClr val="008000"/>
                </a:solidFill>
                <a:latin typeface="Century Gothic" pitchFamily="34" charset="0"/>
              </a:rPr>
              <a:t>SME Results</a:t>
            </a:r>
          </a:p>
        </p:txBody>
      </p:sp>
      <p:graphicFrame>
        <p:nvGraphicFramePr>
          <p:cNvPr id="88303" name="Group 239"/>
          <p:cNvGraphicFramePr>
            <a:graphicFrameLocks noGrp="1"/>
          </p:cNvGraphicFramePr>
          <p:nvPr/>
        </p:nvGraphicFramePr>
        <p:xfrm>
          <a:off x="838200" y="838200"/>
          <a:ext cx="7696200" cy="2140268"/>
        </p:xfrm>
        <a:graphic>
          <a:graphicData uri="http://schemas.openxmlformats.org/drawingml/2006/table">
            <a:tbl>
              <a:tblPr/>
              <a:tblGrid>
                <a:gridCol w="4743450"/>
                <a:gridCol w="1477963"/>
                <a:gridCol w="1474787"/>
              </a:tblGrid>
              <a:tr h="533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SME</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Year</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Schemes </a:t>
                      </a:r>
                      <a:r>
                        <a:rPr kumimoji="0" lang="en-US" sz="2000" b="1" i="0" u="none" strike="noStrike" cap="none" normalizeH="0" baseline="0" dirty="0" err="1" smtClean="0">
                          <a:ln>
                            <a:noFill/>
                          </a:ln>
                          <a:solidFill>
                            <a:srgbClr val="0000FF"/>
                          </a:solidFill>
                          <a:effectLst/>
                          <a:latin typeface="Century Gothic" pitchFamily="34" charset="0"/>
                          <a:cs typeface="Arial" charset="0"/>
                        </a:rPr>
                        <a:t>Nos</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1st round SME (In-House)</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From 2008</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2460</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2nd round SME (External Consultant)</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2009</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300</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3rd round SME (External Consultant)</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2010</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300</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8294" name="Group 230"/>
          <p:cNvGraphicFramePr>
            <a:graphicFrameLocks noGrp="1"/>
          </p:cNvGraphicFramePr>
          <p:nvPr/>
        </p:nvGraphicFramePr>
        <p:xfrm>
          <a:off x="990600" y="3048000"/>
          <a:ext cx="7396163" cy="2377440"/>
        </p:xfrm>
        <a:graphic>
          <a:graphicData uri="http://schemas.openxmlformats.org/drawingml/2006/table">
            <a:tbl>
              <a:tblPr/>
              <a:tblGrid>
                <a:gridCol w="2125663"/>
                <a:gridCol w="1755775"/>
                <a:gridCol w="1757362"/>
                <a:gridCol w="1757363"/>
              </a:tblGrid>
              <a:tr h="2444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SME Out Come</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Century Gothic" pitchFamily="34" charset="0"/>
                          <a:cs typeface="Arial" charset="0"/>
                        </a:rPr>
                        <a:t>Rating</a:t>
                      </a:r>
                      <a:endParaRPr kumimoji="0" lang="en-US" sz="2000" b="0" i="0" u="none" strike="noStrike" cap="none" normalizeH="0" baseline="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444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1st Round</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2nd Round</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entury Gothic" pitchFamily="34" charset="0"/>
                          <a:cs typeface="Arial" charset="0"/>
                        </a:rPr>
                        <a:t>3rd Round</a:t>
                      </a:r>
                      <a:endParaRPr kumimoji="0" lang="en-US" sz="2000" b="0" i="0" u="none" strike="noStrike" cap="none" normalizeH="0" baseline="0" dirty="0" smtClean="0">
                        <a:ln>
                          <a:noFill/>
                        </a:ln>
                        <a:solidFill>
                          <a:srgbClr val="0000FF"/>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Highly Likely</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56%</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51%</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70%</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Likely</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35%</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40%</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27%</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Uncertain</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7%</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8%</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2%</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Unlikely</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2%</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lumMod val="50000"/>
                            </a:schemeClr>
                          </a:solidFill>
                          <a:effectLst/>
                          <a:latin typeface="Century Gothic" pitchFamily="34" charset="0"/>
                          <a:cs typeface="Arial" charset="0"/>
                        </a:rPr>
                        <a:t>1%</a:t>
                      </a:r>
                      <a:endParaRPr kumimoji="0" lang="en-US" sz="2000" b="0" i="0" u="none" strike="noStrike" cap="none" normalizeH="0" baseline="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lumMod val="50000"/>
                            </a:schemeClr>
                          </a:solidFill>
                          <a:effectLst/>
                          <a:latin typeface="Century Gothic" pitchFamily="34" charset="0"/>
                          <a:cs typeface="Arial" charset="0"/>
                        </a:rPr>
                        <a:t>1%</a:t>
                      </a:r>
                      <a:endParaRPr kumimoji="0" lang="en-US" sz="2000" b="0" i="0" u="none" strike="noStrike" cap="none" normalizeH="0" baseline="0" dirty="0" smtClean="0">
                        <a:ln>
                          <a:noFill/>
                        </a:ln>
                        <a:solidFill>
                          <a:schemeClr val="accent2">
                            <a:lumMod val="50000"/>
                          </a:schemeClr>
                        </a:solidFill>
                        <a:effectLst/>
                        <a:latin typeface="Century Gothic"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305" name="Rectangle 241"/>
          <p:cNvSpPr>
            <a:spLocks noChangeArrowheads="1"/>
          </p:cNvSpPr>
          <p:nvPr/>
        </p:nvSpPr>
        <p:spPr bwMode="auto">
          <a:xfrm>
            <a:off x="381000" y="5943594"/>
            <a:ext cx="8458200" cy="685806"/>
          </a:xfrm>
          <a:prstGeom prst="rect">
            <a:avLst/>
          </a:prstGeom>
          <a:noFill/>
          <a:ln w="9525">
            <a:noFill/>
            <a:miter lim="800000"/>
            <a:headEnd/>
            <a:tailEnd/>
          </a:ln>
          <a:effectLst/>
        </p:spPr>
        <p:txBody>
          <a:bodyPr/>
          <a:lstStyle/>
          <a:p>
            <a:pPr marL="342900" indent="-342900" algn="ctr" eaLnBrk="1" hangingPunct="1">
              <a:lnSpc>
                <a:spcPct val="80000"/>
              </a:lnSpc>
              <a:buClr>
                <a:schemeClr val="hlink"/>
              </a:buClr>
              <a:buSzPct val="80000"/>
              <a:buFont typeface="Wingdings" pitchFamily="2" charset="2"/>
              <a:buNone/>
            </a:pPr>
            <a:r>
              <a:rPr lang="en-US" sz="2400" b="1" dirty="0">
                <a:solidFill>
                  <a:srgbClr val="7030A0"/>
                </a:solidFill>
                <a:latin typeface="Century Gothic" pitchFamily="34" charset="0"/>
              </a:rPr>
              <a:t>Average of 93 % schemes fall under likely to highly likely  sustainable categories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4525963"/>
          </a:xfrm>
        </p:spPr>
        <p:txBody>
          <a:bodyPr/>
          <a:lstStyle/>
          <a:p>
            <a:pPr>
              <a:buNone/>
            </a:pPr>
            <a:r>
              <a:rPr lang="en-US" u="sng" dirty="0" smtClean="0">
                <a:solidFill>
                  <a:srgbClr val="C00000"/>
                </a:solidFill>
                <a:latin typeface="Bell MT" pitchFamily="18" charset="0"/>
              </a:rPr>
              <a:t>Operation &amp; Maintenance Budget</a:t>
            </a:r>
          </a:p>
          <a:p>
            <a:pPr>
              <a:buFont typeface="Wingdings" pitchFamily="2" charset="2"/>
              <a:buChar char="v"/>
            </a:pPr>
            <a:r>
              <a:rPr lang="en-US" dirty="0" smtClean="0">
                <a:latin typeface="Bell MT" pitchFamily="18" charset="0"/>
              </a:rPr>
              <a:t> Scheme wise preparation of Operation &amp; Maintenance Budget.</a:t>
            </a:r>
          </a:p>
          <a:p>
            <a:pPr>
              <a:buFont typeface="Wingdings" pitchFamily="2" charset="2"/>
              <a:buChar char="v"/>
            </a:pPr>
            <a:r>
              <a:rPr lang="en-US" dirty="0" smtClean="0">
                <a:latin typeface="Bell MT" pitchFamily="18" charset="0"/>
              </a:rPr>
              <a:t> Scheme Maintenance Expenditure meet through tariff.</a:t>
            </a:r>
          </a:p>
          <a:p>
            <a:pPr>
              <a:buFont typeface="Wingdings" pitchFamily="2" charset="2"/>
              <a:buChar char="v"/>
            </a:pPr>
            <a:r>
              <a:rPr lang="en-US" dirty="0" smtClean="0">
                <a:latin typeface="Bell MT" pitchFamily="18" charset="0"/>
              </a:rPr>
              <a:t> Each house hold, community paid the water tariff monthly.</a:t>
            </a:r>
            <a:endParaRPr lang="en-US" dirty="0">
              <a:latin typeface="Bell M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5791200"/>
          </a:xfrm>
        </p:spPr>
        <p:txBody>
          <a:bodyPr>
            <a:normAutofit fontScale="70000" lnSpcReduction="20000"/>
          </a:bodyPr>
          <a:lstStyle/>
          <a:p>
            <a:pPr>
              <a:buNone/>
            </a:pPr>
            <a:endParaRPr lang="en-US" u="sng" dirty="0" smtClean="0">
              <a:latin typeface="Bell MT" pitchFamily="18" charset="0"/>
            </a:endParaRPr>
          </a:p>
          <a:p>
            <a:pPr>
              <a:buNone/>
            </a:pPr>
            <a:r>
              <a:rPr lang="en-US" sz="4600" u="sng" dirty="0" smtClean="0">
                <a:solidFill>
                  <a:srgbClr val="C00000"/>
                </a:solidFill>
                <a:latin typeface="Bell MT" pitchFamily="18" charset="0"/>
              </a:rPr>
              <a:t>Capacity Building And Sanitation</a:t>
            </a:r>
          </a:p>
          <a:p>
            <a:pPr>
              <a:buNone/>
            </a:pPr>
            <a:endParaRPr lang="en-US" u="sng" dirty="0" smtClean="0">
              <a:latin typeface="Bell MT" pitchFamily="18" charset="0"/>
            </a:endParaRPr>
          </a:p>
          <a:p>
            <a:pPr>
              <a:buFont typeface="Wingdings" pitchFamily="2" charset="2"/>
              <a:buChar char="v"/>
            </a:pPr>
            <a:r>
              <a:rPr lang="en-US" sz="4000" dirty="0" smtClean="0">
                <a:latin typeface="Bell MT" pitchFamily="18" charset="0"/>
              </a:rPr>
              <a:t> Conducting VWSC orientation meetings/  Trainings.</a:t>
            </a:r>
          </a:p>
          <a:p>
            <a:pPr>
              <a:buFont typeface="Wingdings" pitchFamily="2" charset="2"/>
              <a:buChar char="v"/>
            </a:pPr>
            <a:r>
              <a:rPr lang="en-US" sz="4000" dirty="0" smtClean="0">
                <a:latin typeface="Bell MT" pitchFamily="18" charset="0"/>
              </a:rPr>
              <a:t> Conducting JC Orientation meeting/ Trainings.</a:t>
            </a:r>
          </a:p>
          <a:p>
            <a:pPr>
              <a:buFont typeface="Wingdings" pitchFamily="2" charset="2"/>
              <a:buChar char="v"/>
            </a:pPr>
            <a:r>
              <a:rPr lang="en-US" sz="4000" dirty="0" smtClean="0">
                <a:latin typeface="Bell MT" pitchFamily="18" charset="0"/>
              </a:rPr>
              <a:t> Conducting PRA for all project villages.</a:t>
            </a:r>
          </a:p>
          <a:p>
            <a:pPr>
              <a:buFont typeface="Wingdings" pitchFamily="2" charset="2"/>
              <a:buChar char="v"/>
            </a:pPr>
            <a:r>
              <a:rPr lang="en-US" sz="4000" dirty="0" smtClean="0">
                <a:latin typeface="Bell MT" pitchFamily="18" charset="0"/>
              </a:rPr>
              <a:t> Conducting ATP,ATD &amp; ATI </a:t>
            </a:r>
            <a:r>
              <a:rPr lang="en-US" sz="4000" dirty="0" err="1" smtClean="0">
                <a:latin typeface="Bell MT" pitchFamily="18" charset="0"/>
              </a:rPr>
              <a:t>Programme</a:t>
            </a:r>
            <a:r>
              <a:rPr lang="en-US" sz="4000" dirty="0" smtClean="0">
                <a:latin typeface="Bell MT" pitchFamily="18" charset="0"/>
              </a:rPr>
              <a:t>.</a:t>
            </a:r>
          </a:p>
          <a:p>
            <a:pPr>
              <a:buFont typeface="Wingdings" pitchFamily="2" charset="2"/>
              <a:buChar char="v"/>
            </a:pPr>
            <a:r>
              <a:rPr lang="en-US" sz="4000" dirty="0" smtClean="0">
                <a:latin typeface="Bell MT" pitchFamily="18" charset="0"/>
              </a:rPr>
              <a:t> Conducting GP Members orientation meetings/ Training &amp; SHG’s </a:t>
            </a:r>
            <a:r>
              <a:rPr lang="en-US" sz="4000" dirty="0" err="1" smtClean="0">
                <a:latin typeface="Bell MT" pitchFamily="18" charset="0"/>
              </a:rPr>
              <a:t>Mela</a:t>
            </a:r>
            <a:r>
              <a:rPr lang="en-US" sz="4000" dirty="0" smtClean="0">
                <a:latin typeface="Bell MT" pitchFamily="18" charset="0"/>
              </a:rPr>
              <a:t>.</a:t>
            </a:r>
          </a:p>
          <a:p>
            <a:pPr>
              <a:buFont typeface="Wingdings" pitchFamily="2" charset="2"/>
              <a:buChar char="v"/>
            </a:pPr>
            <a:r>
              <a:rPr lang="en-US" sz="4000" dirty="0" smtClean="0">
                <a:latin typeface="Bell MT" pitchFamily="18" charset="0"/>
              </a:rPr>
              <a:t>Conducting Procurement Trainings.</a:t>
            </a:r>
          </a:p>
          <a:p>
            <a:pPr>
              <a:buFont typeface="Wingdings" pitchFamily="2" charset="2"/>
              <a:buChar char="v"/>
            </a:pPr>
            <a:r>
              <a:rPr lang="en-US" sz="4000" dirty="0" smtClean="0">
                <a:latin typeface="Bell MT" pitchFamily="18" charset="0"/>
              </a:rPr>
              <a:t>Ward/ Street Meetings, HHL, SLC awareness </a:t>
            </a:r>
            <a:r>
              <a:rPr lang="en-US" sz="4000" dirty="0" err="1" smtClean="0">
                <a:latin typeface="Bell MT" pitchFamily="18" charset="0"/>
              </a:rPr>
              <a:t>Programme</a:t>
            </a:r>
            <a:r>
              <a:rPr lang="en-US" sz="4000" dirty="0" smtClean="0">
                <a:latin typeface="Bell MT" pitchFamily="18" charset="0"/>
              </a:rPr>
              <a:t>.</a:t>
            </a:r>
          </a:p>
          <a:p>
            <a:pPr>
              <a:buFont typeface="Wingdings" pitchFamily="2" charset="2"/>
              <a:buChar char="v"/>
            </a:pPr>
            <a:r>
              <a:rPr lang="en-US" sz="4000" dirty="0" smtClean="0">
                <a:latin typeface="Bell MT" pitchFamily="18" charset="0"/>
              </a:rPr>
              <a:t>Education for Sanitation (HHL, SLC, Drainage, Garbage, Washing Plat form, Cattle trough etc.)</a:t>
            </a:r>
            <a:endParaRPr lang="en-US" sz="4000" dirty="0">
              <a:latin typeface="Bell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457200" y="47470"/>
            <a:ext cx="8229600" cy="609600"/>
          </a:xfrm>
          <a:prstGeom prst="rect">
            <a:avLst/>
          </a:prstGeom>
          <a:noFill/>
          <a:ln w="9525">
            <a:noFill/>
            <a:miter lim="800000"/>
            <a:headEnd/>
            <a:tailEnd/>
          </a:ln>
          <a:effectLst/>
        </p:spPr>
        <p:txBody>
          <a:bodyPr anchor="ctr" anchorCtr="1"/>
          <a:lstStyle/>
          <a:p>
            <a:pPr algn="ctr" eaLnBrk="1" hangingPunct="1"/>
            <a:r>
              <a:rPr lang="en-US" sz="3200" b="1" dirty="0" smtClean="0">
                <a:solidFill>
                  <a:srgbClr val="008000"/>
                </a:solidFill>
                <a:latin typeface="Century Gothic" pitchFamily="34" charset="0"/>
              </a:rPr>
              <a:t>O&amp;M</a:t>
            </a:r>
            <a:endParaRPr lang="en-US" sz="3200" b="1" dirty="0">
              <a:solidFill>
                <a:srgbClr val="008000"/>
              </a:solidFill>
              <a:latin typeface="Century Gothic" pitchFamily="34" charset="0"/>
            </a:endParaRPr>
          </a:p>
        </p:txBody>
      </p:sp>
      <p:sp>
        <p:nvSpPr>
          <p:cNvPr id="97285" name="Rectangle 5"/>
          <p:cNvSpPr>
            <a:spLocks noChangeArrowheads="1"/>
          </p:cNvSpPr>
          <p:nvPr/>
        </p:nvSpPr>
        <p:spPr bwMode="auto">
          <a:xfrm>
            <a:off x="228600" y="457200"/>
            <a:ext cx="8915400" cy="60960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80000"/>
            </a:pPr>
            <a:endParaRPr lang="en-US" sz="2050" dirty="0">
              <a:solidFill>
                <a:schemeClr val="accent2">
                  <a:lumMod val="50000"/>
                </a:schemeClr>
              </a:solidFill>
              <a:latin typeface="Bell MT" pitchFamily="18" charset="0"/>
            </a:endParaRPr>
          </a:p>
          <a:p>
            <a:pPr marL="342900" indent="-342900" eaLnBrk="1" hangingPunct="1">
              <a:lnSpc>
                <a:spcPct val="80000"/>
              </a:lnSpc>
              <a:spcBef>
                <a:spcPct val="20000"/>
              </a:spcBef>
              <a:buClr>
                <a:schemeClr val="hlink"/>
              </a:buClr>
              <a:buSzPct val="80000"/>
            </a:pPr>
            <a:r>
              <a:rPr lang="en-US" sz="2050" b="1" dirty="0" smtClean="0">
                <a:solidFill>
                  <a:srgbClr val="0000FF"/>
                </a:solidFill>
                <a:latin typeface="Bell MT" pitchFamily="18" charset="0"/>
              </a:rPr>
              <a:t> </a:t>
            </a:r>
            <a:r>
              <a:rPr lang="en-US" sz="2800" b="1" dirty="0" smtClean="0">
                <a:solidFill>
                  <a:srgbClr val="0000FF"/>
                </a:solidFill>
              </a:rPr>
              <a:t>O&amp;M </a:t>
            </a:r>
            <a:r>
              <a:rPr lang="en-US" sz="2800" b="1" dirty="0">
                <a:solidFill>
                  <a:srgbClr val="0000FF"/>
                </a:solidFill>
              </a:rPr>
              <a:t>collection &amp; </a:t>
            </a:r>
            <a:r>
              <a:rPr lang="en-US" sz="2800" b="1" dirty="0" smtClean="0">
                <a:solidFill>
                  <a:srgbClr val="0000FF"/>
                </a:solidFill>
              </a:rPr>
              <a:t>management</a:t>
            </a:r>
            <a:endParaRPr lang="en-US" sz="2800" b="1" dirty="0">
              <a:solidFill>
                <a:srgbClr val="0000FF"/>
              </a:solidFill>
            </a:endParaRPr>
          </a:p>
          <a:p>
            <a:pPr marL="742950" lvl="1" indent="-285750" eaLnBrk="1" hangingPunct="1">
              <a:lnSpc>
                <a:spcPct val="80000"/>
              </a:lnSpc>
              <a:spcBef>
                <a:spcPct val="20000"/>
              </a:spcBef>
              <a:buClr>
                <a:schemeClr val="tx2"/>
              </a:buClr>
              <a:buSzPct val="50000"/>
              <a:buFont typeface="Wingdings" pitchFamily="2" charset="2"/>
              <a:buChar char="l"/>
            </a:pPr>
            <a:r>
              <a:rPr lang="en-US" sz="2800" dirty="0" err="1"/>
              <a:t>Incentivization</a:t>
            </a:r>
            <a:r>
              <a:rPr lang="en-US" sz="2800" dirty="0"/>
              <a:t> of water tariff collection.</a:t>
            </a:r>
          </a:p>
          <a:p>
            <a:pPr marL="742950" lvl="1" indent="-285750" eaLnBrk="1" hangingPunct="1">
              <a:lnSpc>
                <a:spcPct val="80000"/>
              </a:lnSpc>
              <a:spcBef>
                <a:spcPct val="20000"/>
              </a:spcBef>
              <a:buClr>
                <a:schemeClr val="tx2"/>
              </a:buClr>
              <a:buSzPct val="50000"/>
              <a:buFont typeface="Wingdings" pitchFamily="2" charset="2"/>
              <a:buChar char="l"/>
            </a:pPr>
            <a:r>
              <a:rPr lang="en-US" sz="2800" dirty="0"/>
              <a:t>Computerization of water tariff collection &amp; </a:t>
            </a:r>
            <a:br>
              <a:rPr lang="en-US" sz="2800" dirty="0"/>
            </a:br>
            <a:r>
              <a:rPr lang="en-US" sz="2800" dirty="0"/>
              <a:t>issue of computerized receipts.</a:t>
            </a:r>
          </a:p>
          <a:p>
            <a:pPr marL="742950" lvl="1" indent="-285750" eaLnBrk="1" hangingPunct="1">
              <a:lnSpc>
                <a:spcPct val="80000"/>
              </a:lnSpc>
              <a:spcBef>
                <a:spcPct val="20000"/>
              </a:spcBef>
              <a:buClr>
                <a:schemeClr val="tx2"/>
              </a:buClr>
              <a:buSzPct val="50000"/>
              <a:buFont typeface="Wingdings" pitchFamily="2" charset="2"/>
              <a:buChar char="l"/>
            </a:pPr>
            <a:r>
              <a:rPr lang="en-US" sz="2800" dirty="0"/>
              <a:t>VWSC puts notice board in the village </a:t>
            </a:r>
            <a:br>
              <a:rPr lang="en-US" sz="2800" dirty="0"/>
            </a:br>
            <a:r>
              <a:rPr lang="en-US" sz="2800" dirty="0"/>
              <a:t>regarding timing of water supply &amp; disruptions </a:t>
            </a:r>
            <a:br>
              <a:rPr lang="en-US" sz="2800" dirty="0"/>
            </a:br>
            <a:r>
              <a:rPr lang="en-US" sz="2800" dirty="0"/>
              <a:t>of services if any.</a:t>
            </a:r>
          </a:p>
          <a:p>
            <a:pPr marL="742950" lvl="1" indent="-285750" eaLnBrk="1" hangingPunct="1">
              <a:lnSpc>
                <a:spcPct val="80000"/>
              </a:lnSpc>
              <a:spcBef>
                <a:spcPct val="20000"/>
              </a:spcBef>
              <a:buClr>
                <a:schemeClr val="tx2"/>
              </a:buClr>
              <a:buSzPct val="50000"/>
              <a:buFont typeface="Wingdings" pitchFamily="2" charset="2"/>
              <a:buChar char="l"/>
            </a:pPr>
            <a:r>
              <a:rPr lang="en-US" sz="2800" dirty="0"/>
              <a:t>Process initiated for disconnection of defunct </a:t>
            </a:r>
            <a:br>
              <a:rPr lang="en-US" sz="2800" dirty="0"/>
            </a:br>
            <a:r>
              <a:rPr lang="en-US" sz="2800" dirty="0" smtClean="0"/>
              <a:t>bore wells </a:t>
            </a:r>
            <a:r>
              <a:rPr lang="en-US" sz="2800" dirty="0"/>
              <a:t>resulting in reduction of power charges.</a:t>
            </a:r>
          </a:p>
          <a:p>
            <a:pPr marL="742950" lvl="1" indent="-285750" eaLnBrk="1" hangingPunct="1">
              <a:lnSpc>
                <a:spcPct val="80000"/>
              </a:lnSpc>
              <a:spcBef>
                <a:spcPct val="20000"/>
              </a:spcBef>
              <a:buClr>
                <a:schemeClr val="tx2"/>
              </a:buClr>
              <a:buSzPct val="50000"/>
              <a:buFont typeface="Wingdings" pitchFamily="2" charset="2"/>
              <a:buChar char="l"/>
            </a:pPr>
            <a:r>
              <a:rPr lang="en-US" sz="2800" dirty="0"/>
              <a:t>Women in </a:t>
            </a:r>
            <a:r>
              <a:rPr lang="en-US" sz="2800" dirty="0" smtClean="0"/>
              <a:t>development: decision </a:t>
            </a:r>
            <a:r>
              <a:rPr lang="en-US" sz="2800" dirty="0"/>
              <a:t>making, </a:t>
            </a:r>
            <a:br>
              <a:rPr lang="en-US" sz="2800" dirty="0"/>
            </a:br>
            <a:r>
              <a:rPr lang="en-US" sz="2800" dirty="0"/>
              <a:t>bill collector, water quality testing person, </a:t>
            </a:r>
            <a:br>
              <a:rPr lang="en-US" sz="2800" dirty="0"/>
            </a:br>
            <a:r>
              <a:rPr lang="en-US" sz="2800" dirty="0"/>
              <a:t>Promotion of Sanitation facilities &amp; </a:t>
            </a:r>
            <a:br>
              <a:rPr lang="en-US" sz="2800" dirty="0"/>
            </a:br>
            <a:r>
              <a:rPr lang="en-US" sz="2800" dirty="0"/>
              <a:t>Smokeless </a:t>
            </a:r>
            <a:r>
              <a:rPr lang="en-US" sz="2800" dirty="0" err="1"/>
              <a:t>Chullas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u="sng" dirty="0" smtClean="0">
                <a:solidFill>
                  <a:srgbClr val="C00000"/>
                </a:solidFill>
              </a:rPr>
              <a:t>Case study of </a:t>
            </a:r>
            <a:r>
              <a:rPr lang="en-US" sz="2800" u="sng" dirty="0" err="1" smtClean="0">
                <a:solidFill>
                  <a:srgbClr val="C00000"/>
                </a:solidFill>
              </a:rPr>
              <a:t>Belawadi</a:t>
            </a:r>
            <a:r>
              <a:rPr lang="en-US" sz="2800" u="sng" dirty="0" smtClean="0">
                <a:solidFill>
                  <a:srgbClr val="C00000"/>
                </a:solidFill>
              </a:rPr>
              <a:t> Village in Belgaum District</a:t>
            </a:r>
            <a:endParaRPr lang="en-US" sz="2800" u="sng" dirty="0">
              <a:solidFill>
                <a:srgbClr val="C00000"/>
              </a:solidFill>
            </a:endParaRPr>
          </a:p>
        </p:txBody>
      </p:sp>
      <p:sp>
        <p:nvSpPr>
          <p:cNvPr id="3" name="Content Placeholder 2"/>
          <p:cNvSpPr>
            <a:spLocks noGrp="1"/>
          </p:cNvSpPr>
          <p:nvPr>
            <p:ph idx="1"/>
          </p:nvPr>
        </p:nvSpPr>
        <p:spPr>
          <a:xfrm>
            <a:off x="152400" y="533400"/>
            <a:ext cx="8991600" cy="6324600"/>
          </a:xfrm>
        </p:spPr>
        <p:txBody>
          <a:bodyPr>
            <a:normAutofit fontScale="47500" lnSpcReduction="20000"/>
          </a:bodyPr>
          <a:lstStyle/>
          <a:p>
            <a:pPr>
              <a:buNone/>
            </a:pPr>
            <a:r>
              <a:rPr lang="en-US" sz="4200" b="1" dirty="0" smtClean="0"/>
              <a:t>Description of the water supply scheme costing 112.52 </a:t>
            </a:r>
            <a:r>
              <a:rPr lang="en-US" sz="4200" b="1" dirty="0" err="1" smtClean="0"/>
              <a:t>lakhs</a:t>
            </a:r>
            <a:endParaRPr lang="en-US" sz="4200" dirty="0" smtClean="0"/>
          </a:p>
          <a:p>
            <a:pPr>
              <a:buNone/>
            </a:pPr>
            <a:r>
              <a:rPr lang="en-US" sz="4200" dirty="0" smtClean="0"/>
              <a:t>  The scheme has very vital features they are</a:t>
            </a:r>
          </a:p>
          <a:p>
            <a:pPr>
              <a:buNone/>
            </a:pPr>
            <a:endParaRPr lang="en-US" sz="4200" dirty="0" smtClean="0"/>
          </a:p>
          <a:p>
            <a:pPr marL="514350" indent="-514350">
              <a:buNone/>
            </a:pPr>
            <a:r>
              <a:rPr lang="en-US" sz="4200" b="1" dirty="0" err="1" smtClean="0"/>
              <a:t>Mobilisation</a:t>
            </a:r>
            <a:r>
              <a:rPr lang="en-US" sz="4200" b="1" dirty="0" smtClean="0"/>
              <a:t> of resource</a:t>
            </a:r>
            <a:r>
              <a:rPr lang="en-US" sz="4200" dirty="0" smtClean="0"/>
              <a:t> </a:t>
            </a:r>
          </a:p>
          <a:p>
            <a:pPr lvl="0"/>
            <a:r>
              <a:rPr lang="en-US" sz="4200" dirty="0" smtClean="0"/>
              <a:t>85 % of fund available from project</a:t>
            </a:r>
          </a:p>
          <a:p>
            <a:pPr lvl="0"/>
            <a:r>
              <a:rPr lang="en-US" sz="4200" dirty="0" smtClean="0"/>
              <a:t>10 % of fund mobilized by users community ( It was collected from all the house holds of the village)</a:t>
            </a:r>
          </a:p>
          <a:p>
            <a:pPr lvl="0"/>
            <a:r>
              <a:rPr lang="en-US" sz="4200" dirty="0" smtClean="0"/>
              <a:t>5 % of fund mobilized by concerned GPs from their income.</a:t>
            </a:r>
          </a:p>
          <a:p>
            <a:r>
              <a:rPr lang="en-US" sz="4200" dirty="0" smtClean="0"/>
              <a:t>Gram </a:t>
            </a:r>
            <a:r>
              <a:rPr lang="en-US" sz="4200" dirty="0" err="1" smtClean="0"/>
              <a:t>Panchayat</a:t>
            </a:r>
            <a:r>
              <a:rPr lang="en-US" sz="4200" dirty="0" smtClean="0"/>
              <a:t> has taken responsibility of scheme implementation.  In W2 document, Technical support given by PRED &amp; ZP-DSU</a:t>
            </a:r>
          </a:p>
          <a:p>
            <a:endParaRPr lang="en-US" sz="4200" dirty="0" smtClean="0"/>
          </a:p>
          <a:p>
            <a:pPr lvl="0">
              <a:buNone/>
            </a:pPr>
            <a:r>
              <a:rPr lang="en-US" sz="4200" dirty="0" smtClean="0"/>
              <a:t>	</a:t>
            </a:r>
            <a:r>
              <a:rPr lang="en-US" sz="4200" dirty="0" err="1" smtClean="0"/>
              <a:t>i</a:t>
            </a:r>
            <a:r>
              <a:rPr lang="en-US" sz="4200" dirty="0" smtClean="0"/>
              <a:t>) 	Decentralize the powers implementation mechanism is to implement</a:t>
            </a:r>
          </a:p>
          <a:p>
            <a:pPr lvl="0">
              <a:buNone/>
            </a:pPr>
            <a:r>
              <a:rPr lang="en-US" sz="4200" dirty="0" smtClean="0"/>
              <a:t>             from bottom level to top level it implement through Gram </a:t>
            </a:r>
            <a:r>
              <a:rPr lang="en-US" sz="4200" dirty="0" err="1" smtClean="0"/>
              <a:t>Panchayat</a:t>
            </a:r>
            <a:r>
              <a:rPr lang="en-US" sz="4200" dirty="0" smtClean="0"/>
              <a:t> </a:t>
            </a:r>
          </a:p>
          <a:p>
            <a:pPr lvl="0">
              <a:buNone/>
            </a:pPr>
            <a:r>
              <a:rPr lang="en-US" sz="4200" dirty="0" smtClean="0"/>
              <a:t>             so far maintain by them only.</a:t>
            </a:r>
          </a:p>
          <a:p>
            <a:pPr lvl="0">
              <a:buNone/>
            </a:pPr>
            <a:r>
              <a:rPr lang="en-US" sz="4200" dirty="0" smtClean="0"/>
              <a:t>	ii)	 People’s active participation and their involvement is major role to </a:t>
            </a:r>
          </a:p>
          <a:p>
            <a:pPr lvl="0">
              <a:buNone/>
            </a:pPr>
            <a:r>
              <a:rPr lang="en-US" sz="4200" dirty="0" smtClean="0"/>
              <a:t>             achieve the goal and seek the project.</a:t>
            </a:r>
          </a:p>
          <a:p>
            <a:pPr lvl="0">
              <a:buNone/>
            </a:pPr>
            <a:r>
              <a:rPr lang="en-US" sz="4200" dirty="0" smtClean="0"/>
              <a:t>	iii) 	There is no political interpenetration in development works all are co </a:t>
            </a:r>
          </a:p>
          <a:p>
            <a:pPr lvl="0">
              <a:buNone/>
            </a:pPr>
            <a:r>
              <a:rPr lang="en-US" sz="4200" dirty="0" smtClean="0"/>
              <a:t>             operate very well therefore these villages water supply and sanitation </a:t>
            </a:r>
          </a:p>
          <a:p>
            <a:pPr lvl="0">
              <a:buNone/>
            </a:pPr>
            <a:r>
              <a:rPr lang="en-US" sz="4200" dirty="0" smtClean="0"/>
              <a:t>             project has been success.</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a:buNone/>
            </a:pPr>
            <a:r>
              <a:rPr lang="en-US" b="1" dirty="0" smtClean="0"/>
              <a:t>Evidence of Performance:</a:t>
            </a:r>
            <a:endParaRPr lang="en-US" dirty="0" smtClean="0"/>
          </a:p>
          <a:p>
            <a:pPr>
              <a:buNone/>
            </a:pPr>
            <a:r>
              <a:rPr lang="en-US" dirty="0" smtClean="0"/>
              <a:t>1) Before initiate the tender 100% Community Contribution was made</a:t>
            </a:r>
          </a:p>
          <a:p>
            <a:pPr>
              <a:buNone/>
            </a:pPr>
            <a:r>
              <a:rPr lang="en-US" dirty="0" smtClean="0"/>
              <a:t>2) 6.5 </a:t>
            </a:r>
            <a:r>
              <a:rPr lang="en-US" dirty="0" err="1" smtClean="0"/>
              <a:t>lakh</a:t>
            </a:r>
            <a:r>
              <a:rPr lang="en-US" dirty="0" smtClean="0"/>
              <a:t> Community Contribution was made before invite the tender </a:t>
            </a:r>
          </a:p>
          <a:p>
            <a:pPr>
              <a:buNone/>
            </a:pPr>
            <a:r>
              <a:rPr lang="en-US" dirty="0" smtClean="0"/>
              <a:t>3) Out of 1565 HH  all have contributed except  EWS  contribution  has made by community before intervention of Tender.</a:t>
            </a:r>
          </a:p>
          <a:p>
            <a:pPr>
              <a:buNone/>
            </a:pPr>
            <a:r>
              <a:rPr lang="en-US" dirty="0" smtClean="0"/>
              <a:t>4) VWS Committee has collected the Beneficiary contribution them selves voluntarily with out any pressure.</a:t>
            </a:r>
          </a:p>
          <a:p>
            <a:pPr>
              <a:buNone/>
            </a:pPr>
            <a:r>
              <a:rPr lang="en-US" dirty="0" smtClean="0"/>
              <a:t> </a:t>
            </a:r>
          </a:p>
          <a:p>
            <a:r>
              <a:rPr lang="en-US" dirty="0" smtClean="0"/>
              <a:t>Total Population : 8061</a:t>
            </a:r>
          </a:p>
          <a:p>
            <a:r>
              <a:rPr lang="en-US" dirty="0" smtClean="0"/>
              <a:t>Total House holds : 1565</a:t>
            </a:r>
          </a:p>
          <a:p>
            <a:r>
              <a:rPr lang="en-US" dirty="0" smtClean="0"/>
              <a:t>Total House connections: 1327</a:t>
            </a:r>
          </a:p>
          <a:p>
            <a:r>
              <a:rPr lang="en-US" dirty="0" smtClean="0"/>
              <a:t>Total Non House connections HH : 238</a:t>
            </a:r>
          </a:p>
          <a:p>
            <a:r>
              <a:rPr lang="en-US" dirty="0" smtClean="0"/>
              <a:t>Annual O&amp;M Budget : Rs,7.92 </a:t>
            </a:r>
            <a:r>
              <a:rPr lang="en-US" dirty="0" err="1" smtClean="0"/>
              <a:t>lakh</a:t>
            </a:r>
            <a:endParaRPr lang="en-US" dirty="0" smtClean="0"/>
          </a:p>
          <a:p>
            <a:r>
              <a:rPr lang="en-US" dirty="0" smtClean="0"/>
              <a:t>Water tariff for HC : 50.00 ( Up to 10,000 </a:t>
            </a:r>
            <a:r>
              <a:rPr lang="en-US" dirty="0" err="1" smtClean="0"/>
              <a:t>ltrs</a:t>
            </a:r>
            <a:r>
              <a:rPr lang="en-US" dirty="0" smtClean="0"/>
              <a:t>  above this Rs. 8/- per 1000 </a:t>
            </a:r>
            <a:r>
              <a:rPr lang="en-US" dirty="0" err="1" smtClean="0"/>
              <a:t>ltrs</a:t>
            </a:r>
            <a:r>
              <a:rPr lang="en-US" dirty="0" smtClean="0"/>
              <a:t> )  </a:t>
            </a:r>
          </a:p>
          <a:p>
            <a:r>
              <a:rPr lang="en-US" dirty="0" smtClean="0"/>
              <a:t>Water tariff for Non HC : 30.00</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3581400" cy="381000"/>
          </a:xfrm>
        </p:spPr>
        <p:txBody>
          <a:bodyPr>
            <a:normAutofit lnSpcReduction="10000"/>
          </a:bodyPr>
          <a:lstStyle/>
          <a:p>
            <a:pPr algn="ctr">
              <a:buNone/>
            </a:pPr>
            <a:r>
              <a:rPr lang="en-US" sz="2000" dirty="0" smtClean="0"/>
              <a:t>Water meter</a:t>
            </a:r>
            <a:endParaRPr lang="en-US" sz="2000" dirty="0"/>
          </a:p>
        </p:txBody>
      </p:sp>
      <p:pic>
        <p:nvPicPr>
          <p:cNvPr id="142338" name="Picture 2" descr="Water Meter fixed at Belavadi"/>
          <p:cNvPicPr>
            <a:picLocks noChangeAspect="1" noChangeArrowheads="1"/>
          </p:cNvPicPr>
          <p:nvPr/>
        </p:nvPicPr>
        <p:blipFill>
          <a:blip r:embed="rId2" cstate="print"/>
          <a:srcRect l="6557" r="18033"/>
          <a:stretch>
            <a:fillRect/>
          </a:stretch>
        </p:blipFill>
        <p:spPr bwMode="auto">
          <a:xfrm>
            <a:off x="304800" y="365760"/>
            <a:ext cx="3810000" cy="2667000"/>
          </a:xfrm>
          <a:prstGeom prst="rect">
            <a:avLst/>
          </a:prstGeom>
          <a:noFill/>
          <a:ln w="9525">
            <a:noFill/>
            <a:miter lim="800000"/>
            <a:headEnd/>
            <a:tailEnd/>
          </a:ln>
        </p:spPr>
      </p:pic>
      <p:pic>
        <p:nvPicPr>
          <p:cNvPr id="142340" name="Picture 4" descr="OHT"/>
          <p:cNvPicPr>
            <a:picLocks noChangeAspect="1" noChangeArrowheads="1"/>
          </p:cNvPicPr>
          <p:nvPr/>
        </p:nvPicPr>
        <p:blipFill>
          <a:blip r:embed="rId3" cstate="print"/>
          <a:srcRect/>
          <a:stretch>
            <a:fillRect/>
          </a:stretch>
        </p:blipFill>
        <p:spPr bwMode="auto">
          <a:xfrm>
            <a:off x="457200" y="3444240"/>
            <a:ext cx="3657600" cy="2895600"/>
          </a:xfrm>
          <a:prstGeom prst="rect">
            <a:avLst/>
          </a:prstGeom>
          <a:noFill/>
        </p:spPr>
      </p:pic>
      <p:pic>
        <p:nvPicPr>
          <p:cNvPr id="142339" name="Picture 3" descr="PWS &amp; PH"/>
          <p:cNvPicPr>
            <a:picLocks noChangeAspect="1" noChangeArrowheads="1"/>
          </p:cNvPicPr>
          <p:nvPr/>
        </p:nvPicPr>
        <p:blipFill>
          <a:blip r:embed="rId4" cstate="print"/>
          <a:srcRect/>
          <a:stretch>
            <a:fillRect/>
          </a:stretch>
        </p:blipFill>
        <p:spPr bwMode="auto">
          <a:xfrm>
            <a:off x="4648200" y="365760"/>
            <a:ext cx="4114800" cy="2667000"/>
          </a:xfrm>
          <a:prstGeom prst="rect">
            <a:avLst/>
          </a:prstGeom>
          <a:noFill/>
        </p:spPr>
      </p:pic>
      <p:sp>
        <p:nvSpPr>
          <p:cNvPr id="8" name="Content Placeholder 2"/>
          <p:cNvSpPr txBox="1">
            <a:spLocks/>
          </p:cNvSpPr>
          <p:nvPr/>
        </p:nvSpPr>
        <p:spPr>
          <a:xfrm>
            <a:off x="4953000" y="3048000"/>
            <a:ext cx="3581400" cy="381000"/>
          </a:xfrm>
          <a:prstGeom prst="rect">
            <a:avLst/>
          </a:prstGeom>
        </p:spPr>
        <p:txBody>
          <a:bodyPr vert="horz" lIns="91440" tIns="45720" rIns="91440" bIns="45720" rtlCol="0">
            <a:normAutofit fontScale="92500"/>
          </a:bodyPr>
          <a:lstStyle/>
          <a:p>
            <a:pPr marL="342900" lvl="0" indent="-342900" algn="ctr">
              <a:spcBef>
                <a:spcPct val="20000"/>
              </a:spcBef>
            </a:pPr>
            <a:r>
              <a:rPr lang="en-US" sz="2000" dirty="0" smtClean="0"/>
              <a:t>Pump House &amp; Pure Water Sump</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57200" y="6324600"/>
            <a:ext cx="3581400" cy="3810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Balancing Tank</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descr="SSF"/>
          <p:cNvPicPr>
            <a:picLocks noChangeAspect="1" noChangeArrowheads="1"/>
          </p:cNvPicPr>
          <p:nvPr/>
        </p:nvPicPr>
        <p:blipFill>
          <a:blip r:embed="rId5" cstate="print"/>
          <a:srcRect/>
          <a:stretch>
            <a:fillRect/>
          </a:stretch>
        </p:blipFill>
        <p:spPr bwMode="auto">
          <a:xfrm>
            <a:off x="4648200" y="3444240"/>
            <a:ext cx="4191000" cy="2895600"/>
          </a:xfrm>
          <a:prstGeom prst="rect">
            <a:avLst/>
          </a:prstGeom>
          <a:noFill/>
          <a:ln w="9525">
            <a:noFill/>
            <a:miter lim="800000"/>
            <a:headEnd/>
            <a:tailEnd/>
          </a:ln>
        </p:spPr>
      </p:pic>
      <p:sp>
        <p:nvSpPr>
          <p:cNvPr id="11" name="Content Placeholder 2"/>
          <p:cNvSpPr txBox="1">
            <a:spLocks/>
          </p:cNvSpPr>
          <p:nvPr/>
        </p:nvSpPr>
        <p:spPr>
          <a:xfrm>
            <a:off x="4953000" y="6324600"/>
            <a:ext cx="3581400" cy="381000"/>
          </a:xfrm>
          <a:prstGeom prst="rect">
            <a:avLst/>
          </a:prstGeom>
        </p:spPr>
        <p:txBody>
          <a:bodyPr vert="horz" lIns="91440" tIns="45720" rIns="91440" bIns="45720" rtlCol="0">
            <a:normAutofit lnSpcReduction="10000"/>
          </a:bodyPr>
          <a:lstStyle/>
          <a:p>
            <a:pPr marL="342900" lvl="0" indent="-342900" algn="ctr">
              <a:spcBef>
                <a:spcPct val="20000"/>
              </a:spcBef>
            </a:pPr>
            <a:r>
              <a:rPr lang="en-US" sz="2000" dirty="0" smtClean="0"/>
              <a:t>Slow sand filter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2514600" y="0"/>
            <a:ext cx="3581400" cy="3810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BELAWADI VILLAGE PHOTOS</a:t>
            </a:r>
            <a:endParaRPr kumimoji="0" lang="en-US" sz="20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JNP"/>
          <p:cNvPicPr>
            <a:picLocks noChangeAspect="1" noChangeArrowheads="1"/>
          </p:cNvPicPr>
          <p:nvPr/>
        </p:nvPicPr>
        <p:blipFill>
          <a:blip r:embed="rId2" cstate="print">
            <a:lum bright="66000" contrast="-68000"/>
          </a:blip>
          <a:srcRect/>
          <a:stretch>
            <a:fillRect/>
          </a:stretch>
        </p:blipFill>
        <p:spPr bwMode="auto">
          <a:xfrm>
            <a:off x="0" y="0"/>
            <a:ext cx="9144000" cy="6858000"/>
          </a:xfrm>
          <a:prstGeom prst="rect">
            <a:avLst/>
          </a:prstGeom>
          <a:noFill/>
          <a:ln w="9525">
            <a:noFill/>
            <a:miter lim="800000"/>
            <a:headEnd/>
            <a:tailEnd/>
          </a:ln>
        </p:spPr>
      </p:pic>
      <p:sp>
        <p:nvSpPr>
          <p:cNvPr id="120835" name="WordArt 3"/>
          <p:cNvSpPr>
            <a:spLocks noChangeArrowheads="1" noChangeShapeType="1" noTextEdit="1"/>
          </p:cNvSpPr>
          <p:nvPr/>
        </p:nvSpPr>
        <p:spPr bwMode="auto">
          <a:xfrm>
            <a:off x="1371600" y="2667000"/>
            <a:ext cx="5867400" cy="1066800"/>
          </a:xfrm>
          <a:prstGeom prst="rect">
            <a:avLst/>
          </a:prstGeom>
        </p:spPr>
        <p:txBody>
          <a:bodyPr wrap="none" fromWordArt="1">
            <a:prstTxWarp prst="textCascadeUp">
              <a:avLst>
                <a:gd name="adj" fmla="val 72917"/>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3399"/>
                    </a:gs>
                    <a:gs pos="100000">
                      <a:srgbClr val="761847"/>
                    </a:gs>
                  </a:gsLst>
                  <a:lin ang="5400000" scaled="1"/>
                </a:gradFill>
                <a:latin typeface="Impact"/>
              </a:rPr>
              <a:t>THANK YOU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5821363"/>
          </a:xfrm>
        </p:spPr>
        <p:txBody>
          <a:bodyPr/>
          <a:lstStyle/>
          <a:p>
            <a:pPr>
              <a:buNone/>
            </a:pPr>
            <a:r>
              <a:rPr lang="en-US" dirty="0" smtClean="0"/>
              <a:t>	</a:t>
            </a:r>
            <a:r>
              <a:rPr lang="en-US" dirty="0" smtClean="0">
                <a:latin typeface="Bell MT" pitchFamily="18" charset="0"/>
              </a:rPr>
              <a:t>Government of Karnataka has set up</a:t>
            </a:r>
          </a:p>
          <a:p>
            <a:pPr>
              <a:buNone/>
            </a:pPr>
            <a:r>
              <a:rPr lang="en-US" dirty="0" smtClean="0">
                <a:latin typeface="Bell MT" pitchFamily="18" charset="0"/>
              </a:rPr>
              <a:t>     Karnataka Rural Water Supply &amp; Sanitation Agency (KRWS&amp;SA) at State &amp; District Support Unit  at District Level as Nodal Agency with the Support of </a:t>
            </a:r>
            <a:r>
              <a:rPr lang="en-US" dirty="0" err="1" smtClean="0">
                <a:latin typeface="Bell MT" pitchFamily="18" charset="0"/>
              </a:rPr>
              <a:t>Zilla</a:t>
            </a:r>
            <a:r>
              <a:rPr lang="en-US" dirty="0" smtClean="0">
                <a:latin typeface="Bell MT" pitchFamily="18" charset="0"/>
              </a:rPr>
              <a:t> </a:t>
            </a:r>
            <a:r>
              <a:rPr lang="en-US" dirty="0" err="1" smtClean="0">
                <a:latin typeface="Bell MT" pitchFamily="18" charset="0"/>
              </a:rPr>
              <a:t>Panchayat</a:t>
            </a:r>
            <a:r>
              <a:rPr lang="en-US" dirty="0" smtClean="0">
                <a:latin typeface="Bell MT" pitchFamily="18" charset="0"/>
              </a:rPr>
              <a:t> Department for</a:t>
            </a:r>
          </a:p>
          <a:p>
            <a:pPr>
              <a:buFont typeface="Wingdings" pitchFamily="2" charset="2"/>
              <a:buChar char="v"/>
            </a:pPr>
            <a:r>
              <a:rPr lang="en-US" dirty="0" smtClean="0">
                <a:latin typeface="Bell MT" pitchFamily="18" charset="0"/>
              </a:rPr>
              <a:t> Project Planning.</a:t>
            </a:r>
          </a:p>
          <a:p>
            <a:pPr>
              <a:buFont typeface="Wingdings" pitchFamily="2" charset="2"/>
              <a:buChar char="v"/>
            </a:pPr>
            <a:r>
              <a:rPr lang="en-US" dirty="0" smtClean="0">
                <a:latin typeface="Bell MT" pitchFamily="18" charset="0"/>
              </a:rPr>
              <a:t> Procurement &amp; Construction.</a:t>
            </a:r>
          </a:p>
          <a:p>
            <a:pPr>
              <a:buFont typeface="Wingdings" pitchFamily="2" charset="2"/>
              <a:buChar char="v"/>
            </a:pPr>
            <a:r>
              <a:rPr lang="en-US" dirty="0" smtClean="0">
                <a:latin typeface="Bell MT" pitchFamily="18" charset="0"/>
              </a:rPr>
              <a:t> Operation &amp; Maintenance.</a:t>
            </a:r>
          </a:p>
          <a:p>
            <a:pPr>
              <a:buFont typeface="Wingdings" pitchFamily="2" charset="2"/>
              <a:buChar char="v"/>
            </a:pPr>
            <a:r>
              <a:rPr lang="en-US" dirty="0" smtClean="0">
                <a:latin typeface="Bell MT" pitchFamily="18" charset="0"/>
              </a:rPr>
              <a:t> Management of Rural Water Supply &amp; Sanitation  Facilities.</a:t>
            </a:r>
          </a:p>
          <a:p>
            <a:pPr>
              <a:buFont typeface="Wingdings" pitchFamily="2" charset="2"/>
              <a:buChar char="v"/>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8" name="Picture 6"/>
          <p:cNvPicPr>
            <a:picLocks noChangeAspect="1" noChangeArrowheads="1"/>
          </p:cNvPicPr>
          <p:nvPr/>
        </p:nvPicPr>
        <p:blipFill>
          <a:blip r:embed="rId3" cstate="email"/>
          <a:srcRect/>
          <a:stretch>
            <a:fillRect/>
          </a:stretch>
        </p:blipFill>
        <p:spPr bwMode="auto">
          <a:xfrm>
            <a:off x="3794125" y="3578225"/>
            <a:ext cx="2743200" cy="2971800"/>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a:noFill/>
            <a:miter lim="800000"/>
            <a:headEnd/>
            <a:tailEnd/>
          </a:ln>
          <a:effectLst>
            <a:innerShdw blurRad="114300">
              <a:prstClr val="black"/>
            </a:innerShdw>
          </a:effectLst>
          <a:scene3d>
            <a:camera prst="perspectiveContrastingRightFacing"/>
            <a:lightRig rig="threePt" dir="t"/>
          </a:scene3d>
          <a:sp3d prstMaterial="dkEdge">
            <a:bevelT prst="relaxedInset"/>
            <a:bevelB w="152400" h="50800" prst="softRound"/>
          </a:sp3d>
        </p:spPr>
      </p:pic>
      <p:pic>
        <p:nvPicPr>
          <p:cNvPr id="556035" name="Picture 3"/>
          <p:cNvPicPr>
            <a:picLocks noChangeAspect="1" noChangeArrowheads="1"/>
          </p:cNvPicPr>
          <p:nvPr/>
        </p:nvPicPr>
        <p:blipFill>
          <a:blip r:embed="rId4" cstate="email"/>
          <a:srcRect/>
          <a:stretch>
            <a:fillRect/>
          </a:stretch>
        </p:blipFill>
        <p:spPr bwMode="auto">
          <a:xfrm>
            <a:off x="6224587" y="152400"/>
            <a:ext cx="3124201" cy="3429000"/>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a:noFill/>
            <a:miter lim="800000"/>
            <a:headEnd/>
            <a:tailEnd/>
          </a:ln>
          <a:effectLst>
            <a:innerShdw blurRad="114300">
              <a:prstClr val="black"/>
            </a:innerShdw>
          </a:effectLst>
          <a:scene3d>
            <a:camera prst="perspectiveContrastingRightFacing"/>
            <a:lightRig rig="threePt" dir="t"/>
          </a:scene3d>
          <a:sp3d prstMaterial="dkEdge">
            <a:bevelT prst="relaxedInset"/>
            <a:bevelB w="152400" h="50800" prst="softRound"/>
          </a:sp3d>
        </p:spPr>
      </p:pic>
      <p:pic>
        <p:nvPicPr>
          <p:cNvPr id="556036" name="Picture 4" descr="The image “file:///F:/TO%20LAB/31.JPG” cannot be displayed, because it contains errors."/>
          <p:cNvPicPr>
            <a:picLocks noChangeAspect="1" noChangeArrowheads="1"/>
          </p:cNvPicPr>
          <p:nvPr/>
        </p:nvPicPr>
        <p:blipFill>
          <a:blip r:embed="rId5" r:link="rId6" cstate="email"/>
          <a:srcRect/>
          <a:stretch>
            <a:fillRect/>
          </a:stretch>
        </p:blipFill>
        <p:spPr bwMode="auto">
          <a:xfrm>
            <a:off x="3636962" y="152400"/>
            <a:ext cx="3048000" cy="3429000"/>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a:noFill/>
            <a:miter lim="800000"/>
            <a:headEnd/>
            <a:tailEnd/>
          </a:ln>
          <a:effectLst>
            <a:innerShdw blurRad="114300">
              <a:prstClr val="black"/>
            </a:innerShdw>
          </a:effectLst>
          <a:scene3d>
            <a:camera prst="perspectiveContrastingRightFacing"/>
            <a:lightRig rig="threePt" dir="t"/>
          </a:scene3d>
          <a:sp3d prstMaterial="dkEdge">
            <a:bevelT prst="relaxedInset"/>
            <a:bevelB w="152400" h="50800" prst="softRound"/>
          </a:sp3d>
        </p:spPr>
      </p:pic>
      <p:sp>
        <p:nvSpPr>
          <p:cNvPr id="110598" name="Text Box 5"/>
          <p:cNvSpPr txBox="1">
            <a:spLocks noChangeArrowheads="1"/>
          </p:cNvSpPr>
          <p:nvPr/>
        </p:nvSpPr>
        <p:spPr bwMode="auto">
          <a:xfrm>
            <a:off x="152400" y="228600"/>
            <a:ext cx="3505200" cy="1077218"/>
          </a:xfrm>
          <a:prstGeom prst="rect">
            <a:avLst/>
          </a:prstGeom>
          <a:noFill/>
          <a:ln w="9525">
            <a:noFill/>
            <a:miter lim="800000"/>
            <a:headEnd/>
            <a:tailEnd/>
          </a:ln>
        </p:spPr>
        <p:txBody>
          <a:bodyPr wrap="square">
            <a:spAutoFit/>
          </a:bodyPr>
          <a:lstStyle/>
          <a:p>
            <a:pPr marL="174625" indent="-174625" algn="ctr" eaLnBrk="1" hangingPunct="1"/>
            <a:r>
              <a:rPr lang="en-US" sz="3200" b="1" dirty="0">
                <a:solidFill>
                  <a:srgbClr val="008000"/>
                </a:solidFill>
                <a:latin typeface="Century Gothic" pitchFamily="34" charset="0"/>
              </a:rPr>
              <a:t>PROJECT </a:t>
            </a:r>
            <a:r>
              <a:rPr lang="en-US" sz="3200" b="1" dirty="0" smtClean="0">
                <a:solidFill>
                  <a:srgbClr val="008000"/>
                </a:solidFill>
                <a:latin typeface="Century Gothic" pitchFamily="34" charset="0"/>
              </a:rPr>
              <a:t> </a:t>
            </a:r>
          </a:p>
          <a:p>
            <a:pPr marL="174625" indent="-174625" algn="ctr" eaLnBrk="1" hangingPunct="1"/>
            <a:r>
              <a:rPr lang="en-US" sz="3200" b="1" dirty="0" smtClean="0">
                <a:solidFill>
                  <a:srgbClr val="008000"/>
                </a:solidFill>
                <a:latin typeface="Century Gothic" pitchFamily="34" charset="0"/>
              </a:rPr>
              <a:t>COMPONENTS</a:t>
            </a:r>
            <a:endParaRPr lang="en-US" sz="3200" b="1" dirty="0">
              <a:solidFill>
                <a:srgbClr val="008000"/>
              </a:solidFill>
              <a:latin typeface="Century Gothic" pitchFamily="34" charset="0"/>
            </a:endParaRPr>
          </a:p>
        </p:txBody>
      </p:sp>
      <p:pic>
        <p:nvPicPr>
          <p:cNvPr id="556034" name="Picture 2"/>
          <p:cNvPicPr>
            <a:picLocks noChangeAspect="1" noChangeArrowheads="1"/>
          </p:cNvPicPr>
          <p:nvPr/>
        </p:nvPicPr>
        <p:blipFill>
          <a:blip r:embed="rId7" cstate="email"/>
          <a:srcRect/>
          <a:stretch>
            <a:fillRect/>
          </a:stretch>
        </p:blipFill>
        <p:spPr bwMode="auto">
          <a:xfrm>
            <a:off x="6199187" y="3605213"/>
            <a:ext cx="3124201" cy="2895599"/>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a:noFill/>
            <a:miter lim="800000"/>
            <a:headEnd/>
            <a:tailEnd/>
          </a:ln>
          <a:effectLst>
            <a:innerShdw blurRad="114300">
              <a:prstClr val="black"/>
            </a:innerShdw>
          </a:effectLst>
          <a:scene3d>
            <a:camera prst="perspectiveContrastingRightFacing"/>
            <a:lightRig rig="threePt" dir="t"/>
          </a:scene3d>
          <a:sp3d prstMaterial="dkEdge">
            <a:bevelT prst="relaxedInset"/>
            <a:bevelB w="152400" h="50800" prst="softRound"/>
          </a:sp3d>
        </p:spPr>
      </p:pic>
      <p:sp>
        <p:nvSpPr>
          <p:cNvPr id="110600" name="Text Box 5"/>
          <p:cNvSpPr txBox="1">
            <a:spLocks noChangeArrowheads="1"/>
          </p:cNvSpPr>
          <p:nvPr/>
        </p:nvSpPr>
        <p:spPr bwMode="auto">
          <a:xfrm>
            <a:off x="228600" y="1498602"/>
            <a:ext cx="3352800" cy="5170646"/>
          </a:xfrm>
          <a:prstGeom prst="rect">
            <a:avLst/>
          </a:prstGeom>
          <a:noFill/>
          <a:ln w="9525">
            <a:noFill/>
            <a:miter lim="800000"/>
            <a:headEnd/>
            <a:tailEnd/>
          </a:ln>
        </p:spPr>
        <p:txBody>
          <a:bodyPr>
            <a:spAutoFit/>
          </a:bodyPr>
          <a:lstStyle/>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Water Supply</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Recharge Measures</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Water Quality Tests</a:t>
            </a:r>
          </a:p>
          <a:p>
            <a:pPr marL="174625" indent="-174625" eaLnBrk="1" hangingPunct="1">
              <a:spcBef>
                <a:spcPct val="50000"/>
              </a:spcBef>
              <a:buFontTx/>
              <a:buChar char="•"/>
            </a:pPr>
            <a:r>
              <a:rPr lang="en-US" sz="2200" dirty="0" smtClean="0">
                <a:solidFill>
                  <a:schemeClr val="accent2">
                    <a:lumMod val="50000"/>
                  </a:schemeClr>
                </a:solidFill>
                <a:latin typeface="Century Gothic" pitchFamily="34" charset="0"/>
              </a:rPr>
              <a:t>Internal Road </a:t>
            </a:r>
            <a:r>
              <a:rPr lang="en-US" sz="2200" dirty="0">
                <a:solidFill>
                  <a:schemeClr val="accent2">
                    <a:lumMod val="50000"/>
                  </a:schemeClr>
                </a:solidFill>
                <a:latin typeface="Century Gothic" pitchFamily="34" charset="0"/>
              </a:rPr>
              <a:t>&amp; Drains</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Household Toilets</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Smokeless </a:t>
            </a:r>
            <a:r>
              <a:rPr lang="en-US" sz="2200" dirty="0" err="1">
                <a:solidFill>
                  <a:schemeClr val="accent2">
                    <a:lumMod val="50000"/>
                  </a:schemeClr>
                </a:solidFill>
                <a:latin typeface="Century Gothic" pitchFamily="34" charset="0"/>
              </a:rPr>
              <a:t>Chullas</a:t>
            </a:r>
            <a:endParaRPr lang="en-US" sz="2200" dirty="0">
              <a:solidFill>
                <a:schemeClr val="accent2">
                  <a:lumMod val="50000"/>
                </a:schemeClr>
              </a:solidFill>
              <a:latin typeface="Century Gothic" pitchFamily="34" charset="0"/>
            </a:endParaRP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School Sanitation</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GP Strengthening</a:t>
            </a:r>
          </a:p>
          <a:p>
            <a:pPr marL="174625" indent="-174625" eaLnBrk="1" hangingPunct="1">
              <a:spcBef>
                <a:spcPct val="50000"/>
              </a:spcBef>
              <a:buFontTx/>
              <a:buChar char="•"/>
            </a:pPr>
            <a:r>
              <a:rPr lang="en-US" sz="2200" dirty="0">
                <a:solidFill>
                  <a:schemeClr val="accent2">
                    <a:lumMod val="50000"/>
                  </a:schemeClr>
                </a:solidFill>
                <a:latin typeface="Century Gothic" pitchFamily="34" charset="0"/>
              </a:rPr>
              <a:t>Women Empowerment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ChangeArrowheads="1"/>
          </p:cNvSpPr>
          <p:nvPr/>
        </p:nvSpPr>
        <p:spPr bwMode="auto">
          <a:xfrm>
            <a:off x="152400" y="228600"/>
            <a:ext cx="8229600" cy="553998"/>
          </a:xfrm>
          <a:prstGeom prst="rect">
            <a:avLst/>
          </a:prstGeom>
          <a:noFill/>
          <a:ln w="9525">
            <a:noFill/>
            <a:miter lim="800000"/>
            <a:headEnd/>
            <a:tailEnd/>
          </a:ln>
        </p:spPr>
        <p:txBody>
          <a:bodyPr wrap="square">
            <a:spAutoFit/>
          </a:bodyPr>
          <a:lstStyle/>
          <a:p>
            <a:pPr eaLnBrk="1" hangingPunct="1"/>
            <a:r>
              <a:rPr lang="en-US" sz="3000" b="1" dirty="0" smtClean="0">
                <a:solidFill>
                  <a:srgbClr val="008000"/>
                </a:solidFill>
                <a:latin typeface="Century Gothic" pitchFamily="34" charset="0"/>
              </a:rPr>
              <a:t>Strategy for conducting the PRA Activities:</a:t>
            </a:r>
            <a:endParaRPr lang="en-US" sz="3000" b="1" dirty="0">
              <a:solidFill>
                <a:srgbClr val="008000"/>
              </a:solidFill>
              <a:latin typeface="Century Gothic" pitchFamily="34" charset="0"/>
            </a:endParaRPr>
          </a:p>
        </p:txBody>
      </p:sp>
      <p:sp>
        <p:nvSpPr>
          <p:cNvPr id="107524" name="Rectangle 4"/>
          <p:cNvSpPr>
            <a:spLocks noChangeArrowheads="1"/>
          </p:cNvSpPr>
          <p:nvPr/>
        </p:nvSpPr>
        <p:spPr bwMode="auto">
          <a:xfrm>
            <a:off x="5029200" y="1143001"/>
            <a:ext cx="4114800" cy="4801314"/>
          </a:xfrm>
          <a:prstGeom prst="rect">
            <a:avLst/>
          </a:prstGeom>
          <a:noFill/>
          <a:ln w="9525">
            <a:noFill/>
            <a:miter lim="800000"/>
            <a:headEnd/>
            <a:tailEnd/>
          </a:ln>
        </p:spPr>
        <p:txBody>
          <a:bodyPr wrap="square">
            <a:spAutoFit/>
          </a:bodyPr>
          <a:lstStyle/>
          <a:p>
            <a:pPr algn="just" eaLnBrk="1" hangingPunct="1">
              <a:buFontTx/>
              <a:buChar char="•"/>
            </a:pPr>
            <a:r>
              <a:rPr lang="en-GB" sz="2200" dirty="0">
                <a:solidFill>
                  <a:schemeClr val="accent2">
                    <a:lumMod val="50000"/>
                  </a:schemeClr>
                </a:solidFill>
                <a:latin typeface="Century Gothic" pitchFamily="34" charset="0"/>
              </a:rPr>
              <a:t> </a:t>
            </a:r>
            <a:r>
              <a:rPr lang="en-GB" sz="2800" dirty="0" smtClean="0">
                <a:solidFill>
                  <a:schemeClr val="accent2">
                    <a:lumMod val="50000"/>
                  </a:schemeClr>
                </a:solidFill>
                <a:latin typeface="Century Gothic" pitchFamily="34" charset="0"/>
              </a:rPr>
              <a:t>Drawing the Village</a:t>
            </a:r>
          </a:p>
          <a:p>
            <a:pPr algn="just" eaLnBrk="1" hangingPunct="1"/>
            <a:r>
              <a:rPr lang="en-GB" sz="2800" dirty="0" smtClean="0">
                <a:solidFill>
                  <a:schemeClr val="accent2">
                    <a:lumMod val="50000"/>
                  </a:schemeClr>
                </a:solidFill>
                <a:latin typeface="Century Gothic" pitchFamily="34" charset="0"/>
              </a:rPr>
              <a:t>   Map.</a:t>
            </a:r>
          </a:p>
          <a:p>
            <a:pPr algn="just" eaLnBrk="1" hangingPunct="1">
              <a:buFontTx/>
              <a:buChar char="•"/>
            </a:pPr>
            <a:r>
              <a:rPr lang="en-GB" sz="2800" dirty="0" smtClean="0">
                <a:solidFill>
                  <a:schemeClr val="accent2">
                    <a:lumMod val="50000"/>
                  </a:schemeClr>
                </a:solidFill>
                <a:latin typeface="Century Gothic" pitchFamily="34" charset="0"/>
              </a:rPr>
              <a:t>Social Map.</a:t>
            </a:r>
          </a:p>
          <a:p>
            <a:pPr algn="just" eaLnBrk="1" hangingPunct="1">
              <a:buFontTx/>
              <a:buChar char="•"/>
            </a:pPr>
            <a:r>
              <a:rPr lang="en-GB" sz="2800" dirty="0" smtClean="0">
                <a:solidFill>
                  <a:schemeClr val="accent2">
                    <a:lumMod val="50000"/>
                  </a:schemeClr>
                </a:solidFill>
                <a:latin typeface="Century Gothic" pitchFamily="34" charset="0"/>
              </a:rPr>
              <a:t>Weather Map.</a:t>
            </a:r>
          </a:p>
          <a:p>
            <a:pPr algn="just" eaLnBrk="1" hangingPunct="1">
              <a:buFontTx/>
              <a:buChar char="•"/>
            </a:pPr>
            <a:r>
              <a:rPr lang="en-GB" sz="2800" dirty="0" smtClean="0">
                <a:solidFill>
                  <a:schemeClr val="accent2">
                    <a:lumMod val="50000"/>
                  </a:schemeClr>
                </a:solidFill>
                <a:latin typeface="Century Gothic" pitchFamily="34" charset="0"/>
              </a:rPr>
              <a:t>Economic Status.</a:t>
            </a:r>
          </a:p>
          <a:p>
            <a:pPr algn="just" eaLnBrk="1" hangingPunct="1">
              <a:buFontTx/>
              <a:buChar char="•"/>
            </a:pPr>
            <a:r>
              <a:rPr lang="en-GB" sz="2800" dirty="0" smtClean="0">
                <a:solidFill>
                  <a:schemeClr val="accent2">
                    <a:lumMod val="50000"/>
                  </a:schemeClr>
                </a:solidFill>
                <a:latin typeface="Century Gothic" pitchFamily="34" charset="0"/>
              </a:rPr>
              <a:t>Group Discussion.</a:t>
            </a:r>
          </a:p>
          <a:p>
            <a:pPr algn="just" eaLnBrk="1" hangingPunct="1">
              <a:buFontTx/>
              <a:buChar char="•"/>
            </a:pPr>
            <a:r>
              <a:rPr lang="en-GB" sz="2800" dirty="0" smtClean="0">
                <a:solidFill>
                  <a:schemeClr val="accent2">
                    <a:lumMod val="50000"/>
                  </a:schemeClr>
                </a:solidFill>
                <a:latin typeface="Century Gothic" pitchFamily="34" charset="0"/>
              </a:rPr>
              <a:t>Draft Project Report.</a:t>
            </a:r>
          </a:p>
          <a:p>
            <a:pPr algn="just" eaLnBrk="1" hangingPunct="1"/>
            <a:endParaRPr lang="en-GB" sz="2200" dirty="0" smtClean="0">
              <a:solidFill>
                <a:schemeClr val="accent2">
                  <a:lumMod val="50000"/>
                </a:schemeClr>
              </a:solidFill>
              <a:latin typeface="Century Gothic" pitchFamily="34" charset="0"/>
            </a:endParaRPr>
          </a:p>
          <a:p>
            <a:pPr algn="just" eaLnBrk="1" hangingPunct="1"/>
            <a:endParaRPr lang="en-GB" sz="2200" dirty="0" smtClean="0">
              <a:solidFill>
                <a:schemeClr val="accent2">
                  <a:lumMod val="50000"/>
                </a:schemeClr>
              </a:solidFill>
              <a:latin typeface="Century Gothic" pitchFamily="34" charset="0"/>
            </a:endParaRPr>
          </a:p>
          <a:p>
            <a:pPr algn="just" eaLnBrk="1" hangingPunct="1"/>
            <a:endParaRPr lang="en-GB" sz="2200" dirty="0" smtClean="0">
              <a:solidFill>
                <a:schemeClr val="accent2">
                  <a:lumMod val="50000"/>
                </a:schemeClr>
              </a:solidFill>
              <a:latin typeface="Century Gothic" pitchFamily="34" charset="0"/>
            </a:endParaRPr>
          </a:p>
          <a:p>
            <a:pPr algn="just" eaLnBrk="1" hangingPunct="1"/>
            <a:endParaRPr lang="en-GB" sz="2200" dirty="0" smtClean="0">
              <a:solidFill>
                <a:schemeClr val="accent2">
                  <a:lumMod val="50000"/>
                </a:schemeClr>
              </a:solidFill>
              <a:latin typeface="Century Gothic" pitchFamily="34" charset="0"/>
            </a:endParaRPr>
          </a:p>
          <a:p>
            <a:pPr algn="just" eaLnBrk="1" hangingPunct="1"/>
            <a:endParaRPr lang="en-US" sz="2200" dirty="0">
              <a:solidFill>
                <a:schemeClr val="accent2">
                  <a:lumMod val="50000"/>
                </a:schemeClr>
              </a:solidFill>
              <a:latin typeface="Century Gothic" pitchFamily="34" charset="0"/>
            </a:endParaRPr>
          </a:p>
        </p:txBody>
      </p:sp>
      <p:pic>
        <p:nvPicPr>
          <p:cNvPr id="107525" name="Picture 7"/>
          <p:cNvPicPr>
            <a:picLocks noChangeAspect="1" noChangeArrowheads="1"/>
          </p:cNvPicPr>
          <p:nvPr/>
        </p:nvPicPr>
        <p:blipFill>
          <a:blip r:embed="rId3" cstate="email"/>
          <a:srcRect/>
          <a:stretch>
            <a:fillRect/>
          </a:stretch>
        </p:blipFill>
        <p:spPr bwMode="auto">
          <a:xfrm>
            <a:off x="228600" y="914400"/>
            <a:ext cx="4876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629400"/>
          </a:xfrm>
        </p:spPr>
        <p:txBody>
          <a:bodyPr>
            <a:normAutofit fontScale="77500" lnSpcReduction="20000"/>
          </a:bodyPr>
          <a:lstStyle/>
          <a:p>
            <a:pPr algn="l">
              <a:buFont typeface="Wingdings" pitchFamily="2" charset="2"/>
              <a:buChar char="Ø"/>
            </a:pPr>
            <a:r>
              <a:rPr lang="en-US" dirty="0" smtClean="0">
                <a:solidFill>
                  <a:schemeClr val="tx1"/>
                </a:solidFill>
              </a:rPr>
              <a:t> </a:t>
            </a:r>
            <a:r>
              <a:rPr lang="en-US" dirty="0" smtClean="0">
                <a:solidFill>
                  <a:schemeClr val="tx1"/>
                </a:solidFill>
                <a:latin typeface="Bell MT" pitchFamily="18" charset="0"/>
              </a:rPr>
              <a:t>Planning Process of the scheme , Conceptual plan for the </a:t>
            </a:r>
          </a:p>
          <a:p>
            <a:pPr algn="l"/>
            <a:r>
              <a:rPr lang="en-US" dirty="0" smtClean="0">
                <a:solidFill>
                  <a:schemeClr val="tx1"/>
                </a:solidFill>
                <a:latin typeface="Bell MT" pitchFamily="18" charset="0"/>
              </a:rPr>
              <a:t>     village in association with community.</a:t>
            </a:r>
          </a:p>
          <a:p>
            <a:pPr algn="l">
              <a:buFont typeface="Wingdings" pitchFamily="2" charset="2"/>
              <a:buChar char="Ø"/>
            </a:pPr>
            <a:r>
              <a:rPr lang="en-US" dirty="0" smtClean="0">
                <a:solidFill>
                  <a:schemeClr val="tx1"/>
                </a:solidFill>
                <a:latin typeface="Bell MT" pitchFamily="18" charset="0"/>
              </a:rPr>
              <a:t> Preparation of Preliminary Scheme report &amp; deliberation</a:t>
            </a:r>
          </a:p>
          <a:p>
            <a:pPr algn="l"/>
            <a:r>
              <a:rPr lang="en-US" dirty="0" smtClean="0">
                <a:solidFill>
                  <a:schemeClr val="tx1"/>
                </a:solidFill>
                <a:latin typeface="Bell MT" pitchFamily="18" charset="0"/>
              </a:rPr>
              <a:t>    of the same in Gram </a:t>
            </a:r>
            <a:r>
              <a:rPr lang="en-US" dirty="0" err="1" smtClean="0">
                <a:solidFill>
                  <a:schemeClr val="tx1"/>
                </a:solidFill>
                <a:latin typeface="Bell MT" pitchFamily="18" charset="0"/>
              </a:rPr>
              <a:t>Sabha</a:t>
            </a:r>
            <a:r>
              <a:rPr lang="en-US" dirty="0" smtClean="0">
                <a:solidFill>
                  <a:schemeClr val="tx1"/>
                </a:solidFill>
                <a:latin typeface="Bell MT" pitchFamily="18" charset="0"/>
              </a:rPr>
              <a:t> &amp; Conclusion of agree to    </a:t>
            </a:r>
          </a:p>
          <a:p>
            <a:pPr algn="l"/>
            <a:r>
              <a:rPr lang="en-US" dirty="0" smtClean="0">
                <a:solidFill>
                  <a:schemeClr val="tx1"/>
                </a:solidFill>
                <a:latin typeface="Bell MT" pitchFamily="18" charset="0"/>
              </a:rPr>
              <a:t>    participate (ATP) Agreement.</a:t>
            </a:r>
          </a:p>
          <a:p>
            <a:pPr algn="l">
              <a:buFont typeface="Wingdings" pitchFamily="2" charset="2"/>
              <a:buChar char="Ø"/>
            </a:pPr>
            <a:r>
              <a:rPr lang="en-US" dirty="0" smtClean="0">
                <a:solidFill>
                  <a:schemeClr val="tx1"/>
                </a:solidFill>
                <a:latin typeface="Bell MT" pitchFamily="18" charset="0"/>
              </a:rPr>
              <a:t> Carrying out detailed survey/ leveling &amp; collection of </a:t>
            </a:r>
          </a:p>
          <a:p>
            <a:pPr algn="l"/>
            <a:r>
              <a:rPr lang="en-US" dirty="0" smtClean="0">
                <a:solidFill>
                  <a:schemeClr val="tx1"/>
                </a:solidFill>
                <a:latin typeface="Bell MT" pitchFamily="18" charset="0"/>
              </a:rPr>
              <a:t>     technical data &amp; proposal of development of additional </a:t>
            </a:r>
          </a:p>
          <a:p>
            <a:pPr algn="l"/>
            <a:r>
              <a:rPr lang="en-US" dirty="0" smtClean="0">
                <a:solidFill>
                  <a:schemeClr val="tx1"/>
                </a:solidFill>
                <a:latin typeface="Bell MT" pitchFamily="18" charset="0"/>
              </a:rPr>
              <a:t>     source, based on this Preparation of detailed project report </a:t>
            </a:r>
          </a:p>
          <a:p>
            <a:pPr algn="l"/>
            <a:r>
              <a:rPr lang="en-US" dirty="0" smtClean="0">
                <a:solidFill>
                  <a:schemeClr val="tx1"/>
                </a:solidFill>
                <a:latin typeface="Bell MT" pitchFamily="18" charset="0"/>
              </a:rPr>
              <a:t>     (DPR) including designing, cost estimate &amp; time schedule.</a:t>
            </a:r>
          </a:p>
          <a:p>
            <a:pPr algn="l">
              <a:buFont typeface="Wingdings" pitchFamily="2" charset="2"/>
              <a:buChar char="Ø"/>
            </a:pPr>
            <a:r>
              <a:rPr lang="en-US" dirty="0" smtClean="0">
                <a:solidFill>
                  <a:schemeClr val="tx1"/>
                </a:solidFill>
                <a:latin typeface="Bell MT" pitchFamily="18" charset="0"/>
              </a:rPr>
              <a:t> Deliberation of detailed project report in Gram </a:t>
            </a:r>
            <a:r>
              <a:rPr lang="en-US" dirty="0" err="1" smtClean="0">
                <a:solidFill>
                  <a:schemeClr val="tx1"/>
                </a:solidFill>
                <a:latin typeface="Bell MT" pitchFamily="18" charset="0"/>
              </a:rPr>
              <a:t>sabha</a:t>
            </a:r>
            <a:r>
              <a:rPr lang="en-US" dirty="0" smtClean="0">
                <a:solidFill>
                  <a:schemeClr val="tx1"/>
                </a:solidFill>
                <a:latin typeface="Bell MT" pitchFamily="18" charset="0"/>
              </a:rPr>
              <a:t> &amp; </a:t>
            </a:r>
          </a:p>
          <a:p>
            <a:pPr algn="l"/>
            <a:r>
              <a:rPr lang="en-US" dirty="0" smtClean="0">
                <a:solidFill>
                  <a:schemeClr val="tx1"/>
                </a:solidFill>
                <a:latin typeface="Bell MT" pitchFamily="18" charset="0"/>
              </a:rPr>
              <a:t>     Conclusion of agree to do (ATD) Agreement.</a:t>
            </a:r>
          </a:p>
          <a:p>
            <a:pPr algn="l">
              <a:buFont typeface="Wingdings" pitchFamily="2" charset="2"/>
              <a:buChar char="Ø"/>
            </a:pPr>
            <a:r>
              <a:rPr lang="en-US" dirty="0" smtClean="0">
                <a:solidFill>
                  <a:schemeClr val="tx1"/>
                </a:solidFill>
                <a:latin typeface="Bell MT" pitchFamily="18" charset="0"/>
              </a:rPr>
              <a:t> Motivating the community for contribution of 10% of the </a:t>
            </a:r>
          </a:p>
          <a:p>
            <a:pPr algn="l"/>
            <a:r>
              <a:rPr lang="en-US" dirty="0" smtClean="0">
                <a:solidFill>
                  <a:schemeClr val="tx1"/>
                </a:solidFill>
                <a:latin typeface="Bell MT" pitchFamily="18" charset="0"/>
              </a:rPr>
              <a:t>     project cost by community development specialists of support</a:t>
            </a:r>
          </a:p>
          <a:p>
            <a:pPr algn="l"/>
            <a:r>
              <a:rPr lang="en-US" dirty="0" smtClean="0">
                <a:solidFill>
                  <a:schemeClr val="tx1"/>
                </a:solidFill>
                <a:latin typeface="Bell MT" pitchFamily="18" charset="0"/>
              </a:rPr>
              <a:t>     agency &amp; DSU.</a:t>
            </a:r>
          </a:p>
          <a:p>
            <a:pPr algn="l">
              <a:buFont typeface="Wingdings" pitchFamily="2" charset="2"/>
              <a:buChar char="Ø"/>
            </a:pPr>
            <a:r>
              <a:rPr lang="en-US" dirty="0" smtClean="0">
                <a:solidFill>
                  <a:schemeClr val="tx1"/>
                </a:solidFill>
                <a:latin typeface="Bell MT" pitchFamily="18" charset="0"/>
              </a:rPr>
              <a:t> On receipt of 50% contribution tender documents to be prepared</a:t>
            </a:r>
          </a:p>
          <a:p>
            <a:pPr algn="l"/>
            <a:r>
              <a:rPr lang="en-US" dirty="0" smtClean="0">
                <a:solidFill>
                  <a:schemeClr val="tx1"/>
                </a:solidFill>
                <a:latin typeface="Bell MT" pitchFamily="18" charset="0"/>
              </a:rPr>
              <a:t>     &amp;  processed.</a:t>
            </a:r>
            <a:endParaRPr lang="en-US" dirty="0">
              <a:solidFill>
                <a:schemeClr val="tx1"/>
              </a:solidFill>
              <a:latin typeface="Bell M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228600"/>
            <a:ext cx="8077200" cy="609600"/>
          </a:xfrm>
        </p:spPr>
        <p:txBody>
          <a:bodyPr>
            <a:normAutofit fontScale="90000"/>
          </a:bodyPr>
          <a:lstStyle/>
          <a:p>
            <a:r>
              <a:rPr lang="en-US" u="sng" dirty="0" smtClean="0"/>
              <a:t>VWSC Formation</a:t>
            </a:r>
            <a:endParaRPr lang="en-US" u="sng" dirty="0"/>
          </a:p>
        </p:txBody>
      </p:sp>
      <p:sp>
        <p:nvSpPr>
          <p:cNvPr id="7" name="Subtitle 6"/>
          <p:cNvSpPr>
            <a:spLocks noGrp="1"/>
          </p:cNvSpPr>
          <p:nvPr>
            <p:ph type="subTitle" idx="1"/>
          </p:nvPr>
        </p:nvSpPr>
        <p:spPr>
          <a:xfrm>
            <a:off x="228600" y="4419600"/>
            <a:ext cx="8686800" cy="2057400"/>
          </a:xfrm>
        </p:spPr>
        <p:txBody>
          <a:bodyPr>
            <a:normAutofit/>
          </a:bodyPr>
          <a:lstStyle/>
          <a:p>
            <a:pPr algn="l"/>
            <a:r>
              <a:rPr lang="en-US" sz="2400" dirty="0" smtClean="0">
                <a:solidFill>
                  <a:schemeClr val="tx1"/>
                </a:solidFill>
              </a:rPr>
              <a:t>	As per Karnataka </a:t>
            </a:r>
            <a:r>
              <a:rPr lang="en-US" sz="2400" dirty="0" err="1" smtClean="0">
                <a:solidFill>
                  <a:schemeClr val="tx1"/>
                </a:solidFill>
              </a:rPr>
              <a:t>Panchayat</a:t>
            </a:r>
            <a:r>
              <a:rPr lang="en-US" sz="2400" dirty="0" smtClean="0">
                <a:solidFill>
                  <a:schemeClr val="tx1"/>
                </a:solidFill>
              </a:rPr>
              <a:t> Raj Act of 1993 section 61 A, Village Water Supply &amp; Sanitation Committee (VWSSC) is formed through Gram </a:t>
            </a:r>
            <a:r>
              <a:rPr lang="en-US" sz="2400" dirty="0" err="1" smtClean="0">
                <a:solidFill>
                  <a:schemeClr val="tx1"/>
                </a:solidFill>
              </a:rPr>
              <a:t>Sabha</a:t>
            </a:r>
            <a:r>
              <a:rPr lang="en-US" sz="2400" dirty="0" smtClean="0">
                <a:solidFill>
                  <a:schemeClr val="tx1"/>
                </a:solidFill>
              </a:rPr>
              <a:t> as a sub- committee of Gram </a:t>
            </a:r>
            <a:r>
              <a:rPr lang="en-US" sz="2400" dirty="0" err="1" smtClean="0">
                <a:solidFill>
                  <a:schemeClr val="tx1"/>
                </a:solidFill>
              </a:rPr>
              <a:t>Panchayat</a:t>
            </a:r>
            <a:r>
              <a:rPr lang="en-US" sz="2400" dirty="0" smtClean="0">
                <a:solidFill>
                  <a:schemeClr val="tx1"/>
                </a:solidFill>
              </a:rPr>
              <a:t>. Members of VWSC include both elected &amp; selected representatives from the village. VWSC will have 33% Women &amp; 18% SC/ST. </a:t>
            </a:r>
            <a:endParaRPr lang="en-US" sz="2400" dirty="0">
              <a:solidFill>
                <a:schemeClr val="tx1"/>
              </a:solidFill>
            </a:endParaRPr>
          </a:p>
        </p:txBody>
      </p:sp>
      <p:pic>
        <p:nvPicPr>
          <p:cNvPr id="140290" name="Picture 2"/>
          <p:cNvPicPr>
            <a:picLocks noGrp="1" noChangeAspect="1" noChangeArrowheads="1"/>
          </p:cNvPicPr>
          <p:nvPr>
            <p:ph idx="4294967295"/>
          </p:nvPr>
        </p:nvPicPr>
        <p:blipFill>
          <a:blip r:embed="rId2" cstate="print"/>
          <a:srcRect/>
          <a:stretch>
            <a:fillRect/>
          </a:stretch>
        </p:blipFill>
        <p:spPr bwMode="auto">
          <a:xfrm>
            <a:off x="685800" y="914400"/>
            <a:ext cx="731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Roles &amp; Responsibilities of VWSC/JC Members</a:t>
            </a:r>
            <a:endParaRPr lang="en-US" sz="3200" u="sng" dirty="0"/>
          </a:p>
        </p:txBody>
      </p:sp>
      <p:sp>
        <p:nvSpPr>
          <p:cNvPr id="3" name="Content Placeholder 2"/>
          <p:cNvSpPr>
            <a:spLocks noGrp="1"/>
          </p:cNvSpPr>
          <p:nvPr>
            <p:ph idx="1"/>
          </p:nvPr>
        </p:nvSpPr>
        <p:spPr>
          <a:xfrm>
            <a:off x="457200" y="1600200"/>
            <a:ext cx="8458200" cy="4525963"/>
          </a:xfrm>
        </p:spPr>
        <p:txBody>
          <a:bodyPr/>
          <a:lstStyle/>
          <a:p>
            <a:pPr>
              <a:buFont typeface="Wingdings" pitchFamily="2" charset="2"/>
              <a:buChar char="v"/>
            </a:pPr>
            <a:r>
              <a:rPr lang="en-US" dirty="0" smtClean="0"/>
              <a:t> </a:t>
            </a:r>
            <a:r>
              <a:rPr lang="en-US" dirty="0" smtClean="0">
                <a:latin typeface="Bell MT" pitchFamily="18" charset="0"/>
              </a:rPr>
              <a:t>Collection of Community Contribution.</a:t>
            </a:r>
          </a:p>
          <a:p>
            <a:pPr>
              <a:buFont typeface="Wingdings" pitchFamily="2" charset="2"/>
              <a:buChar char="v"/>
            </a:pPr>
            <a:r>
              <a:rPr lang="en-US" dirty="0" smtClean="0">
                <a:latin typeface="Bell MT" pitchFamily="18" charset="0"/>
              </a:rPr>
              <a:t> Conducted the VWSC/JC Meetings.</a:t>
            </a:r>
          </a:p>
          <a:p>
            <a:pPr>
              <a:buFont typeface="Wingdings" pitchFamily="2" charset="2"/>
              <a:buChar char="v"/>
            </a:pPr>
            <a:r>
              <a:rPr lang="en-US" dirty="0" smtClean="0">
                <a:latin typeface="Bell MT" pitchFamily="18" charset="0"/>
              </a:rPr>
              <a:t> Involvement in Project Planning,   </a:t>
            </a:r>
          </a:p>
          <a:p>
            <a:pPr>
              <a:buNone/>
            </a:pPr>
            <a:r>
              <a:rPr lang="en-US" dirty="0" smtClean="0">
                <a:latin typeface="Bell MT" pitchFamily="18" charset="0"/>
              </a:rPr>
              <a:t>    Implementation , Post implementation Phase.</a:t>
            </a:r>
          </a:p>
          <a:p>
            <a:pPr>
              <a:buFont typeface="Wingdings" pitchFamily="2" charset="2"/>
              <a:buChar char="v"/>
            </a:pPr>
            <a:r>
              <a:rPr lang="en-US" dirty="0" smtClean="0">
                <a:latin typeface="Bell MT" pitchFamily="18" charset="0"/>
              </a:rPr>
              <a:t> Contractor Bill Payment.</a:t>
            </a:r>
          </a:p>
          <a:p>
            <a:pPr>
              <a:buFont typeface="Wingdings" pitchFamily="2" charset="2"/>
              <a:buChar char="v"/>
            </a:pPr>
            <a:r>
              <a:rPr lang="en-US" dirty="0" smtClean="0">
                <a:latin typeface="Bell MT" pitchFamily="18" charset="0"/>
              </a:rPr>
              <a:t> Manage the Effective Operation &amp; </a:t>
            </a:r>
          </a:p>
          <a:p>
            <a:pPr>
              <a:buNone/>
            </a:pPr>
            <a:r>
              <a:rPr lang="en-US" dirty="0" smtClean="0">
                <a:latin typeface="Bell MT" pitchFamily="18" charset="0"/>
              </a:rPr>
              <a:t>     Maintenance.</a:t>
            </a:r>
            <a:endParaRPr lang="en-US" dirty="0">
              <a:latin typeface="Bell M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ctr">
              <a:buNone/>
            </a:pPr>
            <a:r>
              <a:rPr lang="en-US" sz="4000" b="1" u="sng" dirty="0" smtClean="0">
                <a:solidFill>
                  <a:srgbClr val="00B0F0"/>
                </a:solidFill>
              </a:rPr>
              <a:t>Joint Committee (JC) Formation for Multi Village Scheme</a:t>
            </a:r>
          </a:p>
          <a:p>
            <a:pPr algn="ctr">
              <a:buNone/>
            </a:pPr>
            <a:endParaRPr lang="en-US" sz="3400" b="1" u="sng"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u="sng" dirty="0" smtClean="0">
                <a:latin typeface="Bell MT" pitchFamily="18" charset="0"/>
              </a:rPr>
              <a:t>Joint Committee(JC) Operations &amp; Maintenance</a:t>
            </a:r>
          </a:p>
          <a:p>
            <a:pPr>
              <a:buFont typeface="Wingdings" pitchFamily="2" charset="2"/>
              <a:buChar char="v"/>
            </a:pPr>
            <a:r>
              <a:rPr lang="en-US" dirty="0" smtClean="0">
                <a:latin typeface="Bell MT" pitchFamily="18" charset="0"/>
              </a:rPr>
              <a:t> </a:t>
            </a:r>
            <a:r>
              <a:rPr lang="en-US" dirty="0" smtClean="0"/>
              <a:t>Right from the beginning the committee members followed the practice of adhering to the resolutions passed at the meetings. In the initial period, the Joint committee meet once a week and subsequently once a month.</a:t>
            </a:r>
          </a:p>
          <a:p>
            <a:pPr>
              <a:buFont typeface="Wingdings" pitchFamily="2" charset="2"/>
              <a:buChar char="v"/>
            </a:pPr>
            <a:r>
              <a:rPr lang="en-US" dirty="0" smtClean="0"/>
              <a:t> The amount of water tax collected from the respective Gram </a:t>
            </a:r>
            <a:r>
              <a:rPr lang="en-US" dirty="0" err="1" smtClean="0"/>
              <a:t>Panchayat</a:t>
            </a:r>
            <a:r>
              <a:rPr lang="en-US" dirty="0" smtClean="0"/>
              <a:t> is calculated in each meeting. Apart from the president and members of the Joint Committee, the elders too participated in the meetings of the joint committee. Their suggestions provide useful inputs for the operations and management of the project.</a:t>
            </a:r>
          </a:p>
          <a:p>
            <a:pPr>
              <a:buFont typeface="Wingdings" pitchFamily="2" charset="2"/>
              <a:buChar char="v"/>
            </a:pPr>
            <a:r>
              <a:rPr lang="en-US" dirty="0" smtClean="0"/>
              <a:t> A bank account of the Joint committee is opened. Remuneration for the project staff is paid from the operations and Management account.</a:t>
            </a:r>
            <a:endParaRPr lang="en-US" dirty="0"/>
          </a:p>
        </p:txBody>
      </p:sp>
      <p:pic>
        <p:nvPicPr>
          <p:cNvPr id="4" name="Picture 4" descr="DSCN0114-"/>
          <p:cNvPicPr>
            <a:picLocks noChangeAspect="1" noChangeArrowheads="1"/>
          </p:cNvPicPr>
          <p:nvPr/>
        </p:nvPicPr>
        <p:blipFill>
          <a:blip r:embed="rId2" cstate="print"/>
          <a:srcRect b="14444"/>
          <a:stretch>
            <a:fillRect/>
          </a:stretch>
        </p:blipFill>
        <p:spPr bwMode="auto">
          <a:xfrm>
            <a:off x="228600" y="457200"/>
            <a:ext cx="4724400" cy="2971800"/>
          </a:xfrm>
          <a:prstGeom prst="rect">
            <a:avLst/>
          </a:prstGeom>
          <a:noFill/>
        </p:spPr>
      </p:pic>
      <p:sp>
        <p:nvSpPr>
          <p:cNvPr id="5" name="TextBox 4"/>
          <p:cNvSpPr txBox="1"/>
          <p:nvPr/>
        </p:nvSpPr>
        <p:spPr>
          <a:xfrm>
            <a:off x="5105400" y="609600"/>
            <a:ext cx="4038600" cy="2846933"/>
          </a:xfrm>
          <a:prstGeom prst="rect">
            <a:avLst/>
          </a:prstGeom>
          <a:noFill/>
        </p:spPr>
        <p:txBody>
          <a:bodyPr wrap="square" rtlCol="0">
            <a:spAutoFit/>
          </a:bodyPr>
          <a:lstStyle/>
          <a:p>
            <a:r>
              <a:rPr lang="en-US" sz="2300" dirty="0" smtClean="0">
                <a:solidFill>
                  <a:srgbClr val="C00000"/>
                </a:solidFill>
                <a:latin typeface="Arial Narrow" pitchFamily="34" charset="0"/>
              </a:rPr>
              <a:t>Joint committee is formed as per section 79 of Karnataka </a:t>
            </a:r>
            <a:r>
              <a:rPr lang="en-US" sz="2300" dirty="0" err="1" smtClean="0">
                <a:solidFill>
                  <a:srgbClr val="C00000"/>
                </a:solidFill>
                <a:latin typeface="Arial Narrow" pitchFamily="34" charset="0"/>
              </a:rPr>
              <a:t>Panchayat</a:t>
            </a:r>
            <a:r>
              <a:rPr lang="en-US" sz="2300" dirty="0" smtClean="0">
                <a:solidFill>
                  <a:srgbClr val="C00000"/>
                </a:solidFill>
                <a:latin typeface="Arial Narrow" pitchFamily="34" charset="0"/>
              </a:rPr>
              <a:t> Raj Act 1993 for efficient implementation &amp; management of Multi Village Scheme. It has representation from the concerned VWSCs/GP.</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609600"/>
          </a:xfrm>
        </p:spPr>
        <p:txBody>
          <a:bodyPr>
            <a:normAutofit/>
          </a:bodyPr>
          <a:lstStyle/>
          <a:p>
            <a:r>
              <a:rPr lang="en-US" sz="3200" u="sng" dirty="0" smtClean="0">
                <a:solidFill>
                  <a:srgbClr val="C00000"/>
                </a:solidFill>
              </a:rPr>
              <a:t>Sustainability Monitoring Exercise (SME) </a:t>
            </a:r>
            <a:endParaRPr lang="en-US" sz="3200" u="sng" dirty="0">
              <a:solidFill>
                <a:srgbClr val="C00000"/>
              </a:solidFill>
            </a:endParaRPr>
          </a:p>
        </p:txBody>
      </p:sp>
      <p:sp>
        <p:nvSpPr>
          <p:cNvPr id="3" name="Content Placeholder 2"/>
          <p:cNvSpPr>
            <a:spLocks noGrp="1"/>
          </p:cNvSpPr>
          <p:nvPr>
            <p:ph idx="1"/>
          </p:nvPr>
        </p:nvSpPr>
        <p:spPr>
          <a:xfrm>
            <a:off x="304800" y="990600"/>
            <a:ext cx="8610600" cy="5135563"/>
          </a:xfrm>
        </p:spPr>
        <p:txBody>
          <a:bodyPr>
            <a:normAutofit fontScale="85000" lnSpcReduction="10000"/>
          </a:bodyPr>
          <a:lstStyle/>
          <a:p>
            <a:pPr>
              <a:buNone/>
            </a:pPr>
            <a:r>
              <a:rPr lang="en-US" dirty="0" smtClean="0">
                <a:latin typeface="Bell MT" pitchFamily="18" charset="0"/>
              </a:rPr>
              <a:t> 	</a:t>
            </a:r>
            <a:r>
              <a:rPr lang="en-US" dirty="0" smtClean="0">
                <a:latin typeface="Cambria" pitchFamily="18" charset="0"/>
              </a:rPr>
              <a:t>	SME is participatory tool to measure implementation results on the ground and intended impacts in terms of technical, financial &amp; Institutional sustainability of schemes. SME was taken up initially in the World Bank Assisted 1</a:t>
            </a:r>
            <a:r>
              <a:rPr lang="en-US" baseline="30000" dirty="0" smtClean="0">
                <a:latin typeface="Cambria" pitchFamily="18" charset="0"/>
              </a:rPr>
              <a:t>st</a:t>
            </a:r>
            <a:r>
              <a:rPr lang="en-US" dirty="0" smtClean="0">
                <a:latin typeface="Cambria" pitchFamily="18" charset="0"/>
              </a:rPr>
              <a:t> Project (1993-2000) in Karnataka which later continued through the 2</a:t>
            </a:r>
            <a:r>
              <a:rPr lang="en-US" baseline="30000" dirty="0" smtClean="0">
                <a:latin typeface="Cambria" pitchFamily="18" charset="0"/>
              </a:rPr>
              <a:t>nd</a:t>
            </a:r>
            <a:r>
              <a:rPr lang="en-US" dirty="0" smtClean="0">
                <a:latin typeface="Cambria" pitchFamily="18" charset="0"/>
              </a:rPr>
              <a:t> Project (2002-2009) as a key participatory tool to measure project performance in the state. Encouraging from the early SME results, this exercise has been continued under Additional Financing Project villages also as an in-built learning process to further enhance accessibility, reliability, equitability &amp; Sustainability if investments in water &amp; sanitation sector in the state.</a:t>
            </a:r>
            <a:endParaRPr lang="en-US"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7148</TotalTime>
  <Words>916</Words>
  <Application>Microsoft Office PowerPoint</Application>
  <PresentationFormat>On-screen Show (4:3)</PresentationFormat>
  <Paragraphs>191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VWSC Formation</vt:lpstr>
      <vt:lpstr>Roles &amp; Responsibilities of VWSC/JC Members</vt:lpstr>
      <vt:lpstr>PowerPoint Presentation</vt:lpstr>
      <vt:lpstr>Sustainability Monitoring Exercise (SME) </vt:lpstr>
      <vt:lpstr>Methodology for SME</vt:lpstr>
      <vt:lpstr>Measurement of Scheme Sustainability</vt:lpstr>
      <vt:lpstr>PowerPoint Presentation</vt:lpstr>
      <vt:lpstr>PowerPoint Presentation</vt:lpstr>
      <vt:lpstr>PowerPoint Presentation</vt:lpstr>
      <vt:lpstr>PowerPoint Presentation</vt:lpstr>
      <vt:lpstr>Case study of Belawadi Village in Belgaum District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KRWSSADESK1</dc:creator>
  <cp:lastModifiedBy>admin</cp:lastModifiedBy>
  <cp:revision>648</cp:revision>
  <dcterms:created xsi:type="dcterms:W3CDTF">2006-08-16T00:00:00Z</dcterms:created>
  <dcterms:modified xsi:type="dcterms:W3CDTF">2013-10-29T14:50:26Z</dcterms:modified>
</cp:coreProperties>
</file>