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56" r:id="rId6"/>
    <p:sldId id="263" r:id="rId7"/>
    <p:sldId id="259" r:id="rId8"/>
    <p:sldId id="258" r:id="rId9"/>
    <p:sldId id="260" r:id="rId10"/>
    <p:sldId id="261" r:id="rId11"/>
    <p:sldId id="262" r:id="rId12"/>
    <p:sldId id="264" r:id="rId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DE00"/>
    <a:srgbClr val="FFFF00"/>
    <a:srgbClr val="E2F1F6"/>
    <a:srgbClr val="99CCFF"/>
    <a:srgbClr val="4780C5"/>
    <a:srgbClr val="6699FF"/>
    <a:srgbClr val="C2D7D1"/>
    <a:srgbClr val="FFFF66"/>
    <a:srgbClr val="E7EBE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8" autoAdjust="0"/>
  </p:normalViewPr>
  <p:slideViewPr>
    <p:cSldViewPr>
      <p:cViewPr>
        <p:scale>
          <a:sx n="80" d="100"/>
          <a:sy n="80" d="100"/>
        </p:scale>
        <p:origin x="-108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11539-143E-4B4E-872E-9EB7E6403CA4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E42C-4C7E-4C9B-9D5D-F3B6C6862D4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31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The </a:t>
            </a:r>
            <a:r>
              <a:rPr lang="nl-NL" baseline="0" dirty="0" err="1" smtClean="0"/>
              <a:t>decision</a:t>
            </a:r>
            <a:r>
              <a:rPr lang="nl-NL" baseline="0" dirty="0" smtClean="0"/>
              <a:t> on the new </a:t>
            </a:r>
            <a:r>
              <a:rPr lang="nl-NL" baseline="0" dirty="0" err="1" smtClean="0"/>
              <a:t>SDGs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just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around</a:t>
            </a:r>
            <a:r>
              <a:rPr lang="nl-NL" baseline="0" dirty="0" smtClean="0"/>
              <a:t> the corner.</a:t>
            </a:r>
          </a:p>
          <a:p>
            <a:r>
              <a:rPr lang="nl-NL" baseline="0" dirty="0" smtClean="0"/>
              <a:t>We are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pleased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water (in the </a:t>
            </a:r>
            <a:r>
              <a:rPr lang="nl-NL" baseline="0" dirty="0" err="1" smtClean="0"/>
              <a:t>broad</a:t>
            </a:r>
            <a:r>
              <a:rPr lang="nl-NL" baseline="0" dirty="0" smtClean="0"/>
              <a:t> sense) features </a:t>
            </a:r>
            <a:r>
              <a:rPr lang="nl-NL" baseline="0" dirty="0" err="1" smtClean="0"/>
              <a:t>strongly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plans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new goals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targets.</a:t>
            </a:r>
          </a:p>
          <a:p>
            <a:r>
              <a:rPr lang="nl-NL" baseline="0" dirty="0" smtClean="0"/>
              <a:t>Universal access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water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sanitation</a:t>
            </a:r>
            <a:r>
              <a:rPr lang="nl-NL" baseline="0" dirty="0" smtClean="0"/>
              <a:t> is the new </a:t>
            </a:r>
            <a:r>
              <a:rPr lang="nl-NL" baseline="0" dirty="0" err="1" smtClean="0"/>
              <a:t>ambition</a:t>
            </a:r>
            <a:r>
              <a:rPr lang="nl-NL" baseline="0" dirty="0" smtClean="0"/>
              <a:t> level.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reflects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properly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consider</a:t>
            </a:r>
            <a:r>
              <a:rPr lang="nl-NL" baseline="0" dirty="0" smtClean="0"/>
              <a:t> WASH a HUMAN RIGHT!</a:t>
            </a:r>
          </a:p>
          <a:p>
            <a:r>
              <a:rPr lang="nl-NL" baseline="0" dirty="0" err="1" smtClean="0"/>
              <a:t>What</a:t>
            </a:r>
            <a:r>
              <a:rPr lang="nl-NL" baseline="0" dirty="0" smtClean="0"/>
              <a:t> does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</a:t>
            </a:r>
            <a:r>
              <a:rPr lang="nl-NL" baseline="0" dirty="0" smtClean="0"/>
              <a:t>? Will we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different </a:t>
            </a:r>
            <a:r>
              <a:rPr lang="nl-NL" baseline="0" dirty="0" err="1" smtClean="0"/>
              <a:t>things</a:t>
            </a:r>
            <a:r>
              <a:rPr lang="nl-NL" baseline="0" dirty="0" smtClean="0"/>
              <a:t>? Will we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things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differently</a:t>
            </a:r>
            <a:r>
              <a:rPr lang="nl-NL" baseline="0" dirty="0" smtClean="0"/>
              <a:t>?</a:t>
            </a:r>
          </a:p>
          <a:p>
            <a:r>
              <a:rPr lang="nl-NL" baseline="0" dirty="0" smtClean="0"/>
              <a:t>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the DGIS </a:t>
            </a:r>
            <a:r>
              <a:rPr lang="nl-NL" baseline="0" dirty="0" err="1" smtClean="0"/>
              <a:t>perspective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9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="0" baseline="0" dirty="0" err="1" smtClean="0"/>
              <a:t>Key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words</a:t>
            </a:r>
            <a:r>
              <a:rPr lang="nl-NL" b="0" baseline="0" dirty="0" smtClean="0"/>
              <a:t> in the </a:t>
            </a:r>
            <a:r>
              <a:rPr lang="nl-NL" b="0" baseline="0" dirty="0" err="1" smtClean="0"/>
              <a:t>SDGs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for</a:t>
            </a:r>
            <a:r>
              <a:rPr lang="nl-NL" b="0" baseline="0" dirty="0" smtClean="0"/>
              <a:t> WASH as per the OWG </a:t>
            </a:r>
            <a:r>
              <a:rPr lang="nl-NL" b="0" baseline="0" dirty="0" err="1" smtClean="0"/>
              <a:t>advise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the SG point out the new level of </a:t>
            </a:r>
            <a:r>
              <a:rPr lang="nl-NL" b="0" baseline="0" dirty="0" err="1" smtClean="0"/>
              <a:t>ambition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immediately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give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you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idea</a:t>
            </a:r>
            <a:r>
              <a:rPr lang="nl-NL" b="0" baseline="0" dirty="0" smtClean="0"/>
              <a:t> of the </a:t>
            </a:r>
            <a:r>
              <a:rPr lang="nl-NL" b="0" baseline="0" dirty="0" err="1" smtClean="0"/>
              <a:t>difference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the </a:t>
            </a:r>
            <a:r>
              <a:rPr lang="nl-NL" b="0" baseline="0" dirty="0" err="1" smtClean="0"/>
              <a:t>MDGs</a:t>
            </a:r>
            <a:r>
              <a:rPr lang="nl-NL" b="0" baseline="0" dirty="0" smtClean="0"/>
              <a:t>. Universal access </a:t>
            </a:r>
            <a:r>
              <a:rPr lang="nl-NL" b="0" baseline="0" dirty="0" err="1" smtClean="0"/>
              <a:t>for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all</a:t>
            </a:r>
            <a:r>
              <a:rPr lang="nl-NL" b="0" baseline="0" dirty="0" smtClean="0"/>
              <a:t> vs. </a:t>
            </a:r>
            <a:r>
              <a:rPr lang="nl-NL" b="0" baseline="0" dirty="0" err="1" smtClean="0"/>
              <a:t>Halving</a:t>
            </a:r>
            <a:r>
              <a:rPr lang="nl-NL" b="0" baseline="0" dirty="0" smtClean="0"/>
              <a:t> the </a:t>
            </a:r>
            <a:r>
              <a:rPr lang="nl-NL" b="0" baseline="0" dirty="0" err="1" smtClean="0"/>
              <a:t>population</a:t>
            </a:r>
            <a:r>
              <a:rPr lang="nl-NL" b="0" baseline="0" dirty="0" smtClean="0"/>
              <a:t> without access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sanitation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water. </a:t>
            </a:r>
          </a:p>
          <a:p>
            <a:pPr marL="0" indent="0">
              <a:buFontTx/>
              <a:buNone/>
            </a:pPr>
            <a:r>
              <a:rPr lang="nl-NL" b="0" baseline="0" dirty="0" err="1" smtClean="0"/>
              <a:t>This</a:t>
            </a:r>
            <a:r>
              <a:rPr lang="nl-NL" b="0" baseline="0" dirty="0" smtClean="0"/>
              <a:t> shows </a:t>
            </a:r>
            <a:r>
              <a:rPr lang="nl-NL" b="0" baseline="0" dirty="0" err="1" smtClean="0"/>
              <a:t>that</a:t>
            </a:r>
            <a:r>
              <a:rPr lang="nl-NL" b="0" baseline="0" dirty="0" smtClean="0"/>
              <a:t> the </a:t>
            </a:r>
            <a:r>
              <a:rPr lang="nl-NL" b="0" baseline="0" dirty="0" err="1" smtClean="0"/>
              <a:t>SDGs</a:t>
            </a:r>
            <a:r>
              <a:rPr lang="nl-NL" b="0" baseline="0" dirty="0" smtClean="0"/>
              <a:t> do more </a:t>
            </a:r>
            <a:r>
              <a:rPr lang="nl-NL" b="0" baseline="0" dirty="0" err="1" smtClean="0"/>
              <a:t>justice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the </a:t>
            </a:r>
            <a:r>
              <a:rPr lang="nl-NL" b="0" baseline="0" dirty="0" err="1" smtClean="0"/>
              <a:t>fact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that</a:t>
            </a:r>
            <a:r>
              <a:rPr lang="nl-NL" b="0" baseline="0" dirty="0" smtClean="0"/>
              <a:t> water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sanitation</a:t>
            </a:r>
            <a:r>
              <a:rPr lang="nl-NL" b="0" baseline="0" dirty="0" smtClean="0"/>
              <a:t> is a human right.</a:t>
            </a:r>
          </a:p>
          <a:p>
            <a:pPr marL="0" indent="0">
              <a:buFontTx/>
              <a:buNone/>
            </a:pPr>
            <a:r>
              <a:rPr lang="nl-NL" b="0" baseline="0" dirty="0" smtClean="0"/>
              <a:t>It </a:t>
            </a:r>
            <a:r>
              <a:rPr lang="nl-NL" b="0" baseline="0" dirty="0" err="1" smtClean="0"/>
              <a:t>also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addresses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shortcomings</a:t>
            </a:r>
            <a:r>
              <a:rPr lang="nl-NL" b="0" baseline="0" dirty="0" smtClean="0"/>
              <a:t> in the </a:t>
            </a:r>
            <a:r>
              <a:rPr lang="nl-NL" b="0" baseline="0" dirty="0" err="1" smtClean="0"/>
              <a:t>MDGs</a:t>
            </a:r>
            <a:r>
              <a:rPr lang="nl-NL" b="0" baseline="0" dirty="0" smtClean="0"/>
              <a:t> (Focus on </a:t>
            </a:r>
            <a:r>
              <a:rPr lang="nl-NL" b="0" baseline="0" dirty="0" err="1" smtClean="0"/>
              <a:t>numbers</a:t>
            </a:r>
            <a:r>
              <a:rPr lang="nl-NL" b="0" baseline="0" dirty="0" smtClean="0"/>
              <a:t>/access </a:t>
            </a:r>
            <a:r>
              <a:rPr lang="nl-NL" b="0" baseline="0" dirty="0" err="1" smtClean="0"/>
              <a:t>only</a:t>
            </a:r>
            <a:r>
              <a:rPr lang="nl-NL" b="0" baseline="0" dirty="0" smtClean="0"/>
              <a:t>) </a:t>
            </a:r>
            <a:r>
              <a:rPr lang="nl-NL" b="0" baseline="0" dirty="0" err="1" smtClean="0"/>
              <a:t>by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adressing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inequality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behaviour</a:t>
            </a:r>
            <a:r>
              <a:rPr lang="nl-NL" b="0" baseline="0" dirty="0" smtClean="0"/>
              <a:t> change (</a:t>
            </a:r>
            <a:r>
              <a:rPr lang="nl-NL" b="0" baseline="0" dirty="0" err="1" smtClean="0"/>
              <a:t>hygiene</a:t>
            </a:r>
            <a:r>
              <a:rPr lang="nl-NL" b="0" baseline="0" dirty="0" smtClean="0"/>
              <a:t>)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attention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vulnerable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groups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improving</a:t>
            </a:r>
            <a:r>
              <a:rPr lang="nl-NL" b="0" baseline="0" dirty="0" smtClean="0"/>
              <a:t> service levels (water </a:t>
            </a:r>
            <a:r>
              <a:rPr lang="nl-NL" b="0" baseline="0" dirty="0" err="1" smtClean="0"/>
              <a:t>quality</a:t>
            </a:r>
            <a:r>
              <a:rPr lang="nl-NL" b="0" baseline="0" dirty="0" smtClean="0"/>
              <a:t> IOB!!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affordability</a:t>
            </a:r>
            <a:r>
              <a:rPr lang="nl-NL" b="0" baseline="0" dirty="0" smtClean="0"/>
              <a:t>).</a:t>
            </a:r>
          </a:p>
          <a:p>
            <a:pPr marL="0" indent="0">
              <a:buFontTx/>
              <a:buNone/>
            </a:pPr>
            <a:endParaRPr lang="nl-NL" b="0" baseline="0" dirty="0" smtClean="0"/>
          </a:p>
          <a:p>
            <a:pPr marL="0" indent="0">
              <a:buFontTx/>
              <a:buNone/>
            </a:pPr>
            <a:r>
              <a:rPr lang="nl-NL" b="0" baseline="0" dirty="0" smtClean="0"/>
              <a:t>Levels of </a:t>
            </a:r>
            <a:r>
              <a:rPr lang="nl-NL" b="0" baseline="0" dirty="0" err="1" smtClean="0"/>
              <a:t>ambition</a:t>
            </a:r>
            <a:r>
              <a:rPr lang="nl-NL" b="0" baseline="0" dirty="0" smtClean="0"/>
              <a:t> are up!</a:t>
            </a:r>
          </a:p>
          <a:p>
            <a:pPr marL="0" indent="0">
              <a:buFontTx/>
              <a:buNone/>
            </a:pPr>
            <a:r>
              <a:rPr lang="nl-NL" b="0" baseline="0" dirty="0" smtClean="0"/>
              <a:t>Level of </a:t>
            </a:r>
            <a:r>
              <a:rPr lang="nl-NL" b="0" baseline="0" dirty="0" err="1" smtClean="0"/>
              <a:t>complexity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too</a:t>
            </a:r>
            <a:r>
              <a:rPr lang="nl-NL" b="0" baseline="0" dirty="0" smtClean="0"/>
              <a:t>!</a:t>
            </a:r>
          </a:p>
          <a:p>
            <a:pPr marL="0" indent="0">
              <a:buFontTx/>
              <a:buNone/>
            </a:pPr>
            <a:endParaRPr lang="nl-NL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="1" baseline="0" dirty="0" smtClean="0"/>
          </a:p>
          <a:p>
            <a:pPr marL="0" indent="0">
              <a:buFontTx/>
              <a:buNone/>
            </a:pPr>
            <a:r>
              <a:rPr lang="nl-NL" b="1" baseline="0" dirty="0" err="1" smtClean="0"/>
              <a:t>Ambition</a:t>
            </a:r>
            <a:r>
              <a:rPr lang="nl-NL" b="1" baseline="0" dirty="0" smtClean="0"/>
              <a:t> leve</a:t>
            </a:r>
            <a:r>
              <a:rPr lang="nl-NL" baseline="0" dirty="0" smtClean="0"/>
              <a:t>l up on </a:t>
            </a:r>
            <a:r>
              <a:rPr lang="nl-NL" baseline="0" dirty="0" err="1" smtClean="0"/>
              <a:t>numbers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reached</a:t>
            </a:r>
            <a:r>
              <a:rPr lang="nl-NL" baseline="0" dirty="0" smtClean="0"/>
              <a:t>;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-2.5 </a:t>
            </a:r>
            <a:r>
              <a:rPr lang="nl-NL" baseline="0" dirty="0" err="1" smtClean="0"/>
              <a:t>billion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lack</a:t>
            </a:r>
            <a:r>
              <a:rPr lang="nl-NL" baseline="0" dirty="0" smtClean="0"/>
              <a:t> access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sanitation</a:t>
            </a: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-750 </a:t>
            </a:r>
            <a:r>
              <a:rPr lang="nl-NL" baseline="0" dirty="0" err="1" smtClean="0"/>
              <a:t>mln</a:t>
            </a:r>
            <a:r>
              <a:rPr lang="nl-NL" baseline="0" dirty="0" smtClean="0"/>
              <a:t> water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-1 </a:t>
            </a:r>
            <a:r>
              <a:rPr lang="nl-NL" baseline="0" dirty="0" err="1" smtClean="0"/>
              <a:t>billion</a:t>
            </a:r>
            <a:r>
              <a:rPr lang="nl-NL" baseline="0" dirty="0" smtClean="0"/>
              <a:t> ODF</a:t>
            </a:r>
          </a:p>
          <a:p>
            <a:pPr marL="0" indent="0">
              <a:buFontTx/>
              <a:buNone/>
            </a:pPr>
            <a:r>
              <a:rPr lang="nl-NL" baseline="0" dirty="0" err="1" smtClean="0"/>
              <a:t>Ambition</a:t>
            </a:r>
            <a:r>
              <a:rPr lang="nl-NL" baseline="0" dirty="0" smtClean="0"/>
              <a:t> level has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seen</a:t>
            </a:r>
            <a:r>
              <a:rPr lang="nl-NL" baseline="0" dirty="0" smtClean="0"/>
              <a:t> in light of </a:t>
            </a:r>
            <a:r>
              <a:rPr lang="nl-NL" baseline="0" dirty="0" err="1" smtClean="0"/>
              <a:t>additional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challenges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Economic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growth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climate</a:t>
            </a:r>
            <a:r>
              <a:rPr lang="nl-NL" baseline="0" dirty="0" smtClean="0"/>
              <a:t> change, </a:t>
            </a:r>
            <a:r>
              <a:rPr lang="nl-NL" baseline="0" dirty="0" err="1" smtClean="0"/>
              <a:t>rapid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growth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urbanisation</a:t>
            </a:r>
            <a:r>
              <a:rPr lang="nl-NL" baseline="0" dirty="0" smtClean="0"/>
              <a:t> (e.g. Kenya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double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2045 but </a:t>
            </a:r>
            <a:r>
              <a:rPr lang="nl-NL" baseline="0" dirty="0" err="1" smtClean="0"/>
              <a:t>urban</a:t>
            </a:r>
            <a:r>
              <a:rPr lang="nl-NL" baseline="0" dirty="0" smtClean="0"/>
              <a:t> share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quadruple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2035!) . </a:t>
            </a:r>
            <a:r>
              <a:rPr lang="nl-NL" baseline="0" dirty="0" err="1" smtClean="0"/>
              <a:t>Resulting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little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dirty water! </a:t>
            </a:r>
            <a:r>
              <a:rPr lang="nl-NL" baseline="0" dirty="0" err="1" smtClean="0"/>
              <a:t>Thats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why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linkage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water management (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goals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targets SDG 6!) is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important. </a:t>
            </a:r>
          </a:p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recognises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picture? </a:t>
            </a:r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impression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the new </a:t>
            </a:r>
            <a:r>
              <a:rPr lang="nl-NL" baseline="0" dirty="0" err="1" smtClean="0"/>
              <a:t>SDGs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universal</a:t>
            </a:r>
            <a:r>
              <a:rPr lang="nl-NL" baseline="0" dirty="0" smtClean="0"/>
              <a:t> access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WASH </a:t>
            </a:r>
            <a:r>
              <a:rPr lang="nl-NL" baseline="0" dirty="0" err="1" smtClean="0"/>
              <a:t>might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</a:t>
            </a:r>
            <a:r>
              <a:rPr lang="nl-NL" baseline="0" dirty="0" smtClean="0"/>
              <a:t> I invite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take </a:t>
            </a:r>
            <a:r>
              <a:rPr lang="nl-NL" baseline="0" dirty="0" err="1" smtClean="0"/>
              <a:t>place</a:t>
            </a:r>
            <a:r>
              <a:rPr lang="nl-NL" baseline="0" dirty="0" smtClean="0"/>
              <a:t> in the time capsule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travel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2030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me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village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Kidatu</a:t>
            </a:r>
            <a:r>
              <a:rPr lang="nl-NL" baseline="0" dirty="0" smtClean="0"/>
              <a:t> in Tanzania.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3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aseline="0" dirty="0" smtClean="0"/>
              <a:t>-Alle huishoudens hebben toegang tot veilig drinkwater. Prepaid system </a:t>
            </a:r>
          </a:p>
          <a:p>
            <a:pPr marL="0" indent="0">
              <a:buNone/>
            </a:pPr>
            <a:r>
              <a:rPr lang="nl-NL" baseline="0" dirty="0" smtClean="0"/>
              <a:t>-Zelfs de oude weduwe heeft een latrine op haar plot.</a:t>
            </a:r>
          </a:p>
          <a:p>
            <a:pPr marL="0" indent="0">
              <a:buNone/>
            </a:pPr>
            <a:r>
              <a:rPr lang="nl-NL" baseline="0" dirty="0" smtClean="0"/>
              <a:t>-</a:t>
            </a:r>
            <a:r>
              <a:rPr lang="nl-NL" baseline="0" dirty="0" err="1" smtClean="0"/>
              <a:t>Participation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ensured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NGO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water users have a </a:t>
            </a:r>
            <a:r>
              <a:rPr lang="nl-NL" baseline="0" dirty="0" err="1" smtClean="0"/>
              <a:t>voice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hold</a:t>
            </a:r>
            <a:r>
              <a:rPr lang="nl-NL" baseline="0" dirty="0" smtClean="0"/>
              <a:t> service providers </a:t>
            </a:r>
            <a:r>
              <a:rPr lang="nl-NL" baseline="0" dirty="0" err="1" smtClean="0"/>
              <a:t>accountable</a:t>
            </a:r>
            <a:r>
              <a:rPr lang="nl-NL" baseline="0" dirty="0" smtClean="0"/>
              <a:t>. </a:t>
            </a:r>
          </a:p>
          <a:p>
            <a:pPr marL="0" indent="0">
              <a:buNone/>
            </a:pPr>
            <a:r>
              <a:rPr lang="nl-NL" baseline="0" dirty="0" smtClean="0"/>
              <a:t>-Prijzen zijn betaalbaar voor allen. </a:t>
            </a:r>
          </a:p>
          <a:p>
            <a:pPr marL="0" indent="0">
              <a:buNone/>
            </a:pPr>
            <a:r>
              <a:rPr lang="nl-NL" baseline="0" dirty="0" smtClean="0"/>
              <a:t>- </a:t>
            </a:r>
            <a:r>
              <a:rPr lang="nl-NL" baseline="0" dirty="0" err="1" smtClean="0"/>
              <a:t>Borehole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functions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properly</a:t>
            </a:r>
            <a:r>
              <a:rPr lang="nl-NL" baseline="0" dirty="0" smtClean="0"/>
              <a:t> in dry </a:t>
            </a:r>
            <a:r>
              <a:rPr lang="nl-NL" baseline="0" dirty="0" err="1" smtClean="0"/>
              <a:t>season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Due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careful</a:t>
            </a:r>
            <a:r>
              <a:rPr lang="nl-NL" baseline="0" dirty="0" smtClean="0"/>
              <a:t> water management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new </a:t>
            </a:r>
            <a:r>
              <a:rPr lang="nl-NL" baseline="0" dirty="0" err="1" smtClean="0"/>
              <a:t>checkdam</a:t>
            </a:r>
            <a:r>
              <a:rPr lang="nl-NL" baseline="0" dirty="0" smtClean="0"/>
              <a:t>.</a:t>
            </a:r>
          </a:p>
          <a:p>
            <a:pPr marL="0" indent="0">
              <a:buNone/>
            </a:pPr>
            <a:r>
              <a:rPr lang="nl-NL" baseline="0" dirty="0" smtClean="0"/>
              <a:t>-A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company is </a:t>
            </a:r>
            <a:r>
              <a:rPr lang="nl-NL" baseline="0" dirty="0" err="1" smtClean="0"/>
              <a:t>contracted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the water </a:t>
            </a:r>
            <a:r>
              <a:rPr lang="nl-NL" baseline="0" dirty="0" err="1" smtClean="0"/>
              <a:t>committee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Kidatu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surrounding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villages</a:t>
            </a:r>
            <a:r>
              <a:rPr lang="nl-NL" baseline="0" dirty="0" smtClean="0"/>
              <a:t>)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maintenance of the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waterpoints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communal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sanitation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facilities</a:t>
            </a:r>
            <a:r>
              <a:rPr lang="nl-NL" baseline="0" dirty="0" smtClean="0"/>
              <a:t>.  </a:t>
            </a:r>
            <a:r>
              <a:rPr lang="nl-NL" baseline="0" dirty="0" err="1" smtClean="0"/>
              <a:t>Called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automatically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technical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problem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e-coli</a:t>
            </a:r>
            <a:r>
              <a:rPr lang="nl-NL" baseline="0" dirty="0" smtClean="0"/>
              <a:t> levels are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high.</a:t>
            </a:r>
          </a:p>
          <a:p>
            <a:pPr marL="0" indent="0">
              <a:buNone/>
            </a:pPr>
            <a:r>
              <a:rPr lang="nl-NL" baseline="0" dirty="0" smtClean="0"/>
              <a:t>-</a:t>
            </a:r>
            <a:r>
              <a:rPr lang="nl-NL" baseline="0" dirty="0" err="1" smtClean="0"/>
              <a:t>Finacial</a:t>
            </a:r>
            <a:r>
              <a:rPr lang="nl-NL" baseline="0" dirty="0" smtClean="0"/>
              <a:t> sector </a:t>
            </a:r>
            <a:r>
              <a:rPr lang="nl-NL" baseline="0" dirty="0" err="1" smtClean="0"/>
              <a:t>fully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engaged</a:t>
            </a:r>
            <a:r>
              <a:rPr lang="nl-NL" baseline="0" dirty="0" smtClean="0"/>
              <a:t>: MFI </a:t>
            </a:r>
            <a:r>
              <a:rPr lang="nl-NL" baseline="0" dirty="0" err="1" smtClean="0"/>
              <a:t>provide</a:t>
            </a:r>
            <a:r>
              <a:rPr lang="nl-NL" baseline="0" dirty="0" smtClean="0"/>
              <a:t> small </a:t>
            </a:r>
            <a:r>
              <a:rPr lang="nl-NL" baseline="0" dirty="0" err="1" smtClean="0"/>
              <a:t>loans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assist </a:t>
            </a:r>
            <a:r>
              <a:rPr lang="nl-NL" baseline="0" dirty="0" err="1" smtClean="0"/>
              <a:t>SMEs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households</a:t>
            </a:r>
            <a:r>
              <a:rPr lang="nl-NL" baseline="0" dirty="0" smtClean="0"/>
              <a:t>.</a:t>
            </a:r>
          </a:p>
          <a:p>
            <a:pPr marL="0" indent="0">
              <a:buNone/>
            </a:pPr>
            <a:r>
              <a:rPr lang="nl-NL" baseline="0" dirty="0" smtClean="0"/>
              <a:t>-</a:t>
            </a:r>
            <a:r>
              <a:rPr lang="nl-NL" baseline="0" dirty="0" err="1" smtClean="0"/>
              <a:t>Kidatu</a:t>
            </a:r>
            <a:r>
              <a:rPr lang="nl-NL" baseline="0" dirty="0" smtClean="0"/>
              <a:t> is al 10 jaar ODF!</a:t>
            </a:r>
          </a:p>
          <a:p>
            <a:pPr marL="0" indent="0">
              <a:buNone/>
            </a:pPr>
            <a:r>
              <a:rPr lang="nl-NL" baseline="0" dirty="0" smtClean="0"/>
              <a:t>-Goede sanitaire voorzieningen op de lokale dorpsschool met aparte toiletten voor meisjes. Op school wordt voorlichting gegeven over </a:t>
            </a:r>
            <a:r>
              <a:rPr lang="nl-NL" baseline="0" dirty="0" err="1" smtClean="0"/>
              <a:t>Menstrual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Hygiene</a:t>
            </a:r>
            <a:r>
              <a:rPr lang="nl-NL" baseline="0" dirty="0" smtClean="0"/>
              <a:t> Management</a:t>
            </a:r>
          </a:p>
          <a:p>
            <a:pPr marL="0" indent="0">
              <a:buNone/>
            </a:pPr>
            <a:r>
              <a:rPr lang="nl-NL" baseline="0" dirty="0" smtClean="0"/>
              <a:t>-A small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company </a:t>
            </a:r>
            <a:r>
              <a:rPr lang="nl-NL" baseline="0" dirty="0" err="1" smtClean="0"/>
              <a:t>ensures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sceptic</a:t>
            </a:r>
            <a:r>
              <a:rPr lang="nl-NL" baseline="0" dirty="0" smtClean="0"/>
              <a:t> tanks of the school are </a:t>
            </a:r>
            <a:r>
              <a:rPr lang="nl-NL" baseline="0" dirty="0" err="1" smtClean="0"/>
              <a:t>emptied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sludge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disposal</a:t>
            </a:r>
            <a:r>
              <a:rPr lang="nl-NL" baseline="0" dirty="0" smtClean="0"/>
              <a:t> at a </a:t>
            </a:r>
            <a:r>
              <a:rPr lang="nl-NL" baseline="0" dirty="0" err="1" smtClean="0"/>
              <a:t>drying</a:t>
            </a:r>
            <a:r>
              <a:rPr lang="nl-NL" baseline="0" dirty="0" smtClean="0"/>
              <a:t> field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processing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locally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sold</a:t>
            </a:r>
            <a:r>
              <a:rPr lang="nl-NL" baseline="0" dirty="0" smtClean="0"/>
              <a:t>.</a:t>
            </a:r>
          </a:p>
          <a:p>
            <a:pPr marL="0" indent="0">
              <a:buNone/>
            </a:pPr>
            <a:r>
              <a:rPr lang="nl-NL" baseline="0" dirty="0" smtClean="0"/>
              <a:t>-.</a:t>
            </a:r>
          </a:p>
          <a:p>
            <a:pPr marL="0" indent="0">
              <a:buNone/>
            </a:pPr>
            <a:r>
              <a:rPr lang="nl-NL" baseline="0" dirty="0" smtClean="0"/>
              <a:t>-De Health </a:t>
            </a:r>
            <a:r>
              <a:rPr lang="nl-NL" baseline="0" dirty="0" err="1" smtClean="0"/>
              <a:t>extention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retrigger</a:t>
            </a:r>
            <a:r>
              <a:rPr lang="nl-NL" baseline="0" dirty="0" smtClean="0"/>
              <a:t> the community on OD as part of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mainstream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.</a:t>
            </a:r>
          </a:p>
          <a:p>
            <a:pPr marL="0" indent="0">
              <a:buNone/>
            </a:pPr>
            <a:r>
              <a:rPr lang="nl-NL" baseline="0" dirty="0" smtClean="0"/>
              <a:t>-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government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oversight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set </a:t>
            </a:r>
            <a:r>
              <a:rPr lang="nl-NL" baseline="0" dirty="0" err="1" smtClean="0"/>
              <a:t>standards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tracks/</a:t>
            </a:r>
            <a:r>
              <a:rPr lang="nl-NL" baseline="0" dirty="0" err="1" smtClean="0"/>
              <a:t>oversees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functionality</a:t>
            </a:r>
            <a:r>
              <a:rPr lang="nl-NL" baseline="0" dirty="0" smtClean="0"/>
              <a:t> of WASH </a:t>
            </a:r>
            <a:r>
              <a:rPr lang="nl-NL" baseline="0" dirty="0" err="1" smtClean="0"/>
              <a:t>facilities</a:t>
            </a:r>
            <a:r>
              <a:rPr lang="nl-NL" baseline="0" dirty="0" smtClean="0"/>
              <a:t> via online Dashboard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monitors the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water </a:t>
            </a:r>
            <a:r>
              <a:rPr lang="nl-NL" baseline="0" dirty="0" err="1" smtClean="0"/>
              <a:t>committees</a:t>
            </a:r>
            <a:r>
              <a:rPr lang="nl-NL" baseline="0" dirty="0" smtClean="0"/>
              <a:t>, SME companies </a:t>
            </a:r>
            <a:r>
              <a:rPr lang="nl-NL" baseline="0" dirty="0" err="1" smtClean="0"/>
              <a:t>providing</a:t>
            </a:r>
            <a:r>
              <a:rPr lang="nl-NL" baseline="0" dirty="0" smtClean="0"/>
              <a:t> services. Is </a:t>
            </a:r>
            <a:r>
              <a:rPr lang="nl-NL" baseline="0" dirty="0" err="1" smtClean="0"/>
              <a:t>provided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central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gvt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adequate resources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ensures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safety</a:t>
            </a:r>
            <a:r>
              <a:rPr lang="nl-NL" baseline="0" dirty="0" smtClean="0"/>
              <a:t> nets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most </a:t>
            </a:r>
            <a:r>
              <a:rPr lang="nl-NL" baseline="0" dirty="0" err="1" smtClean="0"/>
              <a:t>vulnerable</a:t>
            </a:r>
            <a:r>
              <a:rPr lang="nl-NL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achieve</a:t>
            </a:r>
            <a:r>
              <a:rPr lang="nl-NL" b="1" baseline="0" dirty="0" smtClean="0"/>
              <a:t> the </a:t>
            </a:r>
            <a:r>
              <a:rPr lang="nl-NL" b="1" baseline="0" dirty="0" err="1" smtClean="0"/>
              <a:t>future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situation</a:t>
            </a:r>
            <a:r>
              <a:rPr lang="nl-NL" b="1" baseline="0" dirty="0" smtClean="0"/>
              <a:t> in </a:t>
            </a:r>
            <a:r>
              <a:rPr lang="nl-NL" b="1" baseline="0" dirty="0" err="1" smtClean="0"/>
              <a:t>Kidatu</a:t>
            </a:r>
            <a:r>
              <a:rPr lang="nl-NL" b="1" baseline="0" dirty="0" smtClean="0"/>
              <a:t>. </a:t>
            </a:r>
            <a:r>
              <a:rPr lang="nl-NL" b="1" baseline="0" dirty="0" err="1" smtClean="0"/>
              <a:t>Some</a:t>
            </a:r>
            <a:r>
              <a:rPr lang="nl-NL" b="1" baseline="0" dirty="0" smtClean="0"/>
              <a:t> major </a:t>
            </a:r>
            <a:r>
              <a:rPr lang="nl-NL" b="1" baseline="0" dirty="0" err="1" smtClean="0"/>
              <a:t>shifts</a:t>
            </a:r>
            <a:r>
              <a:rPr lang="nl-NL" b="1" baseline="0" dirty="0" smtClean="0"/>
              <a:t> in policy focus, partnerships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efforts</a:t>
            </a:r>
            <a:r>
              <a:rPr lang="nl-NL" b="1" baseline="0" dirty="0" smtClean="0"/>
              <a:t> are </a:t>
            </a:r>
            <a:r>
              <a:rPr lang="nl-NL" b="1" baseline="0" dirty="0" err="1" smtClean="0"/>
              <a:t>needed</a:t>
            </a:r>
            <a:r>
              <a:rPr lang="nl-NL" b="1" baseline="0" dirty="0" smtClean="0"/>
              <a:t>. Let me share </a:t>
            </a:r>
            <a:r>
              <a:rPr lang="nl-NL" b="1" baseline="0" dirty="0" err="1" smtClean="0"/>
              <a:t>some</a:t>
            </a:r>
            <a:r>
              <a:rPr lang="nl-NL" b="1" baseline="0" dirty="0" smtClean="0"/>
              <a:t> of </a:t>
            </a:r>
            <a:r>
              <a:rPr lang="nl-NL" b="1" baseline="0" dirty="0" err="1" smtClean="0"/>
              <a:t>our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thoughts</a:t>
            </a:r>
            <a:r>
              <a:rPr lang="nl-NL" b="1" baseline="0" dirty="0" smtClean="0"/>
              <a:t> on </a:t>
            </a:r>
            <a:r>
              <a:rPr lang="nl-NL" b="1" baseline="0" dirty="0" err="1" smtClean="0"/>
              <a:t>this</a:t>
            </a:r>
            <a:r>
              <a:rPr lang="nl-NL" b="1" baseline="0" dirty="0" smtClean="0"/>
              <a:t>:</a:t>
            </a:r>
          </a:p>
          <a:p>
            <a:pPr marL="0" indent="0">
              <a:buFontTx/>
              <a:buNone/>
            </a:pPr>
            <a:endParaRPr lang="nl-NL" b="1" baseline="0" dirty="0" smtClean="0"/>
          </a:p>
          <a:p>
            <a:pPr marL="0" indent="0">
              <a:buFontTx/>
              <a:buNone/>
            </a:pPr>
            <a:r>
              <a:rPr lang="nl-NL" b="1" baseline="0" dirty="0" smtClean="0"/>
              <a:t>ODA, </a:t>
            </a:r>
            <a:r>
              <a:rPr lang="nl-NL" b="1" baseline="0" dirty="0" err="1" smtClean="0"/>
              <a:t>current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domestic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finance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private sector </a:t>
            </a:r>
            <a:r>
              <a:rPr lang="nl-NL" b="1" baseline="0" dirty="0" err="1" smtClean="0"/>
              <a:t>capital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not</a:t>
            </a:r>
            <a:r>
              <a:rPr lang="nl-NL" b="1" baseline="0" dirty="0" smtClean="0"/>
              <a:t> adequate! </a:t>
            </a:r>
            <a:r>
              <a:rPr lang="nl-NL" b="1" baseline="0" dirty="0" err="1" smtClean="0"/>
              <a:t>Need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come</a:t>
            </a:r>
            <a:r>
              <a:rPr lang="nl-NL" b="1" baseline="0" dirty="0" smtClean="0"/>
              <a:t> up </a:t>
            </a:r>
            <a:r>
              <a:rPr lang="nl-NL" b="1" baseline="0" dirty="0" err="1" smtClean="0"/>
              <a:t>with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mechanisms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with</a:t>
            </a:r>
            <a:r>
              <a:rPr lang="nl-NL" b="1" baseline="0" dirty="0" smtClean="0"/>
              <a:t> the </a:t>
            </a:r>
            <a:r>
              <a:rPr lang="nl-NL" b="1" baseline="0" dirty="0" err="1" smtClean="0"/>
              <a:t>potential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attract</a:t>
            </a:r>
            <a:r>
              <a:rPr lang="nl-NL" b="1" baseline="0" dirty="0" smtClean="0"/>
              <a:t> large </a:t>
            </a:r>
            <a:r>
              <a:rPr lang="nl-NL" b="1" baseline="0" dirty="0" err="1" smtClean="0"/>
              <a:t>scale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funding</a:t>
            </a:r>
            <a:r>
              <a:rPr lang="nl-NL" b="1" baseline="0" dirty="0" smtClean="0"/>
              <a:t> (e.g. pension funds) </a:t>
            </a:r>
            <a:r>
              <a:rPr lang="nl-NL" b="1" baseline="0" dirty="0" err="1" smtClean="0"/>
              <a:t>Improve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domestic</a:t>
            </a:r>
            <a:r>
              <a:rPr lang="nl-NL" b="1" baseline="0" dirty="0" smtClean="0"/>
              <a:t> resource </a:t>
            </a:r>
            <a:r>
              <a:rPr lang="nl-NL" b="1" baseline="0" dirty="0" err="1" smtClean="0"/>
              <a:t>mobilisation</a:t>
            </a:r>
            <a:r>
              <a:rPr lang="nl-NL" b="1" baseline="0" dirty="0" smtClean="0"/>
              <a:t>, access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WB </a:t>
            </a:r>
            <a:r>
              <a:rPr lang="nl-NL" b="1" baseline="0" dirty="0" err="1" smtClean="0"/>
              <a:t>loans</a:t>
            </a:r>
            <a:r>
              <a:rPr lang="nl-NL" b="1" baseline="0" dirty="0" smtClean="0"/>
              <a:t>, </a:t>
            </a:r>
            <a:r>
              <a:rPr lang="nl-NL" b="1" baseline="0" dirty="0" err="1" smtClean="0"/>
              <a:t>attracting</a:t>
            </a:r>
            <a:r>
              <a:rPr lang="nl-NL" b="1" baseline="0" dirty="0" smtClean="0"/>
              <a:t> funds </a:t>
            </a:r>
            <a:r>
              <a:rPr lang="nl-NL" b="1" baseline="0" dirty="0" err="1" smtClean="0"/>
              <a:t>from</a:t>
            </a:r>
            <a:r>
              <a:rPr lang="nl-NL" b="1" baseline="0" dirty="0" smtClean="0"/>
              <a:t> EIB etc. </a:t>
            </a:r>
            <a:r>
              <a:rPr lang="nl-NL" b="1" baseline="0" dirty="0" err="1" smtClean="0"/>
              <a:t>Also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need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support </a:t>
            </a:r>
            <a:r>
              <a:rPr lang="nl-NL" b="1" baseline="0" dirty="0" err="1" smtClean="0"/>
              <a:t>governments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financial sector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see</a:t>
            </a:r>
            <a:r>
              <a:rPr lang="nl-NL" b="1" baseline="0" dirty="0" smtClean="0"/>
              <a:t> the water sector as </a:t>
            </a:r>
            <a:r>
              <a:rPr lang="nl-NL" b="1" baseline="0" dirty="0" err="1" smtClean="0"/>
              <a:t>an</a:t>
            </a:r>
            <a:r>
              <a:rPr lang="nl-NL" b="1" baseline="0" dirty="0" smtClean="0"/>
              <a:t> important </a:t>
            </a:r>
            <a:r>
              <a:rPr lang="nl-NL" b="1" baseline="0" dirty="0" err="1" smtClean="0"/>
              <a:t>one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stimulate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investments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SMEs</a:t>
            </a:r>
            <a:r>
              <a:rPr lang="nl-NL" b="1" baseline="0" dirty="0" smtClean="0"/>
              <a:t>. </a:t>
            </a:r>
          </a:p>
          <a:p>
            <a:pPr marL="0" indent="0">
              <a:buFontTx/>
              <a:buNone/>
            </a:pPr>
            <a:r>
              <a:rPr lang="nl-NL" b="1" baseline="0" dirty="0" err="1" smtClean="0"/>
              <a:t>Promising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examples</a:t>
            </a:r>
            <a:r>
              <a:rPr lang="nl-NL" b="1" baseline="0" dirty="0" smtClean="0"/>
              <a:t> (Utilities), </a:t>
            </a:r>
            <a:r>
              <a:rPr lang="nl-NL" b="1" baseline="0" dirty="0" err="1" smtClean="0"/>
              <a:t>Work</a:t>
            </a:r>
            <a:r>
              <a:rPr lang="nl-NL" b="1" baseline="0" dirty="0" smtClean="0"/>
              <a:t> of US-AID. FINISH </a:t>
            </a:r>
            <a:r>
              <a:rPr lang="nl-NL" b="1" baseline="0" dirty="0" err="1" smtClean="0"/>
              <a:t>programme</a:t>
            </a:r>
            <a:r>
              <a:rPr lang="nl-NL" b="1" baseline="0" dirty="0" smtClean="0"/>
              <a:t>, </a:t>
            </a:r>
            <a:r>
              <a:rPr lang="nl-NL" b="1" baseline="0" dirty="0" err="1" smtClean="0"/>
              <a:t>Several</a:t>
            </a:r>
            <a:r>
              <a:rPr lang="nl-NL" b="1" baseline="0" dirty="0" smtClean="0"/>
              <a:t> FDW </a:t>
            </a:r>
            <a:r>
              <a:rPr lang="nl-NL" b="1" baseline="0" dirty="0" err="1" smtClean="0"/>
              <a:t>projects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Ideas</a:t>
            </a:r>
            <a:r>
              <a:rPr lang="nl-NL" b="1" baseline="0" dirty="0" smtClean="0"/>
              <a:t> Roy </a:t>
            </a:r>
            <a:r>
              <a:rPr lang="nl-NL" b="1" baseline="0" dirty="0" err="1" smtClean="0"/>
              <a:t>Torkelsen</a:t>
            </a:r>
            <a:r>
              <a:rPr lang="nl-NL" b="1" baseline="0" dirty="0" smtClean="0"/>
              <a:t> (Water Bank) (UNSGAB)</a:t>
            </a:r>
          </a:p>
          <a:p>
            <a:pPr marL="0" indent="0">
              <a:buFontTx/>
              <a:buNone/>
            </a:pPr>
            <a:r>
              <a:rPr lang="nl-NL" b="1" baseline="0" dirty="0" smtClean="0"/>
              <a:t>We have set in motion a </a:t>
            </a:r>
            <a:r>
              <a:rPr lang="nl-NL" b="1" baseline="0" dirty="0" err="1" smtClean="0"/>
              <a:t>workstream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around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this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with</a:t>
            </a:r>
            <a:r>
              <a:rPr lang="nl-NL" b="1" baseline="0" dirty="0" smtClean="0"/>
              <a:t> NWP/</a:t>
            </a:r>
            <a:r>
              <a:rPr lang="nl-NL" b="1" baseline="0" dirty="0" err="1" smtClean="0"/>
              <a:t>Several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embassies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work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towards</a:t>
            </a:r>
            <a:r>
              <a:rPr lang="nl-NL" b="1" baseline="0" dirty="0" smtClean="0"/>
              <a:t> FFD conference in </a:t>
            </a:r>
            <a:r>
              <a:rPr lang="nl-NL" b="1" baseline="0" dirty="0" err="1" smtClean="0"/>
              <a:t>july</a:t>
            </a:r>
            <a:r>
              <a:rPr lang="nl-NL" b="1" baseline="0" dirty="0" smtClean="0"/>
              <a:t> in Ethiopia.</a:t>
            </a:r>
          </a:p>
          <a:p>
            <a:pPr marL="0" indent="0">
              <a:buFontTx/>
              <a:buNone/>
            </a:pPr>
            <a:endParaRPr lang="nl-NL" b="1" baseline="0" dirty="0" smtClean="0"/>
          </a:p>
          <a:p>
            <a:pPr marL="0" indent="0">
              <a:buFontTx/>
              <a:buNone/>
            </a:pPr>
            <a:r>
              <a:rPr lang="nl-NL" b="1" baseline="0" dirty="0" err="1" smtClean="0"/>
              <a:t>Working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towards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equitable</a:t>
            </a:r>
            <a:r>
              <a:rPr lang="nl-NL" b="1" baseline="0" dirty="0" smtClean="0"/>
              <a:t> service delivery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increased</a:t>
            </a:r>
            <a:r>
              <a:rPr lang="nl-NL" b="1" baseline="0" dirty="0" smtClean="0"/>
              <a:t> service levels </a:t>
            </a:r>
            <a:r>
              <a:rPr lang="nl-NL" b="1" baseline="0" dirty="0" err="1" smtClean="0"/>
              <a:t>require</a:t>
            </a:r>
            <a:r>
              <a:rPr lang="nl-NL" b="1" baseline="0" dirty="0" smtClean="0"/>
              <a:t> more attention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governance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aspects</a:t>
            </a:r>
            <a:r>
              <a:rPr lang="nl-NL" b="1" baseline="0" dirty="0" smtClean="0"/>
              <a:t>: </a:t>
            </a:r>
            <a:r>
              <a:rPr lang="nl-NL" b="1" baseline="0" dirty="0" err="1" smtClean="0"/>
              <a:t>Participation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needs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stepped</a:t>
            </a:r>
            <a:r>
              <a:rPr lang="nl-NL" b="1" baseline="0" dirty="0" smtClean="0"/>
              <a:t> up, People (</a:t>
            </a:r>
            <a:r>
              <a:rPr lang="nl-NL" b="1" baseline="0" dirty="0" err="1" smtClean="0"/>
              <a:t>also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vulnerable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ones</a:t>
            </a:r>
            <a:r>
              <a:rPr lang="nl-NL" b="1" baseline="0" dirty="0" smtClean="0"/>
              <a:t>) </a:t>
            </a:r>
            <a:r>
              <a:rPr lang="nl-NL" b="1" baseline="0" dirty="0" err="1" smtClean="0"/>
              <a:t>need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given</a:t>
            </a:r>
            <a:r>
              <a:rPr lang="nl-NL" b="1" baseline="0" dirty="0" smtClean="0"/>
              <a:t> a </a:t>
            </a:r>
            <a:r>
              <a:rPr lang="nl-NL" b="1" baseline="0" dirty="0" err="1" smtClean="0"/>
              <a:t>voice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heard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need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able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hold</a:t>
            </a:r>
            <a:r>
              <a:rPr lang="nl-NL" b="1" baseline="0" dirty="0" smtClean="0"/>
              <a:t> service providers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account, </a:t>
            </a:r>
            <a:r>
              <a:rPr lang="nl-NL" b="1" baseline="0" dirty="0" err="1" smtClean="0"/>
              <a:t>directly</a:t>
            </a:r>
            <a:r>
              <a:rPr lang="nl-NL" b="1" baseline="0" dirty="0" smtClean="0"/>
              <a:t> or via </a:t>
            </a:r>
            <a:r>
              <a:rPr lang="nl-NL" b="1" baseline="0" dirty="0" err="1" smtClean="0"/>
              <a:t>their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governements</a:t>
            </a:r>
            <a:r>
              <a:rPr lang="nl-NL" b="1" baseline="0" dirty="0" smtClean="0"/>
              <a:t>. In </a:t>
            </a:r>
            <a:r>
              <a:rPr lang="nl-NL" b="1" baseline="0" dirty="0" err="1" smtClean="0"/>
              <a:t>that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sence</a:t>
            </a:r>
            <a:r>
              <a:rPr lang="nl-NL" b="1" baseline="0" dirty="0" smtClean="0"/>
              <a:t> the new Lobby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Advocacy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programme</a:t>
            </a:r>
            <a:r>
              <a:rPr lang="nl-NL" b="1" baseline="0" dirty="0" smtClean="0"/>
              <a:t> WASH-IT </a:t>
            </a:r>
            <a:r>
              <a:rPr lang="nl-NL" b="1" baseline="0" dirty="0" err="1" smtClean="0"/>
              <a:t>granted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the consortium IRC/AKVO/Wetlands /Simavi is  a </a:t>
            </a:r>
            <a:r>
              <a:rPr lang="nl-NL" b="1" baseline="0" dirty="0" err="1" smtClean="0"/>
              <a:t>welcome</a:t>
            </a:r>
            <a:r>
              <a:rPr lang="nl-NL" b="1" baseline="0" dirty="0" smtClean="0"/>
              <a:t>, </a:t>
            </a:r>
            <a:r>
              <a:rPr lang="nl-NL" b="1" baseline="0" dirty="0" err="1" smtClean="0"/>
              <a:t>timely</a:t>
            </a:r>
            <a:r>
              <a:rPr lang="nl-NL" b="1" baseline="0" dirty="0" smtClean="0"/>
              <a:t>  new </a:t>
            </a:r>
            <a:r>
              <a:rPr lang="nl-NL" b="1" baseline="0" dirty="0" err="1" smtClean="0"/>
              <a:t>initiative</a:t>
            </a:r>
            <a:r>
              <a:rPr lang="nl-NL" b="1" baseline="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="1" baseline="0" dirty="0" smtClean="0"/>
              <a:t>More focus on </a:t>
            </a:r>
            <a:r>
              <a:rPr lang="nl-NL" b="1" baseline="0" dirty="0" err="1" smtClean="0"/>
              <a:t>linking</a:t>
            </a:r>
            <a:r>
              <a:rPr lang="nl-NL" b="1" baseline="0" dirty="0" smtClean="0"/>
              <a:t> IWRM </a:t>
            </a:r>
            <a:r>
              <a:rPr lang="nl-NL" b="1" baseline="0" dirty="0" err="1" smtClean="0"/>
              <a:t>principles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WASH </a:t>
            </a:r>
            <a:r>
              <a:rPr lang="nl-NL" b="1" baseline="0" dirty="0" err="1" smtClean="0"/>
              <a:t>programmes</a:t>
            </a:r>
            <a:r>
              <a:rPr lang="nl-NL" b="1" baseline="0" dirty="0" smtClean="0"/>
              <a:t>.  We do </a:t>
            </a:r>
            <a:r>
              <a:rPr lang="nl-NL" b="1" baseline="0" dirty="0" err="1" smtClean="0"/>
              <a:t>not</a:t>
            </a:r>
            <a:r>
              <a:rPr lang="nl-NL" b="1" baseline="0" dirty="0" smtClean="0"/>
              <a:t> have </a:t>
            </a:r>
            <a:r>
              <a:rPr lang="nl-NL" b="1" baseline="0" dirty="0" err="1" smtClean="0"/>
              <a:t>many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programmes</a:t>
            </a:r>
            <a:r>
              <a:rPr lang="nl-NL" b="1" baseline="0" dirty="0" smtClean="0"/>
              <a:t> in </a:t>
            </a:r>
            <a:r>
              <a:rPr lang="nl-NL" b="1" baseline="0" dirty="0" err="1" smtClean="0"/>
              <a:t>our</a:t>
            </a:r>
            <a:r>
              <a:rPr lang="nl-NL" b="1" baseline="0" dirty="0" smtClean="0"/>
              <a:t> portfolio </a:t>
            </a:r>
            <a:r>
              <a:rPr lang="nl-NL" b="1" baseline="0" dirty="0" err="1" smtClean="0"/>
              <a:t>where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this</a:t>
            </a:r>
            <a:r>
              <a:rPr lang="nl-NL" b="1" baseline="0" dirty="0" smtClean="0"/>
              <a:t> is </a:t>
            </a:r>
            <a:r>
              <a:rPr lang="nl-NL" b="1" baseline="0" dirty="0" err="1" smtClean="0"/>
              <a:t>obviously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done</a:t>
            </a:r>
            <a:r>
              <a:rPr lang="nl-NL" b="1" baseline="0" dirty="0" smtClean="0"/>
              <a:t>. New </a:t>
            </a:r>
            <a:r>
              <a:rPr lang="nl-NL" b="1" baseline="0" dirty="0" err="1" smtClean="0"/>
              <a:t>standards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needed</a:t>
            </a:r>
            <a:r>
              <a:rPr lang="nl-NL" b="1" baseline="0" dirty="0" smtClean="0"/>
              <a:t>? EIA </a:t>
            </a:r>
            <a:r>
              <a:rPr lang="nl-NL" b="1" baseline="0" dirty="0" err="1" smtClean="0"/>
              <a:t>for</a:t>
            </a:r>
            <a:r>
              <a:rPr lang="nl-NL" b="1" baseline="0" dirty="0" smtClean="0"/>
              <a:t> WASH? </a:t>
            </a:r>
            <a:r>
              <a:rPr lang="nl-NL" b="1" baseline="0" dirty="0" err="1" smtClean="0"/>
              <a:t>Looking</a:t>
            </a:r>
            <a:r>
              <a:rPr lang="nl-NL" b="1" baseline="0" dirty="0" smtClean="0"/>
              <a:t> at </a:t>
            </a:r>
            <a:r>
              <a:rPr lang="nl-NL" b="1" baseline="0" dirty="0" err="1" smtClean="0"/>
              <a:t>both</a:t>
            </a:r>
            <a:r>
              <a:rPr lang="nl-NL" b="1" baseline="0" dirty="0" smtClean="0"/>
              <a:t> up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downstream </a:t>
            </a:r>
            <a:r>
              <a:rPr lang="nl-NL" b="1" baseline="0" dirty="0" err="1" smtClean="0"/>
              <a:t>implications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implications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for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other</a:t>
            </a:r>
            <a:r>
              <a:rPr lang="nl-NL" b="1" baseline="0" dirty="0" smtClean="0"/>
              <a:t> water users (</a:t>
            </a:r>
            <a:r>
              <a:rPr lang="nl-NL" b="1" baseline="0" dirty="0" err="1" smtClean="0"/>
              <a:t>domestic</a:t>
            </a:r>
            <a:r>
              <a:rPr lang="nl-NL" b="1" baseline="0" dirty="0" smtClean="0"/>
              <a:t> en </a:t>
            </a:r>
            <a:r>
              <a:rPr lang="nl-NL" b="1" baseline="0" dirty="0" err="1" smtClean="0"/>
              <a:t>productive</a:t>
            </a:r>
            <a:r>
              <a:rPr lang="nl-NL" b="1" baseline="0" dirty="0" smtClean="0"/>
              <a:t>).</a:t>
            </a:r>
          </a:p>
          <a:p>
            <a:pPr marL="0" indent="0">
              <a:buFontTx/>
              <a:buNone/>
            </a:pPr>
            <a:endParaRPr lang="nl-NL" b="1" baseline="0" dirty="0" smtClean="0"/>
          </a:p>
          <a:p>
            <a:pPr marL="0" indent="0">
              <a:buFontTx/>
              <a:buNone/>
            </a:pPr>
            <a:r>
              <a:rPr lang="nl-NL" b="1" baseline="0" dirty="0" smtClean="0"/>
              <a:t>Universal access </a:t>
            </a:r>
            <a:r>
              <a:rPr lang="nl-NL" b="1" baseline="0" dirty="0" err="1" smtClean="0"/>
              <a:t>for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all</a:t>
            </a:r>
            <a:r>
              <a:rPr lang="nl-NL" b="1" baseline="0" dirty="0" smtClean="0"/>
              <a:t> means </a:t>
            </a:r>
            <a:r>
              <a:rPr lang="nl-NL" b="1" baseline="0" dirty="0" err="1" smtClean="0"/>
              <a:t>sustaining</a:t>
            </a:r>
            <a:r>
              <a:rPr lang="nl-NL" b="1" baseline="0" dirty="0" smtClean="0"/>
              <a:t> service levels: </a:t>
            </a:r>
            <a:r>
              <a:rPr lang="nl-NL" b="1" baseline="0" dirty="0" err="1" smtClean="0"/>
              <a:t>Our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efforts</a:t>
            </a:r>
            <a:r>
              <a:rPr lang="nl-NL" b="1" baseline="0" dirty="0" smtClean="0"/>
              <a:t> (</a:t>
            </a:r>
            <a:r>
              <a:rPr lang="nl-NL" b="1" baseline="0" dirty="0" err="1" smtClean="0"/>
              <a:t>with</a:t>
            </a:r>
            <a:r>
              <a:rPr lang="nl-NL" b="1" baseline="0" dirty="0" smtClean="0"/>
              <a:t> IRC, WASH-</a:t>
            </a:r>
            <a:r>
              <a:rPr lang="nl-NL" b="1" baseline="0" dirty="0" err="1" smtClean="0"/>
              <a:t>cost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others</a:t>
            </a:r>
            <a:r>
              <a:rPr lang="nl-NL" b="1" baseline="0" dirty="0" smtClean="0"/>
              <a:t>)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development</a:t>
            </a:r>
            <a:r>
              <a:rPr lang="nl-NL" b="1" baseline="0" dirty="0" smtClean="0"/>
              <a:t> of </a:t>
            </a:r>
            <a:r>
              <a:rPr lang="nl-NL" b="1" baseline="0" dirty="0" err="1" smtClean="0"/>
              <a:t>sustainability</a:t>
            </a:r>
            <a:r>
              <a:rPr lang="nl-NL" b="1" baseline="0" dirty="0" smtClean="0"/>
              <a:t> tools (Check) </a:t>
            </a:r>
            <a:r>
              <a:rPr lang="nl-NL" b="1" baseline="0" dirty="0" err="1" smtClean="0"/>
              <a:t>need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</a:t>
            </a:r>
            <a:r>
              <a:rPr lang="nl-NL" b="1" baseline="0" dirty="0" smtClean="0"/>
              <a:t> expanded but/more </a:t>
            </a:r>
            <a:r>
              <a:rPr lang="nl-NL" b="1" baseline="0" dirty="0" err="1" smtClean="0"/>
              <a:t>importantly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incorporated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by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local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institutions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mechanisms</a:t>
            </a:r>
            <a:r>
              <a:rPr lang="nl-NL" b="1" baseline="0" dirty="0" smtClean="0"/>
              <a:t>.</a:t>
            </a:r>
          </a:p>
          <a:p>
            <a:pPr marL="0" indent="0">
              <a:buFontTx/>
              <a:buNone/>
            </a:pPr>
            <a:endParaRPr lang="nl-NL" b="1" baseline="0" dirty="0" smtClean="0"/>
          </a:p>
          <a:p>
            <a:pPr marL="0" indent="0">
              <a:buFontTx/>
              <a:buNone/>
            </a:pPr>
            <a:r>
              <a:rPr lang="nl-NL" b="1" baseline="0" dirty="0" err="1" smtClean="0"/>
              <a:t>Local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capacity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for</a:t>
            </a:r>
            <a:r>
              <a:rPr lang="nl-NL" b="1" baseline="0" dirty="0" smtClean="0"/>
              <a:t> M&amp;E </a:t>
            </a:r>
            <a:r>
              <a:rPr lang="nl-NL" b="1" baseline="0" dirty="0" err="1" smtClean="0"/>
              <a:t>will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become</a:t>
            </a:r>
            <a:r>
              <a:rPr lang="nl-NL" b="1" baseline="0" dirty="0" smtClean="0"/>
              <a:t> more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more important: The new goals </a:t>
            </a:r>
            <a:r>
              <a:rPr lang="nl-NL" b="1" baseline="0" dirty="0" err="1" smtClean="0"/>
              <a:t>require</a:t>
            </a:r>
            <a:r>
              <a:rPr lang="nl-NL" b="1" baseline="0" dirty="0" smtClean="0"/>
              <a:t> a new level of </a:t>
            </a:r>
            <a:r>
              <a:rPr lang="nl-NL" b="1" baseline="0" dirty="0" err="1" smtClean="0"/>
              <a:t>sophistication</a:t>
            </a:r>
            <a:r>
              <a:rPr lang="nl-NL" b="1" baseline="0" dirty="0" smtClean="0"/>
              <a:t>: </a:t>
            </a:r>
            <a:r>
              <a:rPr lang="nl-NL" b="1" baseline="0" dirty="0" err="1" smtClean="0"/>
              <a:t>identifying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monitoring </a:t>
            </a:r>
            <a:r>
              <a:rPr lang="nl-NL" b="1" baseline="0" dirty="0" err="1" smtClean="0"/>
              <a:t>specific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population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strata</a:t>
            </a:r>
            <a:r>
              <a:rPr lang="nl-NL" b="1" baseline="0" dirty="0" smtClean="0"/>
              <a:t>, real time tracking </a:t>
            </a:r>
            <a:r>
              <a:rPr lang="nl-NL" b="1" baseline="0" dirty="0" err="1" smtClean="0"/>
              <a:t>funcitonality</a:t>
            </a:r>
            <a:r>
              <a:rPr lang="nl-NL" b="1" baseline="0" dirty="0" smtClean="0"/>
              <a:t>, </a:t>
            </a:r>
            <a:r>
              <a:rPr lang="nl-NL" b="1" baseline="0" dirty="0" err="1" smtClean="0"/>
              <a:t>providing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transparent</a:t>
            </a:r>
            <a:r>
              <a:rPr lang="nl-NL" b="1" baseline="0" dirty="0" smtClean="0"/>
              <a:t> information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cititzens</a:t>
            </a:r>
            <a:r>
              <a:rPr lang="nl-NL" b="1" baseline="0" dirty="0" smtClean="0"/>
              <a:t> on service levels/</a:t>
            </a:r>
            <a:r>
              <a:rPr lang="nl-NL" b="1" baseline="0" dirty="0" err="1" smtClean="0"/>
              <a:t>quality</a:t>
            </a:r>
            <a:r>
              <a:rPr lang="nl-NL" b="1" baseline="0" dirty="0" smtClean="0"/>
              <a:t>.  </a:t>
            </a:r>
            <a:r>
              <a:rPr lang="nl-NL" b="1" baseline="0" dirty="0" err="1" smtClean="0"/>
              <a:t>Some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initiatives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will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become</a:t>
            </a:r>
            <a:r>
              <a:rPr lang="nl-NL" b="1" baseline="0" dirty="0" smtClean="0"/>
              <a:t> more prominent e.g. AKVO </a:t>
            </a:r>
            <a:r>
              <a:rPr lang="nl-NL" b="1" baseline="0" dirty="0" err="1" smtClean="0"/>
              <a:t>mapping</a:t>
            </a:r>
            <a:r>
              <a:rPr lang="nl-NL" b="1" baseline="0" dirty="0" smtClean="0"/>
              <a:t> tools.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="1" baseline="0" dirty="0" err="1" smtClean="0"/>
              <a:t>SDGs</a:t>
            </a:r>
            <a:r>
              <a:rPr lang="nl-NL" b="1" baseline="0" dirty="0" smtClean="0"/>
              <a:t>: High </a:t>
            </a:r>
            <a:r>
              <a:rPr lang="nl-NL" b="1" baseline="0" dirty="0" err="1" smtClean="0"/>
              <a:t>Ambition</a:t>
            </a:r>
            <a:r>
              <a:rPr lang="nl-NL" b="1" baseline="0" dirty="0" smtClean="0"/>
              <a:t> level, </a:t>
            </a:r>
            <a:r>
              <a:rPr lang="nl-NL" b="1" baseline="0" dirty="0" err="1" smtClean="0"/>
              <a:t>added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complexity</a:t>
            </a:r>
            <a:r>
              <a:rPr lang="nl-NL" b="1" baseline="0" dirty="0" smtClean="0"/>
              <a:t>, We have </a:t>
            </a:r>
            <a:r>
              <a:rPr lang="nl-NL" b="1" baseline="0" dirty="0" err="1" smtClean="0"/>
              <a:t>some</a:t>
            </a:r>
            <a:r>
              <a:rPr lang="nl-NL" b="1" baseline="0" dirty="0" smtClean="0"/>
              <a:t> heavy </a:t>
            </a:r>
            <a:r>
              <a:rPr lang="nl-NL" b="1" baseline="0" dirty="0" err="1" smtClean="0"/>
              <a:t>lifting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do the </a:t>
            </a:r>
            <a:r>
              <a:rPr lang="nl-NL" b="1" baseline="0" dirty="0" err="1" smtClean="0"/>
              <a:t>coming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years</a:t>
            </a:r>
            <a:r>
              <a:rPr lang="nl-NL" b="1" baseline="0" dirty="0" smtClean="0"/>
              <a:t>.</a:t>
            </a:r>
          </a:p>
          <a:p>
            <a:pPr marL="0" indent="0">
              <a:buFontTx/>
              <a:buNone/>
            </a:pPr>
            <a:r>
              <a:rPr lang="nl-NL" b="1" baseline="0" dirty="0" smtClean="0"/>
              <a:t>But the SGDS </a:t>
            </a:r>
            <a:r>
              <a:rPr lang="nl-NL" b="1" baseline="0" dirty="0" err="1" smtClean="0"/>
              <a:t>provide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interesting</a:t>
            </a:r>
            <a:r>
              <a:rPr lang="nl-NL" b="1" baseline="0" dirty="0" smtClean="0"/>
              <a:t> new momentum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dimensions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to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our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work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and</a:t>
            </a:r>
            <a:r>
              <a:rPr lang="nl-NL" b="1" baseline="0" dirty="0" smtClean="0"/>
              <a:t> we trust we do the heavy </a:t>
            </a:r>
            <a:r>
              <a:rPr lang="nl-NL" b="1" baseline="0" dirty="0" err="1" smtClean="0"/>
              <a:t>lifting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with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many</a:t>
            </a:r>
            <a:r>
              <a:rPr lang="nl-NL" b="1" baseline="0" dirty="0" smtClean="0"/>
              <a:t> partners, </a:t>
            </a:r>
            <a:r>
              <a:rPr lang="nl-NL" b="1" baseline="0" dirty="0" err="1" smtClean="0"/>
              <a:t>including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yourselves</a:t>
            </a:r>
            <a:r>
              <a:rPr lang="nl-NL" b="1" baseline="0" dirty="0" smtClean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E42C-4C7E-4C9B-9D5D-F3B6C6862D41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5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63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6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10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10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45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89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22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72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0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9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C95B3-3795-42A5-8D8B-437066180E39}" type="datetimeFigureOut">
              <a:rPr lang="nl-NL" smtClean="0"/>
              <a:t>9-3-2015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947E-261C-4FE1-84A6-48DC6891A6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1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92000">
                <a:schemeClr val="tx1">
                  <a:alpha val="7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3" y="17666"/>
            <a:ext cx="9276523" cy="6957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RO_BZ~LPPT_dia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8700" y="-27384"/>
            <a:ext cx="3116088" cy="14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294" y="4324203"/>
            <a:ext cx="8999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SDGs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water </a:t>
            </a:r>
            <a:r>
              <a:rPr lang="nl-NL" sz="4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sanitation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nl-NL" sz="4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new? </a:t>
            </a:r>
            <a:r>
              <a:rPr lang="nl-NL" sz="4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Different?</a:t>
            </a:r>
          </a:p>
          <a:p>
            <a:r>
              <a:rPr lang="nl-NL" sz="4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 Access</a:t>
            </a:r>
          </a:p>
          <a:p>
            <a:endParaRPr lang="nl-NL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14" descr="RO_BZ~LPPT_dia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212" y="-27384"/>
            <a:ext cx="6767164" cy="14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One water go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2921"/>
            <a:ext cx="2890749" cy="27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19163386">
            <a:off x="5980498" y="1491084"/>
            <a:ext cx="1876519" cy="8183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6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96552" y="0"/>
            <a:ext cx="9540552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3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766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 6.1 </a:t>
            </a:r>
            <a:r>
              <a:rPr lang="nl-NL" sz="3600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6.2 </a:t>
            </a:r>
          </a:p>
        </p:txBody>
      </p:sp>
      <p:pic>
        <p:nvPicPr>
          <p:cNvPr id="7" name="Picture 14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847" y="-27384"/>
            <a:ext cx="5733894" cy="1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9512" y="1628800"/>
            <a:ext cx="8496944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6.1By 2030, achieve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equitable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access to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affordable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drinking </a:t>
            </a:r>
            <a:r>
              <a:rPr lang="en-US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</a:t>
            </a:r>
            <a:r>
              <a:rPr lang="en-US" sz="2800" b="1" u="sng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all</a:t>
            </a:r>
            <a:r>
              <a:rPr lang="en-US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 By 2030, achieve access to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equitable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sanitation and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hygiene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all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800" b="1" u="sng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defecation</a:t>
            </a:r>
            <a:r>
              <a:rPr lang="en-US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paying special attention to the </a:t>
            </a:r>
            <a:r>
              <a:rPr lang="en-US" sz="2800" b="1" u="sng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 of women and girls and those in vulnerable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i="1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96552" y="0"/>
            <a:ext cx="9540552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3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766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nl-NL" sz="3600" u="sng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nl-NL" sz="3600" u="sng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7" name="Picture 14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847" y="-27384"/>
            <a:ext cx="5733894" cy="1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9512" y="1628800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i="1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58" y="2348880"/>
            <a:ext cx="3478428" cy="24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504"/>
            <a:ext cx="3746200" cy="255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0" y="4010517"/>
            <a:ext cx="3919237" cy="261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5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8377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RO_BZ~LPPT_dia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847" y="-27384"/>
            <a:ext cx="5733894" cy="1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-16633" y="96607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</a:t>
            </a:r>
            <a:r>
              <a:rPr lang="nl-NL" sz="28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Kidatu</a:t>
            </a:r>
            <a:r>
              <a:rPr lang="nl-NL" sz="28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Tanzania</a:t>
            </a:r>
            <a:endParaRPr lang="nl-NL" sz="2800" b="1" dirty="0">
              <a:solidFill>
                <a:srgbClr val="4F81BD">
                  <a:lumMod val="20000"/>
                  <a:lumOff val="8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9796" y="0"/>
            <a:ext cx="8748464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3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90872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a typeface="ＭＳ Ｐゴシック" charset="-128"/>
              </a:rPr>
              <a:t>Theory of </a:t>
            </a:r>
            <a:r>
              <a:rPr lang="en-US" sz="2800" dirty="0" smtClean="0">
                <a:solidFill>
                  <a:prstClr val="white"/>
                </a:solidFill>
                <a:ea typeface="ＭＳ Ｐゴシック" charset="-128"/>
              </a:rPr>
              <a:t>Change:</a:t>
            </a:r>
            <a:r>
              <a:rPr lang="en-US" sz="2800" dirty="0">
                <a:solidFill>
                  <a:prstClr val="white"/>
                </a:solidFill>
                <a:ea typeface="ＭＳ Ｐゴシック" charset="-128"/>
              </a:rPr>
              <a:t/>
            </a:r>
            <a:br>
              <a:rPr lang="en-US" sz="2800" dirty="0">
                <a:solidFill>
                  <a:prstClr val="white"/>
                </a:solidFill>
                <a:ea typeface="ＭＳ Ｐゴシック" charset="-128"/>
              </a:rPr>
            </a:br>
            <a:r>
              <a:rPr lang="en-US" sz="2800" dirty="0" smtClean="0">
                <a:solidFill>
                  <a:prstClr val="white"/>
                </a:solidFill>
                <a:ea typeface="ＭＳ Ｐゴシック" charset="-128"/>
              </a:rPr>
              <a:t>Het ABCDE </a:t>
            </a:r>
            <a:r>
              <a:rPr lang="en-US" sz="2800" dirty="0">
                <a:solidFill>
                  <a:prstClr val="white"/>
                </a:solidFill>
                <a:ea typeface="ＭＳ Ｐゴシック" charset="-128"/>
              </a:rPr>
              <a:t>van </a:t>
            </a:r>
            <a:r>
              <a:rPr lang="en-US" sz="2800" dirty="0" err="1">
                <a:solidFill>
                  <a:prstClr val="white"/>
                </a:solidFill>
                <a:ea typeface="ＭＳ Ｐゴシック" charset="-128"/>
              </a:rPr>
              <a:t>Verbeterd</a:t>
            </a:r>
            <a:r>
              <a:rPr lang="en-US" sz="2800" dirty="0">
                <a:solidFill>
                  <a:prstClr val="white"/>
                </a:solidFill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a typeface="ＭＳ Ｐゴシック" charset="-128"/>
              </a:rPr>
              <a:t>Stroomgebiedbeheer</a:t>
            </a:r>
            <a:endParaRPr lang="nl-NL" sz="3600" u="sng" dirty="0" smtClean="0">
              <a:solidFill>
                <a:prstClr val="white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198868"/>
            <a:ext cx="12975232" cy="81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30231"/>
            <a:ext cx="1973120" cy="14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3" y="3398802"/>
            <a:ext cx="2070212" cy="13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15" y="8462"/>
            <a:ext cx="2108024" cy="126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32" y="1420476"/>
            <a:ext cx="2171453" cy="14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9337"/>
            <a:ext cx="2002501" cy="13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71" y="4838699"/>
            <a:ext cx="1809504" cy="12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8" y="4598600"/>
            <a:ext cx="1774261" cy="133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3" y="1699432"/>
            <a:ext cx="1261075" cy="16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83" y="690271"/>
            <a:ext cx="2032522" cy="150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742030" y="292385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Kidatu</a:t>
            </a:r>
            <a:endParaRPr lang="nl-NL" sz="2400" b="1" u="sng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74" y="3752230"/>
            <a:ext cx="2494650" cy="16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89" y="1524493"/>
            <a:ext cx="1723474" cy="13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96552" y="0"/>
            <a:ext cx="9540552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3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766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SDGs</a:t>
            </a:r>
            <a:r>
              <a:rPr lang="nl-NL" sz="3600" u="sng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u="sng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policy </a:t>
            </a:r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developments</a:t>
            </a:r>
            <a:endParaRPr lang="nl-NL" sz="3600" u="sng" dirty="0" smtClean="0">
              <a:solidFill>
                <a:srgbClr val="4F81BD">
                  <a:lumMod val="20000"/>
                  <a:lumOff val="8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4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847" y="-27384"/>
            <a:ext cx="5733894" cy="1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9512" y="1628800"/>
            <a:ext cx="849694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Ambition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level means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/more/different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financing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sector.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Equity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/service levels means more focus on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aspects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Assisting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partner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delivery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nisms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i="1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48" y="3645024"/>
            <a:ext cx="2721108" cy="20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96552" y="0"/>
            <a:ext cx="9540552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3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766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SDGs</a:t>
            </a:r>
            <a:r>
              <a:rPr lang="nl-NL" sz="3600" u="sng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u="sng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policy </a:t>
            </a:r>
            <a:r>
              <a:rPr lang="nl-NL" sz="3600" u="sng" dirty="0" err="1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developments</a:t>
            </a:r>
            <a:endParaRPr lang="nl-NL" sz="3600" u="sng" dirty="0" smtClean="0">
              <a:solidFill>
                <a:srgbClr val="4F81BD">
                  <a:lumMod val="20000"/>
                  <a:lumOff val="8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4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847" y="-27384"/>
            <a:ext cx="5733894" cy="1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5830"/>
            <a:ext cx="3831838" cy="288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512" y="1628800"/>
            <a:ext cx="8496944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holistic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approach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firmly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linking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IWRM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WASH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Continued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Intensified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focus 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sustainability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M&amp;E: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more </a:t>
            </a: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complicated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nl-NL" sz="28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MDGs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ownership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goals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targets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essential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built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nl-NL" sz="2800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nl-NL" sz="28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2800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i="1" dirty="0" smtClean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96552" y="0"/>
            <a:ext cx="9540552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3000">
                <a:schemeClr val="tx2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Picture 14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847" y="-27384"/>
            <a:ext cx="5733894" cy="1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Kigali 2014\Fotos\DSC_4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0" y="1227684"/>
            <a:ext cx="7261188" cy="48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7782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nl-NL" sz="36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u="sng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36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83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ZDocument" ma:contentTypeID="0x01010029D5D76CB554194C92B258F896592ADC007141F05DF9DDD646BC3393A325EEFBAA" ma:contentTypeVersion="3" ma:contentTypeDescription="Create a new document." ma:contentTypeScope="" ma:versionID="292060ef8f21ddac14d407d14bd312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8805c4df-c498-47b2-b08d-81a6414440b6" ContentTypeId="0x01010029D5D76CB554194C92B258F896592ADC" PreviousValue="false"/>
</file>

<file path=customXml/itemProps1.xml><?xml version="1.0" encoding="utf-8"?>
<ds:datastoreItem xmlns:ds="http://schemas.openxmlformats.org/officeDocument/2006/customXml" ds:itemID="{ECDE0CCE-9831-40C0-8E23-8C1C60D6C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02C4F59-E5F7-4942-BBED-AABDF9182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20C24-06D5-4906-BE2F-DE5FCAE8265C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0B2B761-9031-4DF1-A6BC-2E9F17591F4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1210</Words>
  <Application>Microsoft Office PowerPoint</Application>
  <PresentationFormat>On-screen Show (4:3)</PresentationFormat>
  <Paragraphs>121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Ministerie van Buitenlandse Zaken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Portfolioschouw Water 22 januari 2015</dc:title>
  <dc:creator>Kees Oude Lenferink</dc:creator>
  <cp:lastModifiedBy>admin</cp:lastModifiedBy>
  <cp:revision>218</cp:revision>
  <cp:lastPrinted>2015-03-04T08:33:14Z</cp:lastPrinted>
  <dcterms:created xsi:type="dcterms:W3CDTF">2014-11-20T08:23:24Z</dcterms:created>
  <dcterms:modified xsi:type="dcterms:W3CDTF">2015-03-09T11:00:26Z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0x01010029D5D76CB554194C92B258F896592ADC007141F05DF9DDD646BC3393A325EEFBAA</vt:lpwstr>
  </property>
  <property fmtid="{D5CDD505-2E9C-101B-9397-08002B2CF9AE}" pid="3" name="IsMyDocuments">
    <vt:bool>true</vt:bool>
  </property>
</Properties>
</file>