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4" r:id="rId3"/>
    <p:sldId id="341" r:id="rId4"/>
    <p:sldId id="342" r:id="rId5"/>
    <p:sldId id="333" r:id="rId6"/>
    <p:sldId id="325" r:id="rId7"/>
    <p:sldId id="326" r:id="rId8"/>
    <p:sldId id="338" r:id="rId9"/>
    <p:sldId id="334" r:id="rId10"/>
    <p:sldId id="340" r:id="rId11"/>
    <p:sldId id="343" r:id="rId12"/>
    <p:sldId id="339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78508" autoAdjust="0"/>
  </p:normalViewPr>
  <p:slideViewPr>
    <p:cSldViewPr snapToGrid="0">
      <p:cViewPr>
        <p:scale>
          <a:sx n="76" d="100"/>
          <a:sy n="76" d="100"/>
        </p:scale>
        <p:origin x="-1158" y="198"/>
      </p:cViewPr>
      <p:guideLst>
        <p:guide orient="horz" pos="1411"/>
        <p:guide pos="5394"/>
        <p:guide pos="36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mpd="sng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F   +31 70 3044044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03/07/2015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29" y="100143"/>
            <a:ext cx="3916927" cy="63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03/07/2015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  <a:prstGeom prst="rect">
            <a:avLst/>
          </a:prstGeo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0"/>
            <a:ext cx="4177839" cy="65563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83" y="6200384"/>
            <a:ext cx="1480094" cy="42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ethiopia.org/" TargetMode="External"/><Relationship Id="rId2" Type="http://schemas.openxmlformats.org/officeDocument/2006/relationships/hyperlink" Target="http://www.irc.nl/page/7454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ural-water-supply.net/en/self-supply" TargetMode="External"/><Relationship Id="rId5" Type="http://schemas.openxmlformats.org/officeDocument/2006/relationships/hyperlink" Target="http://www.ircwash.org/ethiopia" TargetMode="External"/><Relationship Id="rId4" Type="http://schemas.openxmlformats.org/officeDocument/2006/relationships/hyperlink" Target="http://www.ircwash.org/selfsuppl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616" y="4622104"/>
            <a:ext cx="4506488" cy="475990"/>
          </a:xfrm>
        </p:spPr>
        <p:txBody>
          <a:bodyPr/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25 June 2015</a:t>
            </a:r>
            <a:r>
              <a:rPr lang="en-GB" sz="1600" b="1" dirty="0" smtClean="0">
                <a:latin typeface="Cambria" pitchFamily="18" charset="0"/>
              </a:rPr>
              <a:t>, </a:t>
            </a:r>
            <a:r>
              <a:rPr lang="en-GB" sz="1600" b="1" dirty="0" err="1" smtClean="0">
                <a:latin typeface="Cambria" pitchFamily="18" charset="0"/>
              </a:rPr>
              <a:t>Elily</a:t>
            </a:r>
            <a:r>
              <a:rPr lang="en-GB" sz="1600" b="1" dirty="0" smtClean="0">
                <a:latin typeface="Cambria" pitchFamily="18" charset="0"/>
              </a:rPr>
              <a:t> International Hotel, Addis Ababa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304" y="698784"/>
            <a:ext cx="4543534" cy="289324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itchFamily="18" charset="0"/>
              </a:rPr>
              <a:t>Self supply</a:t>
            </a:r>
            <a:r>
              <a:rPr lang="en-US" sz="1800" b="1" dirty="0" smtClean="0">
                <a:latin typeface="Cambria" pitchFamily="18" charset="0"/>
              </a:rPr>
              <a:t>: Integrating WASH &amp; Food security</a:t>
            </a:r>
          </a:p>
          <a:p>
            <a:endParaRPr lang="en-GB" sz="1800" b="1" dirty="0" smtClean="0"/>
          </a:p>
          <a:p>
            <a:endParaRPr lang="en-GB" sz="1800" b="1" dirty="0"/>
          </a:p>
          <a:p>
            <a:r>
              <a:rPr lang="en-GB" sz="1800" b="1" dirty="0" smtClean="0">
                <a:latin typeface="Cambria" pitchFamily="18" charset="0"/>
              </a:rPr>
              <a:t>Sector Learning &amp; Sharing Forum on WASH &amp; Food Security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3178751"/>
            <a:ext cx="2204581" cy="46632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 pitchFamily="18" charset="0"/>
              </a:rPr>
              <a:t>Coordination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356" y="1941533"/>
            <a:ext cx="5724395" cy="305635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Both Agriculture &amp; Water sectors working on household investment: about the same family</a:t>
            </a:r>
          </a:p>
          <a:p>
            <a:pPr marL="612775" lvl="1" indent="-342900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Coordination is a gap</a:t>
            </a: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E.g. in SNNPR in 2006 EC:</a:t>
            </a:r>
          </a:p>
          <a:p>
            <a:pPr marL="884238" lvl="2" indent="-3429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300,000 HDWs &amp; 20,000 RPs in SNNPR by Agriculture</a:t>
            </a:r>
          </a:p>
          <a:p>
            <a:pPr marL="884238" lvl="2" indent="-3429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56,000HDWs &amp; 10,000RPs by Water Bureau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0" y="2828022"/>
            <a:ext cx="2116899" cy="40369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Holistic approach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804" y="1628383"/>
            <a:ext cx="4642328" cy="27791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>
                <a:latin typeface="Cambria" pitchFamily="18" charset="0"/>
              </a:rPr>
              <a:t>Assessing potential	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Creating </a:t>
            </a:r>
            <a:r>
              <a:rPr lang="en-GB" dirty="0">
                <a:latin typeface="Cambria" pitchFamily="18" charset="0"/>
              </a:rPr>
              <a:t>demand	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Supporting </a:t>
            </a:r>
            <a:r>
              <a:rPr lang="en-GB" dirty="0">
                <a:latin typeface="Cambria" pitchFamily="18" charset="0"/>
              </a:rPr>
              <a:t>technology choices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Promoting </a:t>
            </a:r>
            <a:r>
              <a:rPr lang="en-GB" dirty="0">
                <a:latin typeface="Cambria" pitchFamily="18" charset="0"/>
              </a:rPr>
              <a:t>private sector involvement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Supporting </a:t>
            </a:r>
            <a:r>
              <a:rPr lang="en-GB" dirty="0">
                <a:latin typeface="Cambria" pitchFamily="18" charset="0"/>
              </a:rPr>
              <a:t>access to finance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Strengthening </a:t>
            </a:r>
            <a:r>
              <a:rPr lang="en-GB" dirty="0">
                <a:latin typeface="Cambria" pitchFamily="18" charset="0"/>
              </a:rPr>
              <a:t>coordination, innovation and </a:t>
            </a:r>
            <a:r>
              <a:rPr lang="en-GB" dirty="0" smtClean="0">
                <a:latin typeface="Cambria" pitchFamily="18" charset="0"/>
              </a:rPr>
              <a:t>learning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latin typeface="Cambria" pitchFamily="18" charset="0"/>
              </a:rPr>
              <a:t>Monitoring </a:t>
            </a:r>
            <a:r>
              <a:rPr lang="en-GB" dirty="0">
                <a:latin typeface="Cambria" pitchFamily="18" charset="0"/>
              </a:rPr>
              <a:t>implementation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8" y="3341589"/>
            <a:ext cx="3031300" cy="97989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mbria" pitchFamily="18" charset="0"/>
              </a:rPr>
              <a:t>WQ from different water </a:t>
            </a:r>
            <a:br>
              <a:rPr lang="en-US" sz="2000" dirty="0" smtClean="0">
                <a:latin typeface="Cambria" pitchFamily="18" charset="0"/>
              </a:rPr>
            </a:br>
            <a:r>
              <a:rPr lang="en-US" sz="2000" dirty="0" smtClean="0">
                <a:latin typeface="Cambria" pitchFamily="18" charset="0"/>
              </a:rPr>
              <a:t>sources in </a:t>
            </a:r>
            <a:r>
              <a:rPr lang="en-US" sz="2000" dirty="0">
                <a:latin typeface="Cambria" pitchFamily="18" charset="0"/>
              </a:rPr>
              <a:t>SNNPR </a:t>
            </a:r>
            <a:r>
              <a:rPr lang="en-US" sz="2000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Sutton </a:t>
            </a:r>
            <a:r>
              <a:rPr lang="en-US" sz="1400" dirty="0">
                <a:latin typeface="Cambria" pitchFamily="18" charset="0"/>
              </a:rPr>
              <a:t>2011</a:t>
            </a:r>
            <a:r>
              <a:rPr lang="en-US" sz="2000" dirty="0">
                <a:latin typeface="Cambria" pitchFamily="18" charset="0"/>
              </a:rPr>
              <a:t>)</a:t>
            </a:r>
            <a:br>
              <a:rPr lang="en-US" sz="2000" dirty="0">
                <a:latin typeface="Cambria" pitchFamily="18" charset="0"/>
              </a:rPr>
            </a:br>
            <a:endParaRPr lang="en-US" sz="2000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6" y="2002685"/>
            <a:ext cx="5317543" cy="27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5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69" y="1576749"/>
            <a:ext cx="7383941" cy="2957671"/>
          </a:xfrm>
        </p:spPr>
        <p:txBody>
          <a:bodyPr>
            <a:normAutofit/>
          </a:bodyPr>
          <a:lstStyle/>
          <a:p>
            <a:r>
              <a:rPr lang="nl-NL" altLang="en-US" b="1" dirty="0" smtClean="0">
                <a:latin typeface="Cambria" pitchFamily="18" charset="0"/>
              </a:rPr>
              <a:t>Further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en-US" dirty="0">
              <a:latin typeface="Cambria" pitchFamily="18" charset="0"/>
            </a:endParaRPr>
          </a:p>
          <a:p>
            <a:pPr marL="884238" lvl="2" indent="-342900">
              <a:buFont typeface="Arial" panose="020B0604020202020204" pitchFamily="34" charset="0"/>
              <a:buChar char="•"/>
            </a:pPr>
            <a:r>
              <a:rPr lang="nl-NL" altLang="en-US" dirty="0" smtClean="0">
                <a:latin typeface="Cambria" pitchFamily="18" charset="0"/>
              </a:rPr>
              <a:t>A </a:t>
            </a:r>
            <a:r>
              <a:rPr lang="nl-NL" altLang="en-US" dirty="0">
                <a:latin typeface="Cambria" pitchFamily="18" charset="0"/>
              </a:rPr>
              <a:t>Hidden Resource report </a:t>
            </a:r>
            <a:r>
              <a:rPr lang="nl-NL" altLang="en-US" dirty="0">
                <a:latin typeface="Cambria" pitchFamily="18" charset="0"/>
                <a:hlinkClick r:id="rId2"/>
              </a:rPr>
              <a:t>www.irc.nl/page/74548</a:t>
            </a:r>
            <a:r>
              <a:rPr lang="nl-NL" altLang="en-US" dirty="0">
                <a:latin typeface="Cambria" pitchFamily="18" charset="0"/>
              </a:rPr>
              <a:t> </a:t>
            </a:r>
          </a:p>
          <a:p>
            <a:pPr marL="884238" lvl="2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ambria" pitchFamily="18" charset="0"/>
              </a:rPr>
              <a:t>Policy guideline and other docs </a:t>
            </a:r>
            <a:r>
              <a:rPr lang="nl-NL" altLang="en-US" dirty="0">
                <a:latin typeface="Cambria" pitchFamily="18" charset="0"/>
                <a:hlinkClick r:id="rId3"/>
              </a:rPr>
              <a:t>www.cmpethiopia.org</a:t>
            </a:r>
            <a:r>
              <a:rPr lang="nl-NL" altLang="en-US" dirty="0">
                <a:latin typeface="Cambria" pitchFamily="18" charset="0"/>
              </a:rPr>
              <a:t> </a:t>
            </a:r>
          </a:p>
          <a:p>
            <a:pPr marL="884238" lvl="2" indent="-342900">
              <a:buFont typeface="Arial" panose="020B0604020202020204" pitchFamily="34" charset="0"/>
              <a:buChar char="•"/>
            </a:pPr>
            <a:r>
              <a:rPr lang="nl-NL" altLang="en-US" dirty="0" smtClean="0">
                <a:latin typeface="Cambria" pitchFamily="18" charset="0"/>
              </a:rPr>
              <a:t>All </a:t>
            </a:r>
            <a:r>
              <a:rPr lang="nl-NL" altLang="en-US" dirty="0">
                <a:latin typeface="Cambria" pitchFamily="18" charset="0"/>
              </a:rPr>
              <a:t>links at </a:t>
            </a:r>
            <a:r>
              <a:rPr lang="nl-NL" altLang="en-US" dirty="0">
                <a:latin typeface="Cambria" pitchFamily="18" charset="0"/>
                <a:hlinkClick r:id="rId4"/>
              </a:rPr>
              <a:t>www.ircwash.org/selfsupply</a:t>
            </a:r>
            <a:r>
              <a:rPr lang="nl-NL" altLang="en-US" dirty="0">
                <a:latin typeface="Cambria" pitchFamily="18" charset="0"/>
              </a:rPr>
              <a:t> </a:t>
            </a:r>
          </a:p>
          <a:p>
            <a:pPr marL="884238" lvl="2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ambria" pitchFamily="18" charset="0"/>
              </a:rPr>
              <a:t>IRC’s Ethiopia WASH blog </a:t>
            </a:r>
            <a:r>
              <a:rPr lang="nl-NL" altLang="en-US" dirty="0">
                <a:latin typeface="Cambria" pitchFamily="18" charset="0"/>
                <a:hlinkClick r:id="rId5"/>
              </a:rPr>
              <a:t>www.ircwash.org/ethiopia</a:t>
            </a:r>
            <a:r>
              <a:rPr lang="nl-NL" altLang="en-US" dirty="0">
                <a:latin typeface="Cambria" pitchFamily="18" charset="0"/>
              </a:rPr>
              <a:t> </a:t>
            </a:r>
          </a:p>
          <a:p>
            <a:pPr marL="884238" lvl="2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ambria" pitchFamily="18" charset="0"/>
              </a:rPr>
              <a:t>RWSN </a:t>
            </a:r>
            <a:r>
              <a:rPr lang="nl-NL" altLang="en-US" dirty="0">
                <a:latin typeface="Cambria" pitchFamily="18" charset="0"/>
                <a:hlinkClick r:id="rId6"/>
              </a:rPr>
              <a:t>www.rural-water-supply.net/en/self-supply</a:t>
            </a:r>
            <a:r>
              <a:rPr lang="nl-NL" altLang="en-US" dirty="0">
                <a:latin typeface="Cambria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27" y="748702"/>
            <a:ext cx="3294345" cy="35358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>
                <a:latin typeface="Cambria" pitchFamily="18" charset="0"/>
              </a:rPr>
              <a:t>Introduction</a:t>
            </a:r>
            <a:endParaRPr lang="en-GB" sz="2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32" y="1490596"/>
            <a:ext cx="7020687" cy="38329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Cambria" pitchFamily="18" charset="0"/>
              </a:rPr>
              <a:t>Definition: </a:t>
            </a:r>
            <a:r>
              <a:rPr lang="en-US" dirty="0">
                <a:latin typeface="Cambria" pitchFamily="18" charset="0"/>
              </a:rPr>
              <a:t>Household initiative to take the lead (largely or wholly) in constructing or upgrading own water supply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It </a:t>
            </a:r>
            <a:r>
              <a:rPr lang="en-US" dirty="0">
                <a:latin typeface="Cambria" pitchFamily="18" charset="0"/>
              </a:rPr>
              <a:t>is a </a:t>
            </a:r>
            <a:r>
              <a:rPr lang="en-US" b="1" dirty="0">
                <a:latin typeface="Cambria" pitchFamily="18" charset="0"/>
              </a:rPr>
              <a:t>package</a:t>
            </a:r>
            <a:r>
              <a:rPr lang="en-US" dirty="0">
                <a:latin typeface="Cambria" pitchFamily="18" charset="0"/>
              </a:rPr>
              <a:t> of </a:t>
            </a:r>
            <a:r>
              <a:rPr lang="en-US" b="1" dirty="0">
                <a:latin typeface="Cambria" pitchFamily="18" charset="0"/>
              </a:rPr>
              <a:t>technologies</a:t>
            </a:r>
            <a:r>
              <a:rPr lang="en-US" dirty="0">
                <a:latin typeface="Cambria" pitchFamily="18" charset="0"/>
              </a:rPr>
              <a:t>: </a:t>
            </a:r>
            <a:r>
              <a:rPr lang="en-GB" dirty="0">
                <a:latin typeface="Cambria" pitchFamily="18" charset="0"/>
              </a:rPr>
              <a:t>water source, lifting device, storage, treatment method or conveyance</a:t>
            </a:r>
          </a:p>
          <a:p>
            <a:pPr algn="just"/>
            <a:endParaRPr lang="en-GB" dirty="0">
              <a:latin typeface="Cambria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b="1" dirty="0">
                <a:latin typeface="Cambria" pitchFamily="18" charset="0"/>
              </a:rPr>
              <a:t>Water supply sources</a:t>
            </a:r>
            <a:r>
              <a:rPr lang="en-GB" dirty="0">
                <a:latin typeface="Cambria" pitchFamily="18" charset="0"/>
              </a:rPr>
              <a:t>: It can be any sources</a:t>
            </a:r>
          </a:p>
          <a:p>
            <a:pPr algn="just">
              <a:lnSpc>
                <a:spcPct val="80000"/>
              </a:lnSpc>
              <a:defRPr/>
            </a:pPr>
            <a:endParaRPr lang="en-GB" dirty="0">
              <a:latin typeface="Cambria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dirty="0">
                <a:latin typeface="Cambria" pitchFamily="18" charset="0"/>
              </a:rPr>
              <a:t>O</a:t>
            </a:r>
            <a:r>
              <a:rPr lang="en-GB" dirty="0" smtClean="0">
                <a:latin typeface="Cambria" pitchFamily="18" charset="0"/>
              </a:rPr>
              <a:t>ne </a:t>
            </a:r>
            <a:r>
              <a:rPr lang="en-GB" dirty="0">
                <a:latin typeface="Cambria" pitchFamily="18" charset="0"/>
              </a:rPr>
              <a:t>of the water supply service delivery </a:t>
            </a:r>
            <a:r>
              <a:rPr lang="en-GB" dirty="0" smtClean="0">
                <a:latin typeface="Cambria" pitchFamily="18" charset="0"/>
              </a:rPr>
              <a:t>model; &amp; hence acknowledged in WIF &amp; OWNP</a:t>
            </a:r>
            <a:endParaRPr lang="en-GB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76" y="3150293"/>
            <a:ext cx="3012358" cy="419625"/>
          </a:xfrm>
        </p:spPr>
        <p:txBody>
          <a:bodyPr/>
          <a:lstStyle/>
          <a:p>
            <a:r>
              <a:rPr lang="en-US" sz="1800" b="1" cap="none" dirty="0" smtClean="0">
                <a:latin typeface="Cambria" pitchFamily="18" charset="0"/>
              </a:rPr>
              <a:t>Reasons to have self supply</a:t>
            </a:r>
            <a:endParaRPr lang="en-US" sz="1800" b="1" cap="none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41" y="1553226"/>
            <a:ext cx="5273456" cy="31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6" y="2777918"/>
            <a:ext cx="2505204" cy="3911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ambria" pitchFamily="18" charset="0"/>
              </a:rPr>
              <a:t>Multiple water </a:t>
            </a:r>
            <a:r>
              <a:rPr lang="en-US" sz="2200" b="1" dirty="0" smtClean="0">
                <a:latin typeface="Cambria" pitchFamily="18" charset="0"/>
              </a:rPr>
              <a:t>Uses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9740" y="1753644"/>
            <a:ext cx="4935016" cy="23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83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836" y="423026"/>
            <a:ext cx="3419605" cy="44127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Major studies on self supply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239" y="964504"/>
            <a:ext cx="7164888" cy="3933171"/>
          </a:xfrm>
        </p:spPr>
        <p:txBody>
          <a:bodyPr>
            <a:normAutofit/>
          </a:bodyPr>
          <a:lstStyle/>
          <a:p>
            <a:pPr lvl="2"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Benchmarking study: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Unicef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lvl="2"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understanding the potential contribution of self supply to UAP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lvl="2"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Potentials &amp; upper ladder Household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investment: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Unicef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555625" lvl="1" indent="-285750" algn="just">
              <a:buFont typeface="Arial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Upper ladder household investment in 2011 financed by UNICEF, IRC &amp;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RiPPLE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555625" lvl="1" indent="-285750" algn="just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A </a:t>
            </a:r>
            <a:r>
              <a:rPr lang="en-US" dirty="0">
                <a:latin typeface="Cambria" pitchFamily="18" charset="0"/>
              </a:rPr>
              <a:t>hidden resource: household-led rural water supply in Ethiopia; published by IRC in 2012</a:t>
            </a:r>
            <a:endParaRPr lang="en-US" dirty="0">
              <a:solidFill>
                <a:srgbClr val="0070C0"/>
              </a:solidFill>
              <a:latin typeface="Cambria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Towards </a:t>
            </a:r>
            <a:r>
              <a:rPr lang="en-US" dirty="0">
                <a:latin typeface="Cambria" pitchFamily="18" charset="0"/>
              </a:rPr>
              <a:t>a regional assessment of self supply potential in SNNPR, Ethiopia, </a:t>
            </a:r>
            <a:r>
              <a:rPr lang="en-US" dirty="0" err="1">
                <a:latin typeface="Cambria" pitchFamily="18" charset="0"/>
              </a:rPr>
              <a:t>RiPPLE</a:t>
            </a:r>
            <a:r>
              <a:rPr lang="en-US" dirty="0">
                <a:latin typeface="Cambria" pitchFamily="18" charset="0"/>
              </a:rPr>
              <a:t> 2012 supported by IRC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Map based self supply potential assessment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942" y="773754"/>
            <a:ext cx="5329673" cy="47884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mbria" pitchFamily="18" charset="0"/>
              </a:rPr>
              <a:t>Potential towards WASH: Access &amp; service level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660" y="1665961"/>
            <a:ext cx="7221102" cy="3031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itchFamily="18" charset="0"/>
              </a:rPr>
              <a:t>SNNPR: 1% using own well as main drinking water source, a further 1% using neighbours well (NWI Form 5; total 85000 households; </a:t>
            </a:r>
            <a:r>
              <a:rPr lang="en-GB" altLang="en-US" sz="1800" dirty="0" err="1">
                <a:latin typeface="Cambria" pitchFamily="18" charset="0"/>
              </a:rPr>
              <a:t>BoWR</a:t>
            </a:r>
            <a:r>
              <a:rPr lang="en-GB" altLang="en-US" sz="1800" dirty="0">
                <a:latin typeface="Cambria" pitchFamily="18" charset="0"/>
              </a:rPr>
              <a:t> analysis)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itchFamily="18" charset="0"/>
              </a:rPr>
              <a:t>Exceptions: 20% in some </a:t>
            </a:r>
            <a:r>
              <a:rPr lang="en-GB" altLang="en-US" sz="1800" dirty="0" err="1">
                <a:latin typeface="Cambria" pitchFamily="18" charset="0"/>
              </a:rPr>
              <a:t>woredas</a:t>
            </a:r>
            <a:r>
              <a:rPr lang="en-GB" altLang="en-US" sz="1800" dirty="0">
                <a:latin typeface="Cambria" pitchFamily="18" charset="0"/>
              </a:rPr>
              <a:t>, 50% in some </a:t>
            </a:r>
            <a:r>
              <a:rPr lang="en-GB" altLang="en-US" sz="1800" dirty="0" err="1">
                <a:latin typeface="Cambria" pitchFamily="18" charset="0"/>
              </a:rPr>
              <a:t>kebeles</a:t>
            </a:r>
            <a:r>
              <a:rPr lang="en-GB" altLang="en-US" sz="1800" dirty="0">
                <a:latin typeface="Cambria" pitchFamily="18" charset="0"/>
              </a:rPr>
              <a:t> (</a:t>
            </a:r>
            <a:r>
              <a:rPr lang="en-GB" altLang="en-US" sz="1800" dirty="0" err="1">
                <a:latin typeface="Cambria" pitchFamily="18" charset="0"/>
              </a:rPr>
              <a:t>BoWR</a:t>
            </a:r>
            <a:r>
              <a:rPr lang="en-GB" altLang="en-US" sz="1800" dirty="0">
                <a:latin typeface="Cambria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itchFamily="18" charset="0"/>
              </a:rPr>
              <a:t>Minimum estimate, limitation of simple questions and one-time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itchFamily="18" charset="0"/>
              </a:rPr>
              <a:t>Potential: 29% take drinking water from surface (river, lake, pond) and 31% from unprotected community sources (springs or wells) (Total 2.5 million households)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86072"/>
            <a:ext cx="4947781" cy="416219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Potential towards household irrigation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9" y="1603333"/>
            <a:ext cx="6939418" cy="3131506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Strategic shift from large and medium scale irrigation project to small scale particularly the household irrigation in order to address the wider parts of the rural community.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Household Irrigation Sector Strategy 2013:</a:t>
            </a:r>
          </a:p>
          <a:p>
            <a:pPr marL="612775" lvl="1" indent="-342900" algn="just">
              <a:buFont typeface="Wingdings" pitchFamily="2" charset="2"/>
              <a:buChar char="§"/>
            </a:pPr>
            <a:r>
              <a:rPr lang="en-US" sz="1800" dirty="0">
                <a:latin typeface="Cambria" pitchFamily="18" charset="0"/>
              </a:rPr>
              <a:t>More than 650,000 households are to be benefited (about 5 million people) from household </a:t>
            </a:r>
            <a:r>
              <a:rPr lang="en-US" sz="1800" dirty="0" smtClean="0">
                <a:latin typeface="Cambria" pitchFamily="18" charset="0"/>
              </a:rPr>
              <a:t>irrigation</a:t>
            </a:r>
          </a:p>
          <a:p>
            <a:pPr marL="612775" lvl="1" indent="-342900" algn="just">
              <a:buFont typeface="Wingdings" pitchFamily="2" charset="2"/>
              <a:buChar char="§"/>
            </a:pPr>
            <a:r>
              <a:rPr lang="en-US" sz="1800" dirty="0" smtClean="0">
                <a:latin typeface="Cambria" pitchFamily="18" charset="0"/>
              </a:rPr>
              <a:t>Double </a:t>
            </a:r>
            <a:r>
              <a:rPr lang="en-US" sz="1800" dirty="0">
                <a:latin typeface="Cambria" pitchFamily="18" charset="0"/>
              </a:rPr>
              <a:t>production and incomes, promote food </a:t>
            </a:r>
            <a:r>
              <a:rPr lang="en-US" sz="1800" dirty="0" smtClean="0">
                <a:latin typeface="Cambria" pitchFamily="18" charset="0"/>
              </a:rPr>
              <a:t>security</a:t>
            </a:r>
            <a:endParaRPr lang="en-US" sz="1800" dirty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50" y="387593"/>
            <a:ext cx="5195880" cy="43912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2200" b="1" dirty="0">
                <a:latin typeface="Cambria" pitchFamily="18" charset="0"/>
              </a:rPr>
              <a:t>Food security &amp; investment in family wells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7" y="1139867"/>
            <a:ext cx="6037545" cy="3569919"/>
          </a:xfrm>
        </p:spPr>
        <p:txBody>
          <a:bodyPr>
            <a:normAutofit/>
          </a:bodyPr>
          <a:lstStyle/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Decreasing food insecurity</a:t>
            </a: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Improving food sufficiency</a:t>
            </a: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Saving expenditure with own </a:t>
            </a:r>
            <a:r>
              <a:rPr lang="en-US" dirty="0" smtClean="0">
                <a:latin typeface="Cambria" pitchFamily="18" charset="0"/>
              </a:rPr>
              <a:t>produce</a:t>
            </a:r>
          </a:p>
          <a:p>
            <a:pPr marL="612775" lvl="1" indent="-342900">
              <a:buFont typeface="Arial" pitchFamily="34" charset="0"/>
              <a:buChar char="•"/>
            </a:pPr>
            <a:endParaRPr lang="en-US" dirty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4088" y="4922728"/>
            <a:ext cx="3507287" cy="300626"/>
          </a:xfrm>
        </p:spPr>
        <p:txBody>
          <a:bodyPr/>
          <a:lstStyle/>
          <a:p>
            <a:pPr lvl="1" indent="0">
              <a:buNone/>
            </a:pPr>
            <a:r>
              <a:rPr lang="en-US" sz="1100" dirty="0" smtClean="0">
                <a:latin typeface="Cambria" pitchFamily="18" charset="0"/>
              </a:rPr>
              <a:t>Sources</a:t>
            </a:r>
            <a:r>
              <a:rPr lang="en-US" sz="1100" dirty="0">
                <a:latin typeface="Cambria" pitchFamily="18" charset="0"/>
              </a:rPr>
              <a:t>: Sutton et al 2012: a hidden resources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7523"/>
            <a:ext cx="6237962" cy="2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76" y="1689485"/>
            <a:ext cx="6951945" cy="254431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itchFamily="18" charset="0"/>
              </a:rPr>
              <a:t>Key issues:</a:t>
            </a:r>
          </a:p>
          <a:p>
            <a:pPr marL="612775" lvl="1" indent="-342900">
              <a:buFont typeface="Arial" pitchFamily="34" charset="0"/>
              <a:buChar char="•"/>
            </a:pPr>
            <a:r>
              <a:rPr lang="en-US" b="1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Coordination among key stakeholders and integration</a:t>
            </a:r>
            <a:endParaRPr lang="en-US" dirty="0">
              <a:latin typeface="Cambria" pitchFamily="18" charset="0"/>
            </a:endParaRP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Fragmented implementation of self supply without considering its holistic </a:t>
            </a:r>
            <a:r>
              <a:rPr lang="en-US" dirty="0" smtClean="0">
                <a:latin typeface="Cambria" pitchFamily="18" charset="0"/>
              </a:rPr>
              <a:t>approach</a:t>
            </a: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P</a:t>
            </a:r>
            <a:r>
              <a:rPr lang="en-US" dirty="0" smtClean="0">
                <a:latin typeface="Cambria" pitchFamily="18" charset="0"/>
              </a:rPr>
              <a:t>erception of inferior quality (WQ)</a:t>
            </a:r>
            <a:endParaRPr lang="en-US" dirty="0">
              <a:latin typeface="Cambria" pitchFamily="18" charset="0"/>
            </a:endParaRPr>
          </a:p>
          <a:p>
            <a:pPr marL="612775" lvl="1" indent="-342900"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Incremental improvement or one time high service level</a:t>
            </a:r>
          </a:p>
          <a:p>
            <a:pPr marL="612775" lvl="1" indent="-342900">
              <a:buFont typeface="Arial" pitchFamily="34" charset="0"/>
              <a:buChar char="•"/>
            </a:pPr>
            <a:endParaRPr lang="en-US" sz="1800" dirty="0">
              <a:latin typeface="Cambria" pitchFamily="18" charset="0"/>
            </a:endParaRPr>
          </a:p>
          <a:p>
            <a:pPr marL="612775" lvl="1" indent="-34290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C PowerPoint template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IRC PowerPoint template</Template>
  <TotalTime>8243</TotalTime>
  <Words>484</Words>
  <Application>Microsoft Office PowerPoint</Application>
  <PresentationFormat>On-screen Show (4:3)</PresentationFormat>
  <Paragraphs>67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IRC PowerPoint template</vt:lpstr>
      <vt:lpstr>PowerPoint Presentation</vt:lpstr>
      <vt:lpstr>Introduction</vt:lpstr>
      <vt:lpstr>PowerPoint Presentation</vt:lpstr>
      <vt:lpstr>Multiple water Uses </vt:lpstr>
      <vt:lpstr>Major studies on self supply</vt:lpstr>
      <vt:lpstr>Potential towards WASH: Access &amp; service level</vt:lpstr>
      <vt:lpstr>Potential towards household irrigation</vt:lpstr>
      <vt:lpstr> Food security &amp; investment in family wells</vt:lpstr>
      <vt:lpstr>PowerPoint Presentation</vt:lpstr>
      <vt:lpstr>Coordination</vt:lpstr>
      <vt:lpstr>Holistic approach</vt:lpstr>
      <vt:lpstr>WQ from different water  sources in SNNPR (Sutton 2011) </vt:lpstr>
      <vt:lpstr>PowerPoint Presentation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Butterworth</dc:creator>
  <cp:lastModifiedBy>admin</cp:lastModifiedBy>
  <cp:revision>224</cp:revision>
  <dcterms:created xsi:type="dcterms:W3CDTF">2014-06-15T10:52:50Z</dcterms:created>
  <dcterms:modified xsi:type="dcterms:W3CDTF">2015-07-03T08:31:10Z</dcterms:modified>
</cp:coreProperties>
</file>