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72" r:id="rId11"/>
    <p:sldId id="274" r:id="rId12"/>
    <p:sldId id="283" r:id="rId13"/>
    <p:sldId id="275" r:id="rId14"/>
    <p:sldId id="284" r:id="rId15"/>
    <p:sldId id="285" r:id="rId16"/>
    <p:sldId id="286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C35"/>
    <a:srgbClr val="FFFFFF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-1152" y="-90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FC83C-B988-4A9E-9713-F559C31F4362}" type="datetimeFigureOut">
              <a:rPr lang="nl-NL" smtClean="0"/>
              <a:t>9-10-2015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45D2F-C69D-4D90-B22B-9B2DC58DBD5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12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2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endParaRPr lang="en-GB" dirty="0" smtClean="0"/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519145" y="6408000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defRPr lang="nl-NL" sz="900" smtClean="0">
                <a:latin typeface="Verdana" pitchFamily="34" charset="0"/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bqA6o8_WC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1353086"/>
          </a:xfrm>
        </p:spPr>
        <p:txBody>
          <a:bodyPr/>
          <a:lstStyle/>
          <a:p>
            <a:r>
              <a:rPr lang="en-GB" dirty="0" smtClean="0"/>
              <a:t>Examining children’s “participation” in sanitation (CLTS and SLTS) programmes 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295275" y="1955800"/>
            <a:ext cx="8772525" cy="678061"/>
          </a:xfrm>
        </p:spPr>
        <p:txBody>
          <a:bodyPr/>
          <a:lstStyle/>
          <a:p>
            <a:r>
              <a:rPr lang="en-GB" dirty="0" smtClean="0"/>
              <a:t>Deepa Joshi, Water Resources Management, October 7, 2015 </a:t>
            </a:r>
            <a:endParaRPr lang="en-GB" dirty="0"/>
          </a:p>
        </p:txBody>
      </p:sp>
      <p:pic>
        <p:nvPicPr>
          <p:cNvPr id="1028" name="Picture 4" descr="http://unicef.in/CkEditor/ck_Uploaded_Images/img_5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832100"/>
            <a:ext cx="60960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88900"/>
            <a:ext cx="8502638" cy="932938"/>
          </a:xfrm>
        </p:spPr>
        <p:txBody>
          <a:bodyPr/>
          <a:lstStyle/>
          <a:p>
            <a:r>
              <a:rPr lang="en-GB" dirty="0" smtClean="0"/>
              <a:t>Viral! School-Led </a:t>
            </a:r>
            <a:r>
              <a:rPr lang="en-GB" dirty="0"/>
              <a:t>T</a:t>
            </a:r>
            <a:r>
              <a:rPr lang="en-GB" dirty="0" smtClean="0"/>
              <a:t>otal </a:t>
            </a:r>
            <a:r>
              <a:rPr lang="en-GB" dirty="0"/>
              <a:t>S</a:t>
            </a:r>
            <a:r>
              <a:rPr lang="en-GB" dirty="0" smtClean="0"/>
              <a:t>anitation (SLTS)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10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7850"/>
            <a:ext cx="91440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996"/>
            <a:ext cx="6565899" cy="480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87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Review of SLTS initiatives in Ghana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9400" y="1193800"/>
            <a:ext cx="8662988" cy="4114800"/>
          </a:xfrm>
        </p:spPr>
        <p:txBody>
          <a:bodyPr/>
          <a:lstStyle/>
          <a:p>
            <a:r>
              <a:rPr lang="en-GB" dirty="0" smtClean="0"/>
              <a:t>MSc research: Vincent van den Ouden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Ghana: 4 rural schools </a:t>
            </a:r>
          </a:p>
          <a:p>
            <a:r>
              <a:rPr lang="en-GB" dirty="0" smtClean="0"/>
              <a:t>Different SLTS model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Secondary data: Fernandez (2008) – Kenya, Tanzania, Ethiopia.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11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71750"/>
            <a:ext cx="53213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Enabling environment?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168400"/>
            <a:ext cx="8637588" cy="4756449"/>
          </a:xfrm>
        </p:spPr>
        <p:txBody>
          <a:bodyPr/>
          <a:lstStyle/>
          <a:p>
            <a:r>
              <a:rPr lang="en-GB" dirty="0" smtClean="0"/>
              <a:t>Pour flush toilets in 2 schools (donor-supplied); community built pit-latrine + none </a:t>
            </a:r>
          </a:p>
          <a:p>
            <a:endParaRPr lang="en-GB" dirty="0"/>
          </a:p>
          <a:p>
            <a:r>
              <a:rPr lang="en-GB" dirty="0" smtClean="0"/>
              <a:t>Toilet maintenance: children – </a:t>
            </a:r>
            <a:r>
              <a:rPr lang="en-GB" i="1" dirty="0" smtClean="0"/>
              <a:t>empowering?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Handwashing equipment (donor-supplied)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5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Participation and CLTS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5600" y="1231900"/>
            <a:ext cx="8586788" cy="469294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5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To participate or not? Fear of the adults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4000" y="1143000"/>
            <a:ext cx="8688388" cy="4781849"/>
          </a:xfrm>
        </p:spPr>
        <p:txBody>
          <a:bodyPr/>
          <a:lstStyle/>
          <a:p>
            <a:r>
              <a:rPr lang="en-GB" dirty="0" smtClean="0"/>
              <a:t>School health clubs </a:t>
            </a:r>
          </a:p>
          <a:p>
            <a:endParaRPr lang="en-GB" dirty="0"/>
          </a:p>
          <a:p>
            <a:r>
              <a:rPr lang="en-GB" dirty="0" smtClean="0"/>
              <a:t>Glass of water competitions – negative? 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Punishment for open-defecation!</a:t>
            </a:r>
          </a:p>
          <a:p>
            <a:endParaRPr lang="en-GB" dirty="0"/>
          </a:p>
          <a:p>
            <a:r>
              <a:rPr lang="en-GB" dirty="0" smtClean="0"/>
              <a:t>The authority of teachers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The practice of SLTS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500" y="1206500"/>
            <a:ext cx="8624888" cy="4718349"/>
          </a:xfrm>
        </p:spPr>
        <p:txBody>
          <a:bodyPr/>
          <a:lstStyle/>
          <a:p>
            <a:r>
              <a:rPr lang="en-GB" dirty="0" smtClean="0"/>
              <a:t>Aware – yes! But often unable to practice in the school.</a:t>
            </a:r>
          </a:p>
          <a:p>
            <a:endParaRPr lang="en-GB" dirty="0"/>
          </a:p>
          <a:p>
            <a:r>
              <a:rPr lang="en-GB" dirty="0" smtClean="0"/>
              <a:t>In the community: fines </a:t>
            </a:r>
            <a:r>
              <a:rPr lang="en-GB" dirty="0"/>
              <a:t>for OD </a:t>
            </a:r>
            <a:r>
              <a:rPr lang="en-GB" dirty="0" smtClean="0"/>
              <a:t>persons (10 </a:t>
            </a:r>
            <a:r>
              <a:rPr lang="en-US" dirty="0"/>
              <a:t>Ghanaian </a:t>
            </a:r>
            <a:r>
              <a:rPr lang="en-US" dirty="0" err="1"/>
              <a:t>cedis</a:t>
            </a:r>
            <a:r>
              <a:rPr lang="en-US" dirty="0"/>
              <a:t> (GHC).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GB" dirty="0"/>
              <a:t>Not reporting, not blaming and shaming (violence against children – 2009)</a:t>
            </a:r>
          </a:p>
          <a:p>
            <a:endParaRPr lang="en-GB" dirty="0" smtClean="0"/>
          </a:p>
          <a:p>
            <a:r>
              <a:rPr lang="en-GB" dirty="0" smtClean="0"/>
              <a:t>Ghana’s </a:t>
            </a:r>
            <a:r>
              <a:rPr lang="en-GB" dirty="0"/>
              <a:t>culture: ‘children should know their place’ 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2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To sum: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4000" y="1257300"/>
            <a:ext cx="8688388" cy="4667549"/>
          </a:xfrm>
        </p:spPr>
        <p:txBody>
          <a:bodyPr/>
          <a:lstStyle/>
          <a:p>
            <a:r>
              <a:rPr lang="en-GB" dirty="0" smtClean="0"/>
              <a:t>SLTS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need for training adults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a</a:t>
            </a:r>
            <a:r>
              <a:rPr lang="en-GB" dirty="0" smtClean="0"/>
              <a:t>genda for participation, for the programme to be set by children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b</a:t>
            </a:r>
            <a:r>
              <a:rPr lang="en-GB" dirty="0" smtClean="0"/>
              <a:t>eing aware will not change ‘infrastructure and services’: schools, poorest households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Development for children OR children for development?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www.youtube.com/watch?v=xbqA6o8_WC0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9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Sanitation Dialogues?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7800" y="1155700"/>
            <a:ext cx="8764588" cy="5613400"/>
          </a:xfrm>
        </p:spPr>
        <p:txBody>
          <a:bodyPr/>
          <a:lstStyle/>
          <a:p>
            <a:r>
              <a:rPr lang="en-GB" dirty="0" smtClean="0"/>
              <a:t>Assessment, dialogue, shared vision? Research, Policy and Practice – huge gaps!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Testing and learning? Targets to be met, blue-prints: numbers vs. process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i="1" dirty="0" smtClean="0"/>
              <a:t>School Led Total Sanitation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 smtClean="0"/>
              <a:t>				</a:t>
            </a:r>
            <a:r>
              <a:rPr lang="en-GB" b="1" i="1" dirty="0" smtClean="0"/>
              <a:t>Student interest in WASH!</a:t>
            </a:r>
            <a:endParaRPr lang="en-GB" b="1" i="1" dirty="0"/>
          </a:p>
          <a:p>
            <a:pPr marL="0" indent="0">
              <a:buNone/>
            </a:pPr>
            <a:endParaRPr lang="en-GB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3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Participation: CLTS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117600"/>
            <a:ext cx="8713788" cy="5575300"/>
          </a:xfrm>
        </p:spPr>
        <p:txBody>
          <a:bodyPr/>
          <a:lstStyle/>
          <a:p>
            <a:r>
              <a:rPr lang="en-GB" dirty="0" smtClean="0"/>
              <a:t>Supply does not match demand! not appropriate </a:t>
            </a:r>
          </a:p>
          <a:p>
            <a:endParaRPr lang="en-GB" dirty="0"/>
          </a:p>
          <a:p>
            <a:r>
              <a:rPr lang="en-GB" dirty="0" smtClean="0"/>
              <a:t>Culture of dependency</a:t>
            </a:r>
          </a:p>
          <a:p>
            <a:endParaRPr lang="en-GB" dirty="0"/>
          </a:p>
          <a:p>
            <a:r>
              <a:rPr lang="en-GB" dirty="0" smtClean="0"/>
              <a:t>Demand-led approaches</a:t>
            </a:r>
          </a:p>
          <a:p>
            <a:pPr marL="0" indent="0">
              <a:buNone/>
            </a:pPr>
            <a:r>
              <a:rPr lang="en-GB" dirty="0" smtClean="0"/>
              <a:t>PARTICIPATION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	NEO-LIBERALISM </a:t>
            </a:r>
            <a:endParaRPr lang="en-GB" dirty="0"/>
          </a:p>
          <a:p>
            <a:r>
              <a:rPr lang="en-GB" dirty="0" smtClean="0"/>
              <a:t>‘More money is clearly needed </a:t>
            </a:r>
          </a:p>
          <a:p>
            <a:pPr marL="0" indent="0">
              <a:buNone/>
            </a:pPr>
            <a:r>
              <a:rPr lang="en-GB" dirty="0" smtClean="0"/>
              <a:t>but little is available’ (Evans, 2005)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3</a:t>
            </a:fld>
            <a:endParaRPr lang="en-GB" dirty="0"/>
          </a:p>
        </p:txBody>
      </p:sp>
      <p:pic>
        <p:nvPicPr>
          <p:cNvPr id="1026" name="Picture 2" descr="C:\Users\joshi006\Desktop\poor toilet detail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638300"/>
            <a:ext cx="37592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968500" y="3886200"/>
            <a:ext cx="730250" cy="469900"/>
          </a:xfrm>
          <a:prstGeom prst="straightConnector1">
            <a:avLst/>
          </a:prstGeom>
          <a:ln w="15875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Participation in development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43000"/>
            <a:ext cx="8561388" cy="4781849"/>
          </a:xfrm>
        </p:spPr>
        <p:txBody>
          <a:bodyPr/>
          <a:lstStyle/>
          <a:p>
            <a:r>
              <a:rPr lang="en-GB" dirty="0" smtClean="0"/>
              <a:t>Infinitely malleable – can be framed in any way possible</a:t>
            </a:r>
          </a:p>
          <a:p>
            <a:endParaRPr lang="en-GB" dirty="0"/>
          </a:p>
          <a:p>
            <a:r>
              <a:rPr lang="en-GB" dirty="0" smtClean="0"/>
              <a:t>Meaningful participation </a:t>
            </a:r>
            <a:r>
              <a:rPr lang="en-GB" dirty="0"/>
              <a:t>(</a:t>
            </a:r>
            <a:r>
              <a:rPr lang="en-GB" dirty="0" smtClean="0"/>
              <a:t>empowerment) TO passing the baton of commitments, roles and time-bound responsibilities.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4</a:t>
            </a:fld>
            <a:endParaRPr lang="en-GB" dirty="0"/>
          </a:p>
        </p:txBody>
      </p:sp>
      <p:pic>
        <p:nvPicPr>
          <p:cNvPr id="2050" name="Picture 2" descr="C:\Users\joshi006\Desktop\KROPAC 2009 ODF Darechowk_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2921000"/>
            <a:ext cx="5232400" cy="372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7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Participation in CLTS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181100"/>
            <a:ext cx="8637588" cy="4743749"/>
          </a:xfrm>
        </p:spPr>
        <p:txBody>
          <a:bodyPr/>
          <a:lstStyle/>
          <a:p>
            <a:r>
              <a:rPr lang="en-GB" dirty="0" smtClean="0"/>
              <a:t>Walk of shame/ shameful walk</a:t>
            </a:r>
          </a:p>
          <a:p>
            <a:endParaRPr lang="en-GB" dirty="0"/>
          </a:p>
          <a:p>
            <a:r>
              <a:rPr lang="en-GB" dirty="0" smtClean="0"/>
              <a:t>Faeces quantification</a:t>
            </a:r>
          </a:p>
          <a:p>
            <a:endParaRPr lang="en-GB" dirty="0"/>
          </a:p>
          <a:p>
            <a:r>
              <a:rPr lang="en-GB" dirty="0" smtClean="0"/>
              <a:t>Faeces, pathogens and disease: drinking water competition</a:t>
            </a:r>
          </a:p>
          <a:p>
            <a:endParaRPr lang="en-GB" dirty="0"/>
          </a:p>
          <a:p>
            <a:r>
              <a:rPr lang="en-GB" dirty="0" smtClean="0"/>
              <a:t>Pledge to make the community ‘Open Defecation Free’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5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04799" y="812800"/>
            <a:ext cx="8737599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7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Participation and CLTS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2100" y="1333500"/>
            <a:ext cx="8650288" cy="4978400"/>
          </a:xfrm>
        </p:spPr>
        <p:txBody>
          <a:bodyPr/>
          <a:lstStyle/>
          <a:p>
            <a:r>
              <a:rPr lang="en-GB" dirty="0"/>
              <a:t>Poor communities progressing on their own on the sanitation ladder? Fair? Feasible? Sustainable services?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Blaming, shaming, indignities.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Children’s roles in CLTS</a:t>
            </a:r>
          </a:p>
          <a:p>
            <a:pPr marL="0" indent="0">
              <a:buNone/>
            </a:pPr>
            <a:r>
              <a:rPr lang="en-GB" dirty="0" smtClean="0"/>
              <a:t>Bangladesh: “</a:t>
            </a:r>
            <a:r>
              <a:rPr lang="en-GB" dirty="0" err="1" smtClean="0"/>
              <a:t>Bicchu</a:t>
            </a:r>
            <a:r>
              <a:rPr lang="en-GB" dirty="0" smtClean="0"/>
              <a:t> </a:t>
            </a:r>
            <a:r>
              <a:rPr lang="en-GB" dirty="0" err="1" smtClean="0"/>
              <a:t>bahini</a:t>
            </a:r>
            <a:r>
              <a:rPr lang="en-GB" dirty="0" smtClean="0"/>
              <a:t>” army of scorpions: shaming/ reporting on openly defecating adults: </a:t>
            </a:r>
            <a:r>
              <a:rPr lang="en-GB" i="1" dirty="0" smtClean="0"/>
              <a:t>highly effective and empowering!</a:t>
            </a:r>
          </a:p>
          <a:p>
            <a:pPr marL="0" indent="0">
              <a:buNone/>
            </a:pPr>
            <a:r>
              <a:rPr lang="en-GB" dirty="0" smtClean="0"/>
              <a:t>Indonesia: songs about eating shit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29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Children’s roles in CLTS/ SLTS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1257300"/>
            <a:ext cx="8521188" cy="4667549"/>
          </a:xfrm>
        </p:spPr>
        <p:txBody>
          <a:bodyPr/>
          <a:lstStyle/>
          <a:p>
            <a:r>
              <a:rPr lang="en-GB" dirty="0" smtClean="0"/>
              <a:t>Are children participating – setting the agenda for their involvement/ engagement? </a:t>
            </a:r>
          </a:p>
          <a:p>
            <a:endParaRPr lang="en-GB" dirty="0"/>
          </a:p>
          <a:p>
            <a:r>
              <a:rPr lang="en-GB" dirty="0" smtClean="0"/>
              <a:t>Is their engagement or “participation” in their best interests? </a:t>
            </a:r>
          </a:p>
          <a:p>
            <a:endParaRPr lang="en-GB" dirty="0"/>
          </a:p>
          <a:p>
            <a:r>
              <a:rPr lang="en-GB" dirty="0" smtClean="0"/>
              <a:t>Articles 12 and 13: UN Convention on the Rights of the Child (CRC): children’s rights to participate in decisions/ issues relevant to their lives – sanitation!</a:t>
            </a:r>
          </a:p>
          <a:p>
            <a:r>
              <a:rPr lang="en-GB" dirty="0" smtClean="0"/>
              <a:t>Just, equitable societies – give children the space to voice opinions/ influence decisions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16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CRC lessons learnt: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500" y="1270000"/>
            <a:ext cx="8624888" cy="4654849"/>
          </a:xfrm>
        </p:spPr>
        <p:txBody>
          <a:bodyPr/>
          <a:lstStyle/>
          <a:p>
            <a:r>
              <a:rPr lang="en-GB" dirty="0" smtClean="0"/>
              <a:t>Agenda for children’s participation set by adults; driven by development goals and interests, rather than the interests of children.</a:t>
            </a:r>
          </a:p>
          <a:p>
            <a:r>
              <a:rPr lang="en-GB" dirty="0" smtClean="0"/>
              <a:t>Enabling environment? Are adults aware and mindful?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Children’s rights and responsibilities of the adults to children.</a:t>
            </a:r>
          </a:p>
          <a:p>
            <a:r>
              <a:rPr lang="en-GB" dirty="0" smtClean="0"/>
              <a:t>Sanitation change agents: enabling environments?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43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SLTS and Children’s Participation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8300" y="1219200"/>
            <a:ext cx="8574088" cy="4705649"/>
          </a:xfrm>
        </p:spPr>
        <p:txBody>
          <a:bodyPr/>
          <a:lstStyle/>
          <a:p>
            <a:r>
              <a:rPr lang="en-GB" dirty="0" smtClean="0"/>
              <a:t>2000, Nepal: Children as sanitation change agents </a:t>
            </a:r>
          </a:p>
          <a:p>
            <a:r>
              <a:rPr lang="en-GB" dirty="0" smtClean="0"/>
              <a:t>School sanitation: from supply to demand-led</a:t>
            </a:r>
          </a:p>
          <a:p>
            <a:endParaRPr lang="en-GB" dirty="0"/>
          </a:p>
          <a:p>
            <a:r>
              <a:rPr lang="en-GB" dirty="0" smtClean="0"/>
              <a:t>Same principles of blaming/ shaming </a:t>
            </a:r>
          </a:p>
          <a:p>
            <a:endParaRPr lang="en-GB" dirty="0"/>
          </a:p>
          <a:p>
            <a:r>
              <a:rPr lang="en-GB" dirty="0" smtClean="0"/>
              <a:t>UNICEF!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95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geningen 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2254</TotalTime>
  <Words>574</Words>
  <Application>Microsoft Office PowerPoint</Application>
  <PresentationFormat>On-screen Show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Wageningen UR</vt:lpstr>
      <vt:lpstr>Examining children’s “participation” in sanitation (CLTS and SLTS) programmes </vt:lpstr>
      <vt:lpstr>Sanitation Dialogues? </vt:lpstr>
      <vt:lpstr>Participation: CLTS</vt:lpstr>
      <vt:lpstr>Participation in development</vt:lpstr>
      <vt:lpstr>Participation in CLTS</vt:lpstr>
      <vt:lpstr>Participation and CLTS</vt:lpstr>
      <vt:lpstr>Children’s roles in CLTS/ SLTS</vt:lpstr>
      <vt:lpstr>CRC lessons learnt:</vt:lpstr>
      <vt:lpstr>SLTS and Children’s Participation</vt:lpstr>
      <vt:lpstr>Viral! School-Led Total Sanitation (SLTS) </vt:lpstr>
      <vt:lpstr>Review of SLTS initiatives in Ghana</vt:lpstr>
      <vt:lpstr>Enabling environment? </vt:lpstr>
      <vt:lpstr>Participation and CLTS </vt:lpstr>
      <vt:lpstr>To participate or not? Fear of the adults</vt:lpstr>
      <vt:lpstr>The practice of SLTS</vt:lpstr>
      <vt:lpstr>To sum: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Marielle Snel</cp:lastModifiedBy>
  <cp:revision>291</cp:revision>
  <dcterms:created xsi:type="dcterms:W3CDTF">2011-09-29T08:30:03Z</dcterms:created>
  <dcterms:modified xsi:type="dcterms:W3CDTF">2015-10-09T12:43:51Z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WHUK.pptx</vt:lpwstr>
  </property>
</Properties>
</file>