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</p:sldMasterIdLst>
  <p:notesMasterIdLst>
    <p:notesMasterId r:id="rId43"/>
  </p:notesMasterIdLst>
  <p:handoutMasterIdLst>
    <p:handoutMasterId r:id="rId44"/>
  </p:handoutMasterIdLst>
  <p:sldIdLst>
    <p:sldId id="434" r:id="rId2"/>
    <p:sldId id="612" r:id="rId3"/>
    <p:sldId id="574" r:id="rId4"/>
    <p:sldId id="536" r:id="rId5"/>
    <p:sldId id="526" r:id="rId6"/>
    <p:sldId id="577" r:id="rId7"/>
    <p:sldId id="591" r:id="rId8"/>
    <p:sldId id="599" r:id="rId9"/>
    <p:sldId id="600" r:id="rId10"/>
    <p:sldId id="634" r:id="rId11"/>
    <p:sldId id="602" r:id="rId12"/>
    <p:sldId id="613" r:id="rId13"/>
    <p:sldId id="615" r:id="rId14"/>
    <p:sldId id="598" r:id="rId15"/>
    <p:sldId id="576" r:id="rId16"/>
    <p:sldId id="575" r:id="rId17"/>
    <p:sldId id="589" r:id="rId18"/>
    <p:sldId id="635" r:id="rId19"/>
    <p:sldId id="623" r:id="rId20"/>
    <p:sldId id="604" r:id="rId21"/>
    <p:sldId id="616" r:id="rId22"/>
    <p:sldId id="618" r:id="rId23"/>
    <p:sldId id="638" r:id="rId24"/>
    <p:sldId id="639" r:id="rId25"/>
    <p:sldId id="606" r:id="rId26"/>
    <p:sldId id="637" r:id="rId27"/>
    <p:sldId id="607" r:id="rId28"/>
    <p:sldId id="609" r:id="rId29"/>
    <p:sldId id="636" r:id="rId30"/>
    <p:sldId id="610" r:id="rId31"/>
    <p:sldId id="625" r:id="rId32"/>
    <p:sldId id="626" r:id="rId33"/>
    <p:sldId id="627" r:id="rId34"/>
    <p:sldId id="628" r:id="rId35"/>
    <p:sldId id="629" r:id="rId36"/>
    <p:sldId id="630" r:id="rId37"/>
    <p:sldId id="632" r:id="rId38"/>
    <p:sldId id="641" r:id="rId39"/>
    <p:sldId id="642" r:id="rId40"/>
    <p:sldId id="643" r:id="rId41"/>
    <p:sldId id="644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4667" autoAdjust="0"/>
  </p:normalViewPr>
  <p:slideViewPr>
    <p:cSldViewPr snapToGrid="0" snapToObjects="1">
      <p:cViewPr>
        <p:scale>
          <a:sx n="77" d="100"/>
          <a:sy n="77" d="100"/>
        </p:scale>
        <p:origin x="-1170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tthewfreeman:Dropbox:Personal%20Files:EH%20application:Tabl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tthewfreeman:Dropbox:Personal%20Files:EH%20application:Table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Dataserver.sph.emory.edu\jgarn\Latrines\Mini%20dataset%20to%20make%20proportion%20of%20use%20figure.xls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tthewfreeman:Dropbox:Personal%20Files:EH%20application:Table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tthewfreeman:Dropbox:Personal%20Files:EH%20application:Table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tthewfreeman:Dropbox:Personal%20Files:EH%20application:Table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'School conditions'!$J$37</c:f>
              <c:strCache>
                <c:ptCount val="1"/>
                <c:pt idx="0">
                  <c:v>Basline 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cat>
            <c:strRef>
              <c:f>'School conditions'!$K$36:$M$36</c:f>
              <c:strCache>
                <c:ptCount val="3"/>
                <c:pt idx="0">
                  <c:v>Basic </c:v>
                </c:pt>
                <c:pt idx="1">
                  <c:v>+Sanitation</c:v>
                </c:pt>
                <c:pt idx="2">
                  <c:v>Control</c:v>
                </c:pt>
              </c:strCache>
            </c:strRef>
          </c:cat>
          <c:val>
            <c:numRef>
              <c:f>'School conditions'!$K$37:$M$37</c:f>
              <c:numCache>
                <c:formatCode>0.0</c:formatCode>
                <c:ptCount val="3"/>
                <c:pt idx="0">
                  <c:v>66.400000000000006</c:v>
                </c:pt>
                <c:pt idx="1">
                  <c:v>84.7</c:v>
                </c:pt>
                <c:pt idx="2">
                  <c:v>58.7</c:v>
                </c:pt>
              </c:numCache>
            </c:numRef>
          </c:val>
        </c:ser>
        <c:ser>
          <c:idx val="1"/>
          <c:order val="1"/>
          <c:tx>
            <c:strRef>
              <c:f>'School conditions'!$J$38</c:f>
              <c:strCache>
                <c:ptCount val="1"/>
                <c:pt idx="0">
                  <c:v>Final</c:v>
                </c:pt>
              </c:strCache>
            </c:strRef>
          </c:tx>
          <c:spPr>
            <a:solidFill>
              <a:srgbClr val="3366FF"/>
            </a:solidFill>
            <a:effectLst/>
          </c:spPr>
          <c:invertIfNegative val="0"/>
          <c:cat>
            <c:strRef>
              <c:f>'School conditions'!$K$36:$M$36</c:f>
              <c:strCache>
                <c:ptCount val="3"/>
                <c:pt idx="0">
                  <c:v>Basic </c:v>
                </c:pt>
                <c:pt idx="1">
                  <c:v>+Sanitation</c:v>
                </c:pt>
                <c:pt idx="2">
                  <c:v>Control</c:v>
                </c:pt>
              </c:strCache>
            </c:strRef>
          </c:cat>
          <c:val>
            <c:numRef>
              <c:f>'School conditions'!$K$38:$M$38</c:f>
              <c:numCache>
                <c:formatCode>0.0</c:formatCode>
                <c:ptCount val="3"/>
                <c:pt idx="0">
                  <c:v>53.7</c:v>
                </c:pt>
                <c:pt idx="1">
                  <c:v>43.7</c:v>
                </c:pt>
                <c:pt idx="2">
                  <c:v>52.6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386432"/>
        <c:axId val="94396416"/>
      </c:barChart>
      <c:catAx>
        <c:axId val="94386432"/>
        <c:scaling>
          <c:orientation val="minMax"/>
        </c:scaling>
        <c:delete val="0"/>
        <c:axPos val="b"/>
        <c:majorTickMark val="out"/>
        <c:minorTickMark val="none"/>
        <c:tickLblPos val="nextTo"/>
        <c:crossAx val="94396416"/>
        <c:crosses val="autoZero"/>
        <c:auto val="1"/>
        <c:lblAlgn val="ctr"/>
        <c:lblOffset val="100"/>
        <c:noMultiLvlLbl val="0"/>
      </c:catAx>
      <c:valAx>
        <c:axId val="9439641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9438643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'School conditions'!$I$32:$J$32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cat>
            <c:strRef>
              <c:f>'School conditions'!$K$31:$M$31</c:f>
              <c:strCache>
                <c:ptCount val="3"/>
                <c:pt idx="0">
                  <c:v>Basic </c:v>
                </c:pt>
                <c:pt idx="1">
                  <c:v>+Sanitation</c:v>
                </c:pt>
                <c:pt idx="2">
                  <c:v>Control</c:v>
                </c:pt>
              </c:strCache>
            </c:strRef>
          </c:cat>
          <c:val>
            <c:numRef>
              <c:f>'School conditions'!$K$32:$M$32</c:f>
              <c:numCache>
                <c:formatCode>0.0</c:formatCode>
                <c:ptCount val="3"/>
                <c:pt idx="0">
                  <c:v>58.9</c:v>
                </c:pt>
                <c:pt idx="1">
                  <c:v>79.3</c:v>
                </c:pt>
                <c:pt idx="2">
                  <c:v>58.1</c:v>
                </c:pt>
              </c:numCache>
            </c:numRef>
          </c:val>
        </c:ser>
        <c:ser>
          <c:idx val="1"/>
          <c:order val="1"/>
          <c:tx>
            <c:strRef>
              <c:f>'School conditions'!$I$33:$J$33</c:f>
              <c:strCache>
                <c:ptCount val="1"/>
                <c:pt idx="0">
                  <c:v>Final</c:v>
                </c:pt>
              </c:strCache>
            </c:strRef>
          </c:tx>
          <c:spPr>
            <a:solidFill>
              <a:srgbClr val="3366FF"/>
            </a:solidFill>
          </c:spPr>
          <c:invertIfNegative val="0"/>
          <c:cat>
            <c:strRef>
              <c:f>'School conditions'!$K$31:$M$31</c:f>
              <c:strCache>
                <c:ptCount val="3"/>
                <c:pt idx="0">
                  <c:v>Basic </c:v>
                </c:pt>
                <c:pt idx="1">
                  <c:v>+Sanitation</c:v>
                </c:pt>
                <c:pt idx="2">
                  <c:v>Control</c:v>
                </c:pt>
              </c:strCache>
            </c:strRef>
          </c:cat>
          <c:val>
            <c:numRef>
              <c:f>'School conditions'!$K$33:$M$33</c:f>
              <c:numCache>
                <c:formatCode>0.0</c:formatCode>
                <c:ptCount val="3"/>
                <c:pt idx="0">
                  <c:v>53.4</c:v>
                </c:pt>
                <c:pt idx="1">
                  <c:v>39.6</c:v>
                </c:pt>
                <c:pt idx="2">
                  <c:v>49.4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430336"/>
        <c:axId val="94431872"/>
      </c:barChart>
      <c:catAx>
        <c:axId val="94430336"/>
        <c:scaling>
          <c:orientation val="minMax"/>
        </c:scaling>
        <c:delete val="0"/>
        <c:axPos val="b"/>
        <c:majorTickMark val="out"/>
        <c:minorTickMark val="none"/>
        <c:tickLblPos val="nextTo"/>
        <c:crossAx val="94431872"/>
        <c:crosses val="autoZero"/>
        <c:auto val="1"/>
        <c:lblAlgn val="ctr"/>
        <c:lblOffset val="100"/>
        <c:noMultiLvlLbl val="0"/>
      </c:catAx>
      <c:valAx>
        <c:axId val="9443187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944303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9002405949256421E-2"/>
          <c:y val="5.1400554097404495E-2"/>
          <c:w val="0.58006583552056001"/>
          <c:h val="0.74928623505395098"/>
        </c:manualLayout>
      </c:layout>
      <c:scatterChart>
        <c:scatterStyle val="lineMarker"/>
        <c:varyColors val="0"/>
        <c:ser>
          <c:idx val="0"/>
          <c:order val="0"/>
          <c:tx>
            <c:v>Proportion of block use out of total school use</c:v>
          </c:tx>
          <c:spPr>
            <a:ln>
              <a:noFill/>
            </a:ln>
          </c:spPr>
          <c:marker>
            <c:symbol val="circle"/>
            <c:size val="5"/>
            <c:spPr>
              <a:noFill/>
              <a:ln>
                <a:solidFill>
                  <a:schemeClr val="accent2"/>
                </a:solidFill>
              </a:ln>
            </c:spPr>
          </c:marker>
          <c:xVal>
            <c:numRef>
              <c:f>'prop use bysex'!$B$147:$B$269</c:f>
              <c:numCache>
                <c:formatCode>General</c:formatCode>
                <c:ptCount val="123"/>
                <c:pt idx="0">
                  <c:v>0.99299999999999999</c:v>
                </c:pt>
                <c:pt idx="1">
                  <c:v>0.97500000000000009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1.0649999999999999</c:v>
                </c:pt>
                <c:pt idx="29">
                  <c:v>0.99399999999999999</c:v>
                </c:pt>
                <c:pt idx="30">
                  <c:v>1.073</c:v>
                </c:pt>
                <c:pt idx="31">
                  <c:v>1.03</c:v>
                </c:pt>
                <c:pt idx="32">
                  <c:v>1.0920000000000001</c:v>
                </c:pt>
                <c:pt idx="33">
                  <c:v>0.99299999999999999</c:v>
                </c:pt>
                <c:pt idx="34">
                  <c:v>0.92700000000000005</c:v>
                </c:pt>
                <c:pt idx="35">
                  <c:v>0.99299999999999999</c:v>
                </c:pt>
                <c:pt idx="36">
                  <c:v>0.93</c:v>
                </c:pt>
                <c:pt idx="37">
                  <c:v>1.0609999999999999</c:v>
                </c:pt>
                <c:pt idx="38">
                  <c:v>1</c:v>
                </c:pt>
                <c:pt idx="39">
                  <c:v>1.0549999999999999</c:v>
                </c:pt>
                <c:pt idx="40">
                  <c:v>0.98</c:v>
                </c:pt>
                <c:pt idx="41">
                  <c:v>0.90600000000000003</c:v>
                </c:pt>
                <c:pt idx="42">
                  <c:v>0.94600000000000006</c:v>
                </c:pt>
                <c:pt idx="43">
                  <c:v>0.91400000000000003</c:v>
                </c:pt>
                <c:pt idx="44">
                  <c:v>1.1000000000000001</c:v>
                </c:pt>
                <c:pt idx="45">
                  <c:v>1.054</c:v>
                </c:pt>
                <c:pt idx="46">
                  <c:v>0.98099999999999998</c:v>
                </c:pt>
                <c:pt idx="47">
                  <c:v>1.08</c:v>
                </c:pt>
                <c:pt idx="48">
                  <c:v>1.0760000000000001</c:v>
                </c:pt>
                <c:pt idx="49">
                  <c:v>1.0309999999999999</c:v>
                </c:pt>
                <c:pt idx="50">
                  <c:v>1.0389999999999999</c:v>
                </c:pt>
                <c:pt idx="51">
                  <c:v>0.94500000000000006</c:v>
                </c:pt>
                <c:pt idx="52">
                  <c:v>0.97800000000000009</c:v>
                </c:pt>
                <c:pt idx="53">
                  <c:v>1.0409999999999999</c:v>
                </c:pt>
                <c:pt idx="54">
                  <c:v>0.96000000000000008</c:v>
                </c:pt>
                <c:pt idx="55">
                  <c:v>1.085</c:v>
                </c:pt>
                <c:pt idx="56">
                  <c:v>0.98</c:v>
                </c:pt>
                <c:pt idx="57">
                  <c:v>0.91400000000000003</c:v>
                </c:pt>
                <c:pt idx="58" formatCode="0.00">
                  <c:v>2.0880000000000001</c:v>
                </c:pt>
                <c:pt idx="59" formatCode="0.00">
                  <c:v>2.0059999999999998</c:v>
                </c:pt>
                <c:pt idx="60" formatCode="0.00">
                  <c:v>2.0009999999999999</c:v>
                </c:pt>
                <c:pt idx="61" formatCode="0.00">
                  <c:v>2.0579999999999998</c:v>
                </c:pt>
                <c:pt idx="62" formatCode="0.00">
                  <c:v>2.0209999999999999</c:v>
                </c:pt>
                <c:pt idx="63" formatCode="0.00">
                  <c:v>1.9490000000000001</c:v>
                </c:pt>
                <c:pt idx="64" formatCode="0.00">
                  <c:v>1.9860000000000002</c:v>
                </c:pt>
                <c:pt idx="65" formatCode="0.00">
                  <c:v>1.9580000000000002</c:v>
                </c:pt>
                <c:pt idx="66" formatCode="0.00">
                  <c:v>1.9630000000000001</c:v>
                </c:pt>
                <c:pt idx="67" formatCode="0.00">
                  <c:v>1.9100000000000001</c:v>
                </c:pt>
                <c:pt idx="68">
                  <c:v>2</c:v>
                </c:pt>
                <c:pt idx="69">
                  <c:v>2</c:v>
                </c:pt>
                <c:pt idx="70">
                  <c:v>2</c:v>
                </c:pt>
                <c:pt idx="71">
                  <c:v>2</c:v>
                </c:pt>
                <c:pt idx="72">
                  <c:v>2</c:v>
                </c:pt>
                <c:pt idx="73">
                  <c:v>2</c:v>
                </c:pt>
                <c:pt idx="74">
                  <c:v>2</c:v>
                </c:pt>
                <c:pt idx="75">
                  <c:v>2</c:v>
                </c:pt>
                <c:pt idx="76">
                  <c:v>2</c:v>
                </c:pt>
                <c:pt idx="77">
                  <c:v>2</c:v>
                </c:pt>
                <c:pt idx="78">
                  <c:v>2</c:v>
                </c:pt>
                <c:pt idx="79">
                  <c:v>2</c:v>
                </c:pt>
                <c:pt idx="80">
                  <c:v>2</c:v>
                </c:pt>
                <c:pt idx="81">
                  <c:v>2</c:v>
                </c:pt>
                <c:pt idx="82">
                  <c:v>2</c:v>
                </c:pt>
                <c:pt idx="83">
                  <c:v>2</c:v>
                </c:pt>
                <c:pt idx="84">
                  <c:v>2</c:v>
                </c:pt>
                <c:pt idx="85">
                  <c:v>2</c:v>
                </c:pt>
                <c:pt idx="86">
                  <c:v>2</c:v>
                </c:pt>
                <c:pt idx="87">
                  <c:v>2</c:v>
                </c:pt>
                <c:pt idx="88">
                  <c:v>2</c:v>
                </c:pt>
                <c:pt idx="89">
                  <c:v>2</c:v>
                </c:pt>
                <c:pt idx="90">
                  <c:v>2</c:v>
                </c:pt>
                <c:pt idx="91">
                  <c:v>2</c:v>
                </c:pt>
                <c:pt idx="92">
                  <c:v>2</c:v>
                </c:pt>
                <c:pt idx="93">
                  <c:v>2</c:v>
                </c:pt>
                <c:pt idx="94" formatCode="0.00">
                  <c:v>3.069</c:v>
                </c:pt>
                <c:pt idx="95" formatCode="0.00">
                  <c:v>3.0649999999999999</c:v>
                </c:pt>
                <c:pt idx="96" formatCode="0.00">
                  <c:v>2.9959999999999996</c:v>
                </c:pt>
                <c:pt idx="97" formatCode="0.00">
                  <c:v>2.9279999999999999</c:v>
                </c:pt>
                <c:pt idx="98" formatCode="0.00">
                  <c:v>3.0630000000000002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 formatCode="0.00">
                  <c:v>4.0569999999999986</c:v>
                </c:pt>
                <c:pt idx="109" formatCode="0.00">
                  <c:v>3.9529999999999976</c:v>
                </c:pt>
                <c:pt idx="110" formatCode="0.00">
                  <c:v>4.0030000000000001</c:v>
                </c:pt>
                <c:pt idx="111" formatCode="0.00">
                  <c:v>3.9430000000000001</c:v>
                </c:pt>
                <c:pt idx="112">
                  <c:v>4</c:v>
                </c:pt>
                <c:pt idx="113">
                  <c:v>4</c:v>
                </c:pt>
                <c:pt idx="114">
                  <c:v>4</c:v>
                </c:pt>
                <c:pt idx="115">
                  <c:v>4</c:v>
                </c:pt>
                <c:pt idx="116">
                  <c:v>4</c:v>
                </c:pt>
                <c:pt idx="117">
                  <c:v>5</c:v>
                </c:pt>
                <c:pt idx="118">
                  <c:v>5</c:v>
                </c:pt>
                <c:pt idx="119">
                  <c:v>5</c:v>
                </c:pt>
                <c:pt idx="120">
                  <c:v>6</c:v>
                </c:pt>
                <c:pt idx="121">
                  <c:v>6</c:v>
                </c:pt>
                <c:pt idx="122">
                  <c:v>7</c:v>
                </c:pt>
              </c:numCache>
            </c:numRef>
          </c:xVal>
          <c:yVal>
            <c:numRef>
              <c:f>'prop use bysex'!$C$147:$C$269</c:f>
              <c:numCache>
                <c:formatCode>General</c:formatCode>
                <c:ptCount val="123"/>
                <c:pt idx="0">
                  <c:v>0</c:v>
                </c:pt>
                <c:pt idx="1">
                  <c:v>0</c:v>
                </c:pt>
                <c:pt idx="2">
                  <c:v>0.23287671229999998</c:v>
                </c:pt>
                <c:pt idx="3">
                  <c:v>0.32142857140000014</c:v>
                </c:pt>
                <c:pt idx="4">
                  <c:v>0.36842105260000002</c:v>
                </c:pt>
                <c:pt idx="5">
                  <c:v>0.39285714290000007</c:v>
                </c:pt>
                <c:pt idx="6">
                  <c:v>0.42857142860000003</c:v>
                </c:pt>
                <c:pt idx="7">
                  <c:v>0.44444444439999997</c:v>
                </c:pt>
                <c:pt idx="8">
                  <c:v>0.44444444439999997</c:v>
                </c:pt>
                <c:pt idx="9">
                  <c:v>0.47826086960000008</c:v>
                </c:pt>
                <c:pt idx="10">
                  <c:v>0.5</c:v>
                </c:pt>
                <c:pt idx="11">
                  <c:v>0.51851851849999997</c:v>
                </c:pt>
                <c:pt idx="12">
                  <c:v>0.5384615385</c:v>
                </c:pt>
                <c:pt idx="13">
                  <c:v>0.54545454549999994</c:v>
                </c:pt>
                <c:pt idx="14">
                  <c:v>0.55000000000000004</c:v>
                </c:pt>
                <c:pt idx="15">
                  <c:v>0.60000000000000009</c:v>
                </c:pt>
                <c:pt idx="16">
                  <c:v>0.60000000000000009</c:v>
                </c:pt>
                <c:pt idx="17">
                  <c:v>0.60000000000000009</c:v>
                </c:pt>
                <c:pt idx="18">
                  <c:v>0.61538461540000011</c:v>
                </c:pt>
                <c:pt idx="19">
                  <c:v>0.61538461540000011</c:v>
                </c:pt>
                <c:pt idx="20">
                  <c:v>0.68421052630000001</c:v>
                </c:pt>
                <c:pt idx="21">
                  <c:v>0.6875</c:v>
                </c:pt>
                <c:pt idx="22">
                  <c:v>0.73684210530000005</c:v>
                </c:pt>
                <c:pt idx="23">
                  <c:v>0.8</c:v>
                </c:pt>
                <c:pt idx="24">
                  <c:v>0.83333333330000003</c:v>
                </c:pt>
                <c:pt idx="25">
                  <c:v>0.85714285710000016</c:v>
                </c:pt>
                <c:pt idx="26">
                  <c:v>0.9230769231</c:v>
                </c:pt>
                <c:pt idx="27">
                  <c:v>0.94827586210000014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5.1724137900000001E-2</c:v>
                </c:pt>
                <c:pt idx="69">
                  <c:v>7.6923076900000026E-2</c:v>
                </c:pt>
                <c:pt idx="70">
                  <c:v>0.14285714290000001</c:v>
                </c:pt>
                <c:pt idx="71">
                  <c:v>0.16666666669999999</c:v>
                </c:pt>
                <c:pt idx="72">
                  <c:v>0.2</c:v>
                </c:pt>
                <c:pt idx="73">
                  <c:v>0.2</c:v>
                </c:pt>
                <c:pt idx="74">
                  <c:v>0.21052631580000003</c:v>
                </c:pt>
                <c:pt idx="75">
                  <c:v>0.21917808220000001</c:v>
                </c:pt>
                <c:pt idx="76">
                  <c:v>0.26315789470000001</c:v>
                </c:pt>
                <c:pt idx="77">
                  <c:v>0.28571428570000007</c:v>
                </c:pt>
                <c:pt idx="78">
                  <c:v>0.31250000000000006</c:v>
                </c:pt>
                <c:pt idx="79">
                  <c:v>0.3157894737000001</c:v>
                </c:pt>
                <c:pt idx="80">
                  <c:v>0.32142857140000014</c:v>
                </c:pt>
                <c:pt idx="81">
                  <c:v>0.33333333330000009</c:v>
                </c:pt>
                <c:pt idx="82">
                  <c:v>0.34782608700000012</c:v>
                </c:pt>
                <c:pt idx="83">
                  <c:v>0.35714285710000004</c:v>
                </c:pt>
                <c:pt idx="84">
                  <c:v>0.38461538460000005</c:v>
                </c:pt>
                <c:pt idx="85">
                  <c:v>0.38461538460000005</c:v>
                </c:pt>
                <c:pt idx="86">
                  <c:v>0.4</c:v>
                </c:pt>
                <c:pt idx="87">
                  <c:v>0.4</c:v>
                </c:pt>
                <c:pt idx="88">
                  <c:v>0.44444444439999997</c:v>
                </c:pt>
                <c:pt idx="89">
                  <c:v>0.45</c:v>
                </c:pt>
                <c:pt idx="90">
                  <c:v>0.45454545449999995</c:v>
                </c:pt>
                <c:pt idx="91">
                  <c:v>0.46153846150000005</c:v>
                </c:pt>
                <c:pt idx="92">
                  <c:v>0.48148148150000009</c:v>
                </c:pt>
                <c:pt idx="93">
                  <c:v>0.5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0.11111111109999999</c:v>
                </c:pt>
                <c:pt idx="100">
                  <c:v>0.11111111109999999</c:v>
                </c:pt>
                <c:pt idx="101">
                  <c:v>0.13043478260000002</c:v>
                </c:pt>
                <c:pt idx="102">
                  <c:v>0.15789473680000005</c:v>
                </c:pt>
                <c:pt idx="103">
                  <c:v>0.2</c:v>
                </c:pt>
                <c:pt idx="104">
                  <c:v>0.20547945210000004</c:v>
                </c:pt>
                <c:pt idx="105">
                  <c:v>0.21428571430000001</c:v>
                </c:pt>
                <c:pt idx="106">
                  <c:v>0.25</c:v>
                </c:pt>
                <c:pt idx="107">
                  <c:v>0.28571428570000007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4.347826090000001E-2</c:v>
                </c:pt>
                <c:pt idx="113">
                  <c:v>0.10526315790000003</c:v>
                </c:pt>
                <c:pt idx="114">
                  <c:v>0.11111111109999999</c:v>
                </c:pt>
                <c:pt idx="115">
                  <c:v>0.14285714290000001</c:v>
                </c:pt>
                <c:pt idx="116">
                  <c:v>0.16438356159999998</c:v>
                </c:pt>
                <c:pt idx="117">
                  <c:v>0</c:v>
                </c:pt>
                <c:pt idx="118">
                  <c:v>5.263157890000001E-2</c:v>
                </c:pt>
                <c:pt idx="119">
                  <c:v>0.13698630140000004</c:v>
                </c:pt>
                <c:pt idx="120">
                  <c:v>4.1095890400000008E-2</c:v>
                </c:pt>
                <c:pt idx="121">
                  <c:v>5.263157890000001E-2</c:v>
                </c:pt>
                <c:pt idx="122">
                  <c:v>5.263157890000001E-2</c:v>
                </c:pt>
              </c:numCache>
            </c:numRef>
          </c:yVal>
          <c:smooth val="0"/>
        </c:ser>
        <c:ser>
          <c:idx val="1"/>
          <c:order val="1"/>
          <c:tx>
            <c:v>Mean proportion of use by block</c:v>
          </c:tx>
          <c:spPr>
            <a:ln w="28575">
              <a:solidFill>
                <a:schemeClr val="accent2"/>
              </a:solidFill>
            </a:ln>
          </c:spPr>
          <c:xVal>
            <c:numRef>
              <c:f>('prop use bysex'!$A$204,'prop use bysex'!$A$240,'prop use bysex'!$A$254,'prop use bysex'!$A$263,'prop use bysex'!$A$266,'prop use bysex'!$A$268,'prop use bysex'!$A$269)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xVal>
          <c:yVal>
            <c:numRef>
              <c:f>('prop use bysex'!$H$204,'prop use bysex'!$H$240,'prop use bysex'!$H$254,'prop use bysex'!$H$263,'prop use bysex'!$H$266,'prop use bysex'!$H$268,'prop use bysex'!$H$269)</c:f>
              <c:numCache>
                <c:formatCode>General</c:formatCode>
                <c:ptCount val="7"/>
                <c:pt idx="0">
                  <c:v>0.80830160904821402</c:v>
                </c:pt>
                <c:pt idx="1">
                  <c:v>0.14582158100714301</c:v>
                </c:pt>
                <c:pt idx="2">
                  <c:v>2.975055703035711E-2</c:v>
                </c:pt>
                <c:pt idx="3">
                  <c:v>1.01266649E-2</c:v>
                </c:pt>
                <c:pt idx="4">
                  <c:v>3.3860335767857104E-3</c:v>
                </c:pt>
                <c:pt idx="5">
                  <c:v>1.6737048089285702E-3</c:v>
                </c:pt>
                <c:pt idx="6">
                  <c:v>9.3984962321428615E-4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87040"/>
        <c:axId val="37288576"/>
      </c:scatterChart>
      <c:valAx>
        <c:axId val="37287040"/>
        <c:scaling>
          <c:orientation val="minMax"/>
          <c:max val="7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37288576"/>
        <c:crosses val="autoZero"/>
        <c:crossBetween val="midCat"/>
        <c:majorUnit val="1"/>
      </c:valAx>
      <c:valAx>
        <c:axId val="37288576"/>
        <c:scaling>
          <c:orientation val="minMax"/>
          <c:max val="1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Proportion of use</a:t>
                </a:r>
                <a:endParaRPr lang="en-US" sz="20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7287040"/>
        <c:crosses val="autoZero"/>
        <c:crossBetween val="midCat"/>
      </c:valAx>
    </c:plotArea>
    <c:legend>
      <c:legendPos val="r"/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42982038255902"/>
          <c:y val="4.543482830017391E-2"/>
          <c:w val="0.64097040930011617"/>
          <c:h val="0.754221280135231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'School conditions'!$J$7</c:f>
              <c:strCache>
                <c:ptCount val="1"/>
                <c:pt idx="0">
                  <c:v>Baseline 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'School conditions'!$K$6:$M$6</c:f>
              <c:strCache>
                <c:ptCount val="3"/>
                <c:pt idx="0">
                  <c:v>Basic</c:v>
                </c:pt>
                <c:pt idx="1">
                  <c:v>+Sanitation</c:v>
                </c:pt>
                <c:pt idx="2">
                  <c:v>Control</c:v>
                </c:pt>
              </c:strCache>
            </c:strRef>
          </c:cat>
          <c:val>
            <c:numRef>
              <c:f>'School conditions'!$K$7:$M$7</c:f>
              <c:numCache>
                <c:formatCode>0.0</c:formatCode>
                <c:ptCount val="3"/>
                <c:pt idx="0">
                  <c:v>1</c:v>
                </c:pt>
                <c:pt idx="1">
                  <c:v>1.4</c:v>
                </c:pt>
                <c:pt idx="2">
                  <c:v>2.2999999999999998</c:v>
                </c:pt>
              </c:numCache>
            </c:numRef>
          </c:val>
        </c:ser>
        <c:ser>
          <c:idx val="1"/>
          <c:order val="1"/>
          <c:tx>
            <c:strRef>
              <c:f>'School conditions'!$J$8</c:f>
              <c:strCache>
                <c:ptCount val="1"/>
                <c:pt idx="0">
                  <c:v>Final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'School conditions'!$K$6:$M$6</c:f>
              <c:strCache>
                <c:ptCount val="3"/>
                <c:pt idx="0">
                  <c:v>Basic</c:v>
                </c:pt>
                <c:pt idx="1">
                  <c:v>+Sanitation</c:v>
                </c:pt>
                <c:pt idx="2">
                  <c:v>Control</c:v>
                </c:pt>
              </c:strCache>
            </c:strRef>
          </c:cat>
          <c:val>
            <c:numRef>
              <c:f>'School conditions'!$K$8:$M$8</c:f>
              <c:numCache>
                <c:formatCode>0.0</c:formatCode>
                <c:ptCount val="3"/>
                <c:pt idx="0">
                  <c:v>37.299999999999997</c:v>
                </c:pt>
                <c:pt idx="1">
                  <c:v>39.799999999999997</c:v>
                </c:pt>
                <c:pt idx="2">
                  <c:v>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190272"/>
        <c:axId val="37200256"/>
      </c:barChart>
      <c:catAx>
        <c:axId val="371902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7200256"/>
        <c:crosses val="autoZero"/>
        <c:auto val="1"/>
        <c:lblAlgn val="ctr"/>
        <c:lblOffset val="100"/>
        <c:noMultiLvlLbl val="0"/>
      </c:catAx>
      <c:valAx>
        <c:axId val="3720025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719027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'School conditions'!$J$4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'School conditions'!$K$3:$M$3</c:f>
              <c:strCache>
                <c:ptCount val="3"/>
                <c:pt idx="0">
                  <c:v>Basic</c:v>
                </c:pt>
                <c:pt idx="1">
                  <c:v>+Sanitation</c:v>
                </c:pt>
                <c:pt idx="2">
                  <c:v>Control</c:v>
                </c:pt>
              </c:strCache>
            </c:strRef>
          </c:cat>
          <c:val>
            <c:numRef>
              <c:f>'School conditions'!$K$4:$M$4</c:f>
              <c:numCache>
                <c:formatCode>0.0</c:formatCode>
                <c:ptCount val="3"/>
                <c:pt idx="0">
                  <c:v>17.100000000000001</c:v>
                </c:pt>
                <c:pt idx="1">
                  <c:v>16.899999999999999</c:v>
                </c:pt>
                <c:pt idx="2">
                  <c:v>12.5</c:v>
                </c:pt>
              </c:numCache>
            </c:numRef>
          </c:val>
        </c:ser>
        <c:ser>
          <c:idx val="1"/>
          <c:order val="1"/>
          <c:tx>
            <c:strRef>
              <c:f>'School conditions'!$J$5</c:f>
              <c:strCache>
                <c:ptCount val="1"/>
                <c:pt idx="0">
                  <c:v>Final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'School conditions'!$K$3:$M$3</c:f>
              <c:strCache>
                <c:ptCount val="3"/>
                <c:pt idx="0">
                  <c:v>Basic</c:v>
                </c:pt>
                <c:pt idx="1">
                  <c:v>+Sanitation</c:v>
                </c:pt>
                <c:pt idx="2">
                  <c:v>Control</c:v>
                </c:pt>
              </c:strCache>
            </c:strRef>
          </c:cat>
          <c:val>
            <c:numRef>
              <c:f>'School conditions'!$K$5:$M$5</c:f>
              <c:numCache>
                <c:formatCode>0.0</c:formatCode>
                <c:ptCount val="3"/>
                <c:pt idx="0">
                  <c:v>68.900000000000006</c:v>
                </c:pt>
                <c:pt idx="1">
                  <c:v>76.099999999999994</c:v>
                </c:pt>
                <c:pt idx="2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384320"/>
        <c:axId val="95385856"/>
      </c:barChart>
      <c:catAx>
        <c:axId val="95384320"/>
        <c:scaling>
          <c:orientation val="minMax"/>
        </c:scaling>
        <c:delete val="0"/>
        <c:axPos val="b"/>
        <c:majorTickMark val="out"/>
        <c:minorTickMark val="none"/>
        <c:tickLblPos val="nextTo"/>
        <c:crossAx val="95385856"/>
        <c:crosses val="autoZero"/>
        <c:auto val="1"/>
        <c:lblAlgn val="ctr"/>
        <c:lblOffset val="100"/>
        <c:noMultiLvlLbl val="0"/>
      </c:catAx>
      <c:valAx>
        <c:axId val="9538585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953843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42982038255902"/>
          <c:y val="4.543482830017391E-2"/>
          <c:w val="0.64097040930011617"/>
          <c:h val="0.754221280135231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'School conditions'!$J$7</c:f>
              <c:strCache>
                <c:ptCount val="1"/>
                <c:pt idx="0">
                  <c:v>Baseline 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'School conditions'!$K$6:$M$6</c:f>
              <c:strCache>
                <c:ptCount val="3"/>
                <c:pt idx="0">
                  <c:v>Basic</c:v>
                </c:pt>
                <c:pt idx="1">
                  <c:v>+Sanitation</c:v>
                </c:pt>
                <c:pt idx="2">
                  <c:v>Control</c:v>
                </c:pt>
              </c:strCache>
            </c:strRef>
          </c:cat>
          <c:val>
            <c:numRef>
              <c:f>'School conditions'!$K$7:$M$7</c:f>
              <c:numCache>
                <c:formatCode>0.0</c:formatCode>
                <c:ptCount val="3"/>
                <c:pt idx="0">
                  <c:v>1</c:v>
                </c:pt>
                <c:pt idx="1">
                  <c:v>1.4</c:v>
                </c:pt>
                <c:pt idx="2">
                  <c:v>2.2999999999999998</c:v>
                </c:pt>
              </c:numCache>
            </c:numRef>
          </c:val>
        </c:ser>
        <c:ser>
          <c:idx val="1"/>
          <c:order val="1"/>
          <c:tx>
            <c:strRef>
              <c:f>'School conditions'!$J$8</c:f>
              <c:strCache>
                <c:ptCount val="1"/>
                <c:pt idx="0">
                  <c:v>Final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'School conditions'!$K$6:$M$6</c:f>
              <c:strCache>
                <c:ptCount val="3"/>
                <c:pt idx="0">
                  <c:v>Basic</c:v>
                </c:pt>
                <c:pt idx="1">
                  <c:v>+Sanitation</c:v>
                </c:pt>
                <c:pt idx="2">
                  <c:v>Control</c:v>
                </c:pt>
              </c:strCache>
            </c:strRef>
          </c:cat>
          <c:val>
            <c:numRef>
              <c:f>'School conditions'!$K$8:$M$8</c:f>
              <c:numCache>
                <c:formatCode>0.0</c:formatCode>
                <c:ptCount val="3"/>
                <c:pt idx="0">
                  <c:v>37.299999999999997</c:v>
                </c:pt>
                <c:pt idx="1">
                  <c:v>39.799999999999997</c:v>
                </c:pt>
                <c:pt idx="2">
                  <c:v>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403008"/>
        <c:axId val="95699712"/>
      </c:barChart>
      <c:catAx>
        <c:axId val="95403008"/>
        <c:scaling>
          <c:orientation val="minMax"/>
        </c:scaling>
        <c:delete val="0"/>
        <c:axPos val="b"/>
        <c:majorTickMark val="out"/>
        <c:minorTickMark val="none"/>
        <c:tickLblPos val="nextTo"/>
        <c:crossAx val="95699712"/>
        <c:crosses val="autoZero"/>
        <c:auto val="1"/>
        <c:lblAlgn val="ctr"/>
        <c:lblOffset val="100"/>
        <c:noMultiLvlLbl val="0"/>
      </c:catAx>
      <c:valAx>
        <c:axId val="9569971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954030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998998480453104"/>
          <c:y val="9.8161006721764615E-2"/>
          <c:w val="0.78014746511949207"/>
          <c:h val="0.688442011154856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circle"/>
            <c:size val="13"/>
            <c:spPr>
              <a:solidFill>
                <a:schemeClr val="tx1"/>
              </a:solidFill>
            </c:spPr>
          </c:marker>
          <c:cat>
            <c:strRef>
              <c:f>Sheet1!$A$2:$A$6</c:f>
              <c:strCache>
                <c:ptCount val="5"/>
                <c:pt idx="0">
                  <c:v>Least Poor</c:v>
                </c:pt>
                <c:pt idx="1">
                  <c:v>Less Poor</c:v>
                </c:pt>
                <c:pt idx="2">
                  <c:v>Middle</c:v>
                </c:pt>
                <c:pt idx="3">
                  <c:v>Poorer</c:v>
                </c:pt>
                <c:pt idx="4">
                  <c:v>Poorest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16.02</c:v>
                </c:pt>
                <c:pt idx="1">
                  <c:v>18.989999999999956</c:v>
                </c:pt>
                <c:pt idx="2">
                  <c:v>17.77</c:v>
                </c:pt>
                <c:pt idx="3">
                  <c:v>19.75</c:v>
                </c:pt>
                <c:pt idx="4">
                  <c:v>23.75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Boys</c:v>
                </c:pt>
              </c:strCache>
            </c:strRef>
          </c:tx>
          <c:spPr>
            <a:ln>
              <a:solidFill>
                <a:srgbClr val="008000"/>
              </a:solidFill>
            </a:ln>
          </c:spPr>
          <c:marker>
            <c:symbol val="circle"/>
            <c:size val="13"/>
            <c:spPr>
              <a:solidFill>
                <a:srgbClr val="008000"/>
              </a:solidFill>
              <a:ln>
                <a:solidFill>
                  <a:srgbClr val="4F81BD"/>
                </a:solidFill>
              </a:ln>
            </c:spPr>
          </c:marker>
          <c:cat>
            <c:strRef>
              <c:f>Sheet1!$A$2:$A$6</c:f>
              <c:strCache>
                <c:ptCount val="5"/>
                <c:pt idx="0">
                  <c:v>Least Poor</c:v>
                </c:pt>
                <c:pt idx="1">
                  <c:v>Less Poor</c:v>
                </c:pt>
                <c:pt idx="2">
                  <c:v>Middle</c:v>
                </c:pt>
                <c:pt idx="3">
                  <c:v>Poorer</c:v>
                </c:pt>
                <c:pt idx="4">
                  <c:v>Poorest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15.39</c:v>
                </c:pt>
                <c:pt idx="1">
                  <c:v>17.239999999999988</c:v>
                </c:pt>
                <c:pt idx="2">
                  <c:v>16.91</c:v>
                </c:pt>
                <c:pt idx="3">
                  <c:v>17.57</c:v>
                </c:pt>
                <c:pt idx="4">
                  <c:v>21.56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Girls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circle"/>
            <c:size val="13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cat>
            <c:strRef>
              <c:f>Sheet1!$A$2:$A$6</c:f>
              <c:strCache>
                <c:ptCount val="5"/>
                <c:pt idx="0">
                  <c:v>Least Poor</c:v>
                </c:pt>
                <c:pt idx="1">
                  <c:v>Less Poor</c:v>
                </c:pt>
                <c:pt idx="2">
                  <c:v>Middle</c:v>
                </c:pt>
                <c:pt idx="3">
                  <c:v>Poorer</c:v>
                </c:pt>
                <c:pt idx="4">
                  <c:v>Poorest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16.68</c:v>
                </c:pt>
                <c:pt idx="1">
                  <c:v>21.02</c:v>
                </c:pt>
                <c:pt idx="2">
                  <c:v>18.739999999999988</c:v>
                </c:pt>
                <c:pt idx="3">
                  <c:v>22.259999999999987</c:v>
                </c:pt>
                <c:pt idx="4">
                  <c:v>26.29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943488"/>
        <c:axId val="94949376"/>
      </c:lineChart>
      <c:catAx>
        <c:axId val="94943488"/>
        <c:scaling>
          <c:orientation val="minMax"/>
        </c:scaling>
        <c:delete val="0"/>
        <c:axPos val="b"/>
        <c:majorTickMark val="out"/>
        <c:minorTickMark val="none"/>
        <c:tickLblPos val="nextTo"/>
        <c:crossAx val="94949376"/>
        <c:crosses val="autoZero"/>
        <c:auto val="1"/>
        <c:lblAlgn val="ctr"/>
        <c:lblOffset val="100"/>
        <c:noMultiLvlLbl val="0"/>
      </c:catAx>
      <c:valAx>
        <c:axId val="94949376"/>
        <c:scaling>
          <c:orientation val="minMax"/>
          <c:max val="30"/>
          <c:min val="1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%</a:t>
                </a:r>
                <a:r>
                  <a:rPr lang="en-US" baseline="0" dirty="0" smtClean="0"/>
                  <a:t> absent previous two weeks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4943488"/>
        <c:crosses val="autoZero"/>
        <c:crossBetween val="between"/>
      </c:valAx>
      <c:spPr>
        <a:effectLst/>
      </c:spPr>
    </c:plotArea>
    <c:legend>
      <c:legendPos val="r"/>
      <c:layout>
        <c:manualLayout>
          <c:xMode val="edge"/>
          <c:yMode val="edge"/>
          <c:x val="0.16864155960768099"/>
          <c:y val="0.10772699311023602"/>
          <c:w val="0.15289370078740205"/>
          <c:h val="0.2168374753937010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0.12917</cdr:x>
      <cdr:y>0.91667</cdr:y>
    </cdr:from>
    <cdr:to>
      <cdr:x>0.725</cdr:x>
      <cdr:y>0.98611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90550" y="2514600"/>
          <a:ext cx="2724150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    58                 </a:t>
          </a:r>
          <a:r>
            <a:rPr lang="en-US" sz="1100" dirty="0"/>
            <a:t>36       </a:t>
          </a:r>
          <a:r>
            <a:rPr lang="en-US" sz="1100" dirty="0" smtClean="0"/>
            <a:t>          </a:t>
          </a:r>
          <a:r>
            <a:rPr lang="en-US" sz="1100" dirty="0"/>
            <a:t>14      </a:t>
          </a:r>
          <a:r>
            <a:rPr lang="en-US" sz="1100" dirty="0" smtClean="0"/>
            <a:t>            </a:t>
          </a:r>
          <a:r>
            <a:rPr lang="en-US" sz="1100" dirty="0"/>
            <a:t>9    </a:t>
          </a:r>
          <a:r>
            <a:rPr lang="en-US" sz="1100" dirty="0" smtClean="0"/>
            <a:t>               </a:t>
          </a:r>
          <a:r>
            <a:rPr lang="en-US" sz="1100" dirty="0"/>
            <a:t>3     </a:t>
          </a:r>
          <a:r>
            <a:rPr lang="en-US" sz="1100" dirty="0" smtClean="0"/>
            <a:t>              </a:t>
          </a:r>
          <a:r>
            <a:rPr lang="en-US" sz="1100" dirty="0"/>
            <a:t>2       </a:t>
          </a:r>
          <a:r>
            <a:rPr lang="en-US" sz="1100" dirty="0" smtClean="0"/>
            <a:t>             </a:t>
          </a:r>
          <a:r>
            <a:rPr lang="en-US" sz="1100" dirty="0"/>
            <a:t>1</a:t>
          </a:r>
        </a:p>
      </cdr:txBody>
    </cdr:sp>
  </cdr:relSizeAnchor>
  <cdr:relSizeAnchor xmlns:cdr="http://schemas.openxmlformats.org/drawingml/2006/chartDrawing">
    <cdr:from>
      <cdr:x>0.16736</cdr:x>
      <cdr:y>0.00116</cdr:y>
    </cdr:from>
    <cdr:to>
      <cdr:x>0.25278</cdr:x>
      <cdr:y>0.08102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765175" y="3175"/>
          <a:ext cx="390525" cy="219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30 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0.03388</cdr:x>
      <cdr:y>0.9154</cdr:y>
    </cdr:from>
    <cdr:to>
      <cdr:x>0.14499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8794" y="4143059"/>
          <a:ext cx="914400" cy="3829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n</a:t>
          </a:r>
          <a:endParaRPr lang="en-US" sz="18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75C8-89FC-0F41-A70D-B80D088B6EB3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50ED5-6371-B249-A3B0-863270840B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929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3FA94-7C86-8945-963F-FDF8460F302E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707FF-112D-4243-A617-0CCFCE2978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86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TITLE!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707FF-112D-4243-A617-0CCFCE29787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TITLE!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707FF-112D-4243-A617-0CCFCE29787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Three-level logistic regression model used to calculate average marginal effect of selected individual, household, and school characteristics by gender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707FF-112D-4243-A617-0CCFCE29787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316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MATT: this and the next are the main slides that are most informative. Be sure to give enough time to these.</a:t>
            </a: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EA9982F-66A2-954B-9894-A975FC8E8DEE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could</a:t>
            </a:r>
            <a:r>
              <a:rPr lang="en-US" baseline="0" dirty="0" smtClean="0"/>
              <a:t> say we are looking at </a:t>
            </a:r>
            <a:r>
              <a:rPr lang="en-US" baseline="0" smtClean="0"/>
              <a:t>use now.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707FF-112D-4243-A617-0CCFCE29787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623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could</a:t>
            </a:r>
            <a:r>
              <a:rPr lang="en-US" baseline="0" dirty="0" smtClean="0"/>
              <a:t> say we are looking at use now.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707FF-112D-4243-A617-0CCFCE29787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623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could</a:t>
            </a:r>
            <a:r>
              <a:rPr lang="en-US" baseline="0" dirty="0" smtClean="0"/>
              <a:t> say we are looking at </a:t>
            </a:r>
            <a:r>
              <a:rPr lang="en-US" baseline="0" smtClean="0"/>
              <a:t>use now.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707FF-112D-4243-A617-0CCFCE29787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623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Working with CARE to</a:t>
            </a:r>
            <a:r>
              <a:rPr lang="en-US" baseline="0" dirty="0" smtClean="0"/>
              <a:t> better understand the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707FF-112D-4243-A617-0CCFCE297872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808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name, fix</a:t>
            </a:r>
            <a:r>
              <a:rPr lang="en-US" baseline="0" dirty="0" smtClean="0"/>
              <a:t> chart, titles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E814E-CC2B-45E8-B18F-3E6BDB84D9CD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3598-7D4D-1F4F-8FD2-3D525753295D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6A7D-88D0-D44E-ACE1-BE4F81F77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3598-7D4D-1F4F-8FD2-3D525753295D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6A7D-88D0-D44E-ACE1-BE4F81F77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3598-7D4D-1F4F-8FD2-3D525753295D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6A7D-88D0-D44E-ACE1-BE4F81F77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55" y="1315356"/>
            <a:ext cx="8677729" cy="5040993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3598-7D4D-1F4F-8FD2-3D525753295D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6A7D-88D0-D44E-ACE1-BE4F81F778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Placeholder 8"/>
          <p:cNvSpPr>
            <a:spLocks noGrp="1"/>
          </p:cNvSpPr>
          <p:nvPr>
            <p:ph type="title"/>
          </p:nvPr>
        </p:nvSpPr>
        <p:spPr>
          <a:xfrm>
            <a:off x="45355" y="0"/>
            <a:ext cx="8229600" cy="1315356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br>
              <a:rPr kumimoji="0" lang="en-US" dirty="0" smtClean="0"/>
            </a:b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3598-7D4D-1F4F-8FD2-3D525753295D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6A7D-88D0-D44E-ACE1-BE4F81F77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3598-7D4D-1F4F-8FD2-3D525753295D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6A7D-88D0-D44E-ACE1-BE4F81F778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2571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0" name="Title Placeholder 8"/>
          <p:cNvSpPr txBox="1">
            <a:spLocks/>
          </p:cNvSpPr>
          <p:nvPr userDrawn="1"/>
        </p:nvSpPr>
        <p:spPr>
          <a:xfrm>
            <a:off x="0" y="723900"/>
            <a:ext cx="7924800" cy="482600"/>
          </a:xfrm>
          <a:prstGeom prst="rect">
            <a:avLst/>
          </a:prstGeom>
        </p:spPr>
        <p:txBody>
          <a:bodyPr vert="horz" lIns="0" rIns="0" bIns="0" anchor="b"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3598-7D4D-1F4F-8FD2-3D525753295D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6A7D-88D0-D44E-ACE1-BE4F81F77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3598-7D4D-1F4F-8FD2-3D525753295D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6A7D-88D0-D44E-ACE1-BE4F81F77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3598-7D4D-1F4F-8FD2-3D525753295D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6A7D-88D0-D44E-ACE1-BE4F81F77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3598-7D4D-1F4F-8FD2-3D525753295D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6A7D-88D0-D44E-ACE1-BE4F81F77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3598-7D4D-1F4F-8FD2-3D525753295D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F596A7D-88D0-D44E-ACE1-BE4F81F778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355" y="0"/>
            <a:ext cx="8229600" cy="1315356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br>
              <a:rPr kumimoji="0" lang="en-US" dirty="0" smtClean="0"/>
            </a:b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293913" y="1315356"/>
            <a:ext cx="8677729" cy="504099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E153598-7D4D-1F4F-8FD2-3D525753295D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596A7D-88D0-D44E-ACE1-BE4F81F77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accent1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png"/><Relationship Id="rId4" Type="http://schemas.openxmlformats.org/officeDocument/2006/relationships/package" Target="../embeddings/Microsoft_Word_Document2.doc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6.png"/><Relationship Id="rId4" Type="http://schemas.openxmlformats.org/officeDocument/2006/relationships/package" Target="../embeddings/Microsoft_Word_Document3.doc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png"/><Relationship Id="rId5" Type="http://schemas.openxmlformats.org/officeDocument/2006/relationships/package" Target="../embeddings/Microsoft_Word_Document4.docx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8.png"/><Relationship Id="rId4" Type="http://schemas.openxmlformats.org/officeDocument/2006/relationships/package" Target="../embeddings/Microsoft_Word_Document5.docx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8.png"/><Relationship Id="rId4" Type="http://schemas.openxmlformats.org/officeDocument/2006/relationships/package" Target="../embeddings/Microsoft_Word_Document6.docx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38611"/>
            <a:ext cx="9144000" cy="851667"/>
          </a:xfrm>
        </p:spPr>
        <p:txBody>
          <a:bodyPr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en-US" sz="4000" b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SWASH+ impacts and outcomes</a:t>
            </a:r>
            <a:br>
              <a:rPr lang="en-US" sz="4000" b="0" dirty="0" smtClean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en-US" sz="4000" b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2006-2012</a:t>
            </a:r>
            <a:endParaRPr lang="en-US" sz="4000" b="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pic>
        <p:nvPicPr>
          <p:cNvPr id="10" name="Picture 9" descr="EU_CenterGlobalSafeWater_st_RSPH_sq_bk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68" y="4870724"/>
            <a:ext cx="2499413" cy="16913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15728" y="2845758"/>
            <a:ext cx="299956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dirty="0" smtClean="0"/>
              <a:t>December 5th, 2012</a:t>
            </a:r>
            <a:endParaRPr lang="en-US" sz="2600" dirty="0"/>
          </a:p>
        </p:txBody>
      </p:sp>
      <p:pic>
        <p:nvPicPr>
          <p:cNvPr id="6" name="Picture 6" descr="Logo_highr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1466" y="2198853"/>
            <a:ext cx="3403670" cy="2278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GLUK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727" y="4757597"/>
            <a:ext cx="2016818" cy="1804459"/>
          </a:xfrm>
          <a:prstGeom prst="rect">
            <a:avLst/>
          </a:prstGeom>
        </p:spPr>
      </p:pic>
      <p:pic>
        <p:nvPicPr>
          <p:cNvPr id="11" name="Picture 10" descr="CARE logo transparent back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242" y="4607878"/>
            <a:ext cx="1733176" cy="195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31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Impacts for CRT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557070"/>
              </p:ext>
            </p:extLst>
          </p:nvPr>
        </p:nvGraphicFramePr>
        <p:xfrm>
          <a:off x="46038" y="1546923"/>
          <a:ext cx="8959060" cy="340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8649"/>
                <a:gridCol w="2207981"/>
                <a:gridCol w="2280138"/>
                <a:gridCol w="2352292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HP&amp;WT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HP&amp;WT+San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HP&amp;WT+San+WS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Absence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i="1" dirty="0" smtClean="0"/>
                        <a:t>OR 0.63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OR</a:t>
                      </a:r>
                      <a:r>
                        <a:rPr lang="en-US" baseline="0" dirty="0" smtClean="0"/>
                        <a:t> 0.71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OR 1.35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Enrollment</a:t>
                      </a:r>
                    </a:p>
                    <a:p>
                      <a:r>
                        <a:rPr lang="en-US" dirty="0" smtClean="0"/>
                        <a:t>    - Gender parity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+6</a:t>
                      </a:r>
                      <a:r>
                        <a:rPr lang="en-US" sz="1700" dirty="0" smtClean="0"/>
                        <a:t> pupils</a:t>
                      </a:r>
                      <a:r>
                        <a:rPr lang="en-US" sz="1700" baseline="0" dirty="0" smtClean="0"/>
                        <a:t> per school</a:t>
                      </a:r>
                    </a:p>
                    <a:p>
                      <a:pPr algn="r"/>
                      <a:r>
                        <a:rPr lang="en-US" sz="1700" baseline="0" dirty="0" smtClean="0"/>
                        <a:t>PR 1.00</a:t>
                      </a:r>
                      <a:endParaRPr lang="en-US" sz="17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+8 </a:t>
                      </a:r>
                      <a:r>
                        <a:rPr lang="en-US" sz="1700" dirty="0" smtClean="0"/>
                        <a:t>pupils</a:t>
                      </a:r>
                      <a:r>
                        <a:rPr lang="en-US" sz="1700" baseline="0" dirty="0" smtClean="0"/>
                        <a:t> / school</a:t>
                      </a:r>
                    </a:p>
                    <a:p>
                      <a:pPr algn="r"/>
                      <a:r>
                        <a:rPr lang="en-US" sz="1700" baseline="0" dirty="0" smtClean="0"/>
                        <a:t>PR 1.00</a:t>
                      </a:r>
                      <a:endParaRPr lang="en-US" sz="17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1" dirty="0" smtClean="0"/>
                        <a:t>+26 </a:t>
                      </a:r>
                      <a:r>
                        <a:rPr lang="en-US" sz="1700" b="1" i="1" dirty="0" smtClean="0"/>
                        <a:t>pupils per school</a:t>
                      </a:r>
                    </a:p>
                    <a:p>
                      <a:pPr algn="r"/>
                      <a:r>
                        <a:rPr lang="en-US" sz="1700" b="1" i="1" dirty="0" smtClean="0"/>
                        <a:t>PR 1.03</a:t>
                      </a:r>
                      <a:endParaRPr lang="en-US" sz="1700" b="1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Helminth</a:t>
                      </a:r>
                    </a:p>
                    <a:p>
                      <a:r>
                        <a:rPr lang="en-US" dirty="0" smtClean="0"/>
                        <a:t>    - </a:t>
                      </a:r>
                      <a:r>
                        <a:rPr lang="en-US" i="1" dirty="0" smtClean="0"/>
                        <a:t>A. lumbricoides</a:t>
                      </a:r>
                    </a:p>
                    <a:p>
                      <a:r>
                        <a:rPr lang="en-US" i="1" dirty="0" smtClean="0"/>
                        <a:t>    </a:t>
                      </a:r>
                      <a:r>
                        <a:rPr lang="en-US" i="0" dirty="0" smtClean="0"/>
                        <a:t>- Hookworm</a:t>
                      </a:r>
                      <a:endParaRPr lang="en-US" i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 smtClean="0"/>
                    </a:p>
                    <a:p>
                      <a:pPr algn="r"/>
                      <a:r>
                        <a:rPr lang="en-US" dirty="0" smtClean="0"/>
                        <a:t>-</a:t>
                      </a:r>
                    </a:p>
                    <a:p>
                      <a:pPr algn="r"/>
                      <a:r>
                        <a:rPr lang="en-US" dirty="0" smtClean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OR 0.56 / IRR 0.34</a:t>
                      </a:r>
                    </a:p>
                    <a:p>
                      <a:pPr algn="r"/>
                      <a:r>
                        <a:rPr lang="en-US" b="0" dirty="0" smtClean="0"/>
                        <a:t>OR 0.80 / </a:t>
                      </a:r>
                      <a:r>
                        <a:rPr lang="en-US" b="0" i="1" dirty="0" smtClean="0"/>
                        <a:t>IRR 0.58</a:t>
                      </a:r>
                      <a:endParaRPr lang="en-US" b="0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 smtClean="0"/>
                    </a:p>
                    <a:p>
                      <a:pPr algn="r"/>
                      <a:r>
                        <a:rPr lang="en-US" dirty="0" smtClean="0"/>
                        <a:t>-</a:t>
                      </a:r>
                    </a:p>
                    <a:p>
                      <a:pPr algn="r"/>
                      <a:r>
                        <a:rPr lang="en-US" dirty="0" smtClean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Pupil Diarrhea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RR 1.00</a:t>
                      </a:r>
                      <a:r>
                        <a:rPr lang="en-US" baseline="0" dirty="0" smtClean="0"/>
                        <a:t> /</a:t>
                      </a:r>
                      <a:r>
                        <a:rPr lang="en-US" dirty="0" smtClean="0"/>
                        <a:t> IRR  1.03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RR 0.95 / IRR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0.94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i="1" dirty="0" smtClean="0">
                          <a:solidFill>
                            <a:srgbClr val="000000"/>
                          </a:solidFill>
                        </a:rPr>
                        <a:t>RR 0.39 / IRR 0.43</a:t>
                      </a:r>
                      <a:endParaRPr lang="en-US" b="1" i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Under 5 diarrhea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RR 1.21</a:t>
                      </a:r>
                      <a:r>
                        <a:rPr lang="en-US" baseline="0" dirty="0" smtClean="0"/>
                        <a:t> /</a:t>
                      </a:r>
                      <a:r>
                        <a:rPr lang="en-US" dirty="0" smtClean="0"/>
                        <a:t> IRR  1.03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RR 0.76 / IRR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0.94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i="1" dirty="0" smtClean="0">
                          <a:solidFill>
                            <a:srgbClr val="000000"/>
                          </a:solidFill>
                        </a:rPr>
                        <a:t>RR 0.44 / IRR 0.43</a:t>
                      </a:r>
                      <a:endParaRPr lang="en-US" b="1" i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Under 5 clinic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i="1" dirty="0" smtClean="0"/>
                        <a:t> OR 0.64</a:t>
                      </a:r>
                      <a:endParaRPr lang="en-US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i="1" dirty="0" smtClean="0"/>
                        <a:t>OR 0.65</a:t>
                      </a:r>
                      <a:endParaRPr lang="en-US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i="1" dirty="0" smtClean="0">
                          <a:solidFill>
                            <a:srgbClr val="000000"/>
                          </a:solidFill>
                        </a:rPr>
                        <a:t>OR 0.36</a:t>
                      </a:r>
                      <a:endParaRPr lang="en-US" b="1" i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Content Placeholder 1"/>
          <p:cNvSpPr txBox="1">
            <a:spLocks/>
          </p:cNvSpPr>
          <p:nvPr/>
        </p:nvSpPr>
        <p:spPr>
          <a:xfrm>
            <a:off x="45356" y="5180477"/>
            <a:ext cx="4385038" cy="1568591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OR = Odds ratio</a:t>
            </a:r>
          </a:p>
          <a:p>
            <a:r>
              <a:rPr lang="en-US" dirty="0" smtClean="0"/>
              <a:t>RR = Risk ratio</a:t>
            </a:r>
          </a:p>
          <a:p>
            <a:r>
              <a:rPr lang="en-US" dirty="0" smtClean="0"/>
              <a:t>PR = Prevalence ratio</a:t>
            </a:r>
          </a:p>
          <a:p>
            <a:r>
              <a:rPr lang="en-US" dirty="0" smtClean="0"/>
              <a:t>IRR = Incidence rate ratio</a:t>
            </a:r>
          </a:p>
          <a:p>
            <a:endParaRPr lang="en-US" dirty="0" smtClean="0"/>
          </a:p>
          <a:p>
            <a:pPr marL="0" indent="0">
              <a:buFont typeface="Wingdings 2"/>
              <a:buNone/>
            </a:pPr>
            <a:endParaRPr lang="en-US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430394" y="5159713"/>
            <a:ext cx="4385038" cy="156859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 smtClean="0"/>
              <a:t>Significant &lt;0.01</a:t>
            </a:r>
          </a:p>
          <a:p>
            <a:r>
              <a:rPr lang="en-US" b="1" dirty="0" smtClean="0"/>
              <a:t>Significant &lt;0.05</a:t>
            </a:r>
          </a:p>
          <a:p>
            <a:r>
              <a:rPr lang="en-US" i="1" dirty="0" smtClean="0"/>
              <a:t>Significant &lt;0.1</a:t>
            </a:r>
          </a:p>
          <a:p>
            <a:endParaRPr lang="en-US" dirty="0" smtClean="0"/>
          </a:p>
          <a:p>
            <a:pPr marL="0" indent="0">
              <a:buFont typeface="Wingdings 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29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0" y="1557612"/>
            <a:ext cx="8677729" cy="1088797"/>
          </a:xfrm>
        </p:spPr>
        <p:txBody>
          <a:bodyPr/>
          <a:lstStyle/>
          <a:p>
            <a:r>
              <a:rPr lang="en-US" dirty="0" smtClean="0"/>
              <a:t>Water supply has no effect absence</a:t>
            </a:r>
          </a:p>
          <a:p>
            <a:pPr lvl="1"/>
            <a:r>
              <a:rPr lang="en-US" dirty="0" smtClean="0"/>
              <a:t>OR 1.35 (95% CI 0.91-2.00)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5620" y="-9136"/>
            <a:ext cx="8229600" cy="1566748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Results: Absenteeism</a:t>
            </a:r>
            <a:br>
              <a:rPr lang="en-US" dirty="0" smtClean="0"/>
            </a:br>
            <a:r>
              <a:rPr lang="en-US" sz="3500" dirty="0" smtClean="0">
                <a:solidFill>
                  <a:schemeClr val="accent2">
                    <a:lumMod val="75000"/>
                  </a:schemeClr>
                </a:solidFill>
              </a:rPr>
              <a:t>Water supply</a:t>
            </a:r>
            <a:endParaRPr lang="en-US" sz="35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869723" y="2889339"/>
            <a:ext cx="4045677" cy="84199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12.5% increase in enrollment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           relative to controls 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8" name="Picture 7" descr="Screen shot 2011-01-20 at 2.18.03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0" y="2936330"/>
            <a:ext cx="4457043" cy="37142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620" y="2646409"/>
            <a:ext cx="4647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School enrollment over time by intervention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4869723" y="3912101"/>
            <a:ext cx="4045677" cy="84199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26 pupil increase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869723" y="4906491"/>
            <a:ext cx="4045677" cy="84199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Increase was among girls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71228" y="6458360"/>
            <a:ext cx="2323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Garn, J et al 2012 </a:t>
            </a:r>
            <a:r>
              <a:rPr lang="en-US" i="1" dirty="0" smtClean="0"/>
              <a:t>sub.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780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9371" y="6258616"/>
            <a:ext cx="5955344" cy="485214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Control for baseline values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5620" y="0"/>
            <a:ext cx="8229600" cy="1566748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Methods</a:t>
            </a:r>
            <a:br>
              <a:rPr lang="en-US" dirty="0" smtClean="0"/>
            </a:br>
            <a:r>
              <a:rPr lang="en-US" sz="3500" dirty="0" err="1" smtClean="0">
                <a:solidFill>
                  <a:schemeClr val="accent2">
                    <a:lumMod val="75000"/>
                  </a:schemeClr>
                </a:solidFill>
              </a:rPr>
              <a:t>Helminth</a:t>
            </a:r>
            <a:r>
              <a:rPr lang="en-US" sz="3500" dirty="0" smtClean="0">
                <a:solidFill>
                  <a:schemeClr val="accent2">
                    <a:lumMod val="75000"/>
                  </a:schemeClr>
                </a:solidFill>
              </a:rPr>
              <a:t> analysis</a:t>
            </a:r>
            <a:endParaRPr lang="en-US" sz="35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29372" y="1786654"/>
            <a:ext cx="6608150" cy="3618164"/>
            <a:chOff x="1269005" y="2662537"/>
            <a:chExt cx="5968518" cy="3618164"/>
          </a:xfrm>
        </p:grpSpPr>
        <p:cxnSp>
          <p:nvCxnSpPr>
            <p:cNvPr id="5" name="Straight Connector 4"/>
            <p:cNvCxnSpPr/>
            <p:nvPr/>
          </p:nvCxnSpPr>
          <p:spPr>
            <a:xfrm rot="5400000">
              <a:off x="-539283" y="4470826"/>
              <a:ext cx="3618163" cy="15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0800000">
              <a:off x="1269005" y="6280698"/>
              <a:ext cx="5968518" cy="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 rot="16200000">
            <a:off x="-820259" y="3538420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Helminth</a:t>
            </a:r>
            <a:r>
              <a:rPr lang="en-US" dirty="0" smtClean="0"/>
              <a:t> infection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1129" y="5646677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Baseline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893764" y="5646677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Followup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162375" y="5646677"/>
            <a:ext cx="1287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Followup</a:t>
            </a:r>
            <a:r>
              <a:rPr lang="en-US" dirty="0" smtClean="0"/>
              <a:t> 2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1122001" y="2561861"/>
            <a:ext cx="7743039" cy="2673336"/>
            <a:chOff x="1122001" y="1898664"/>
            <a:chExt cx="7743039" cy="2673336"/>
          </a:xfrm>
        </p:grpSpPr>
        <p:sp>
          <p:nvSpPr>
            <p:cNvPr id="21" name="Freeform 20"/>
            <p:cNvSpPr/>
            <p:nvPr/>
          </p:nvSpPr>
          <p:spPr>
            <a:xfrm>
              <a:off x="1122001" y="1898664"/>
              <a:ext cx="5831939" cy="2673336"/>
            </a:xfrm>
            <a:custGeom>
              <a:avLst/>
              <a:gdLst>
                <a:gd name="connsiteX0" fmla="*/ 0 w 5844269"/>
                <a:gd name="connsiteY0" fmla="*/ 0 h 2673336"/>
                <a:gd name="connsiteX1" fmla="*/ 653473 w 5844269"/>
                <a:gd name="connsiteY1" fmla="*/ 2663062 h 2673336"/>
                <a:gd name="connsiteX2" fmla="*/ 2515255 w 5844269"/>
                <a:gd name="connsiteY2" fmla="*/ 61645 h 2673336"/>
                <a:gd name="connsiteX3" fmla="*/ 3292025 w 5844269"/>
                <a:gd name="connsiteY3" fmla="*/ 2354837 h 2673336"/>
                <a:gd name="connsiteX4" fmla="*/ 4820905 w 5844269"/>
                <a:gd name="connsiteY4" fmla="*/ 36987 h 2673336"/>
                <a:gd name="connsiteX5" fmla="*/ 5486708 w 5844269"/>
                <a:gd name="connsiteY5" fmla="*/ 2206889 h 2673336"/>
                <a:gd name="connsiteX6" fmla="*/ 5844269 w 5844269"/>
                <a:gd name="connsiteY6" fmla="*/ 1800032 h 2673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44269" h="2673336">
                  <a:moveTo>
                    <a:pt x="0" y="0"/>
                  </a:moveTo>
                  <a:cubicBezTo>
                    <a:pt x="117132" y="1326394"/>
                    <a:pt x="234264" y="2652788"/>
                    <a:pt x="653473" y="2663062"/>
                  </a:cubicBezTo>
                  <a:cubicBezTo>
                    <a:pt x="1072682" y="2673336"/>
                    <a:pt x="2075496" y="113016"/>
                    <a:pt x="2515255" y="61645"/>
                  </a:cubicBezTo>
                  <a:cubicBezTo>
                    <a:pt x="2955014" y="10274"/>
                    <a:pt x="2907750" y="2358947"/>
                    <a:pt x="3292025" y="2354837"/>
                  </a:cubicBezTo>
                  <a:cubicBezTo>
                    <a:pt x="3676300" y="2350727"/>
                    <a:pt x="4455125" y="61645"/>
                    <a:pt x="4820905" y="36987"/>
                  </a:cubicBezTo>
                  <a:cubicBezTo>
                    <a:pt x="5186685" y="12329"/>
                    <a:pt x="5316147" y="1913048"/>
                    <a:pt x="5486708" y="2206889"/>
                  </a:cubicBezTo>
                  <a:cubicBezTo>
                    <a:pt x="5657269" y="2500730"/>
                    <a:pt x="5844269" y="1800032"/>
                    <a:pt x="5844269" y="1800032"/>
                  </a:cubicBezTo>
                </a:path>
              </a:pathLst>
            </a:custGeom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953940" y="2630698"/>
              <a:ext cx="1911100" cy="822960"/>
            </a:xfrm>
            <a:prstGeom prst="round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dirty="0" smtClean="0"/>
                <a:t>STH infection</a:t>
              </a:r>
            </a:p>
            <a:p>
              <a:pPr algn="ctr"/>
              <a:r>
                <a:rPr lang="en-US" dirty="0" smtClean="0"/>
                <a:t>Control</a:t>
              </a:r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74045" y="2561861"/>
            <a:ext cx="7890996" cy="2913752"/>
            <a:chOff x="974045" y="1898664"/>
            <a:chExt cx="7890996" cy="2913752"/>
          </a:xfrm>
        </p:grpSpPr>
        <p:sp>
          <p:nvSpPr>
            <p:cNvPr id="20" name="Freeform 19"/>
            <p:cNvSpPr/>
            <p:nvPr/>
          </p:nvSpPr>
          <p:spPr>
            <a:xfrm>
              <a:off x="974045" y="1898664"/>
              <a:ext cx="5794950" cy="2913752"/>
            </a:xfrm>
            <a:custGeom>
              <a:avLst/>
              <a:gdLst>
                <a:gd name="connsiteX0" fmla="*/ 0 w 5794950"/>
                <a:gd name="connsiteY0" fmla="*/ 0 h 2913752"/>
                <a:gd name="connsiteX1" fmla="*/ 678132 w 5794950"/>
                <a:gd name="connsiteY1" fmla="*/ 2737036 h 2913752"/>
                <a:gd name="connsiteX2" fmla="*/ 2601563 w 5794950"/>
                <a:gd name="connsiteY2" fmla="*/ 1060293 h 2913752"/>
                <a:gd name="connsiteX3" fmla="*/ 3267365 w 5794950"/>
                <a:gd name="connsiteY3" fmla="*/ 2638404 h 2913752"/>
                <a:gd name="connsiteX4" fmla="*/ 4796246 w 5794950"/>
                <a:gd name="connsiteY4" fmla="*/ 1109609 h 2913752"/>
                <a:gd name="connsiteX5" fmla="*/ 5388071 w 5794950"/>
                <a:gd name="connsiteY5" fmla="*/ 2527443 h 2913752"/>
                <a:gd name="connsiteX6" fmla="*/ 5794950 w 5794950"/>
                <a:gd name="connsiteY6" fmla="*/ 2502785 h 2913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94950" h="2913752">
                  <a:moveTo>
                    <a:pt x="0" y="0"/>
                  </a:moveTo>
                  <a:cubicBezTo>
                    <a:pt x="122269" y="1280160"/>
                    <a:pt x="244538" y="2560320"/>
                    <a:pt x="678132" y="2737036"/>
                  </a:cubicBezTo>
                  <a:cubicBezTo>
                    <a:pt x="1111726" y="2913752"/>
                    <a:pt x="2170024" y="1076732"/>
                    <a:pt x="2601563" y="1060293"/>
                  </a:cubicBezTo>
                  <a:cubicBezTo>
                    <a:pt x="3033102" y="1043854"/>
                    <a:pt x="2901585" y="2630185"/>
                    <a:pt x="3267365" y="2638404"/>
                  </a:cubicBezTo>
                  <a:cubicBezTo>
                    <a:pt x="3633145" y="2646623"/>
                    <a:pt x="4442795" y="1128102"/>
                    <a:pt x="4796246" y="1109609"/>
                  </a:cubicBezTo>
                  <a:cubicBezTo>
                    <a:pt x="5149697" y="1091116"/>
                    <a:pt x="5221620" y="2295247"/>
                    <a:pt x="5388071" y="2527443"/>
                  </a:cubicBezTo>
                  <a:cubicBezTo>
                    <a:pt x="5554522" y="2759639"/>
                    <a:pt x="5794950" y="2502785"/>
                    <a:pt x="5794950" y="2502785"/>
                  </a:cubicBezTo>
                </a:path>
              </a:pathLst>
            </a:cu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</a:t>
              </a:r>
              <a:endParaRPr lang="en-US" dirty="0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6953940" y="3918662"/>
              <a:ext cx="1911101" cy="822960"/>
            </a:xfrm>
            <a:prstGeom prst="round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dirty="0" smtClean="0"/>
                <a:t>STH infection</a:t>
              </a:r>
            </a:p>
            <a:p>
              <a:pPr algn="ctr"/>
              <a:r>
                <a:rPr lang="en-US" dirty="0" smtClean="0"/>
                <a:t>Intervention </a:t>
              </a:r>
              <a:endParaRPr lang="en-US" dirty="0"/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6953939" y="954470"/>
            <a:ext cx="1911101" cy="82296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Deworming</a:t>
            </a:r>
            <a:endParaRPr lang="en-US" dirty="0" smtClean="0">
              <a:solidFill>
                <a:srgbClr val="000000"/>
              </a:solidFill>
            </a:endParaRP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All children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1122001" y="1365949"/>
            <a:ext cx="5831939" cy="1195911"/>
            <a:chOff x="1122001" y="1365949"/>
            <a:chExt cx="5831939" cy="1195911"/>
          </a:xfrm>
        </p:grpSpPr>
        <p:cxnSp>
          <p:nvCxnSpPr>
            <p:cNvPr id="27" name="Straight Connector 26"/>
            <p:cNvCxnSpPr>
              <a:stCxn id="26" idx="1"/>
            </p:cNvCxnSpPr>
            <p:nvPr/>
          </p:nvCxnSpPr>
          <p:spPr>
            <a:xfrm rot="10800000" flipV="1">
              <a:off x="1122001" y="1365949"/>
              <a:ext cx="5831938" cy="1104985"/>
            </a:xfrm>
            <a:prstGeom prst="line">
              <a:avLst/>
            </a:prstGeom>
            <a:ln>
              <a:solidFill>
                <a:schemeClr val="tx1"/>
              </a:solidFill>
              <a:tailEnd type="triangle" w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26" idx="1"/>
            </p:cNvCxnSpPr>
            <p:nvPr/>
          </p:nvCxnSpPr>
          <p:spPr>
            <a:xfrm rot="10800000" flipV="1">
              <a:off x="3883851" y="1365950"/>
              <a:ext cx="3070089" cy="1195910"/>
            </a:xfrm>
            <a:prstGeom prst="line">
              <a:avLst/>
            </a:prstGeom>
            <a:ln>
              <a:solidFill>
                <a:schemeClr val="tx1"/>
              </a:solidFill>
              <a:tailEnd type="triangle" w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6" idx="1"/>
            </p:cNvCxnSpPr>
            <p:nvPr/>
          </p:nvCxnSpPr>
          <p:spPr>
            <a:xfrm rot="10800000" flipV="1">
              <a:off x="5988463" y="1365949"/>
              <a:ext cx="965477" cy="1104985"/>
            </a:xfrm>
            <a:prstGeom prst="line">
              <a:avLst/>
            </a:prstGeom>
            <a:ln>
              <a:solidFill>
                <a:schemeClr val="tx1"/>
              </a:solidFill>
              <a:tailEnd type="triangle" w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Straight Connector 54"/>
          <p:cNvCxnSpPr/>
          <p:nvPr/>
        </p:nvCxnSpPr>
        <p:spPr>
          <a:xfrm rot="16200000" flipH="1">
            <a:off x="-606422" y="3824345"/>
            <a:ext cx="3160937" cy="2"/>
          </a:xfrm>
          <a:prstGeom prst="line">
            <a:avLst/>
          </a:prstGeom>
          <a:ln>
            <a:solidFill>
              <a:schemeClr val="tx1">
                <a:alpha val="48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1945655" y="3828959"/>
            <a:ext cx="3170159" cy="1"/>
          </a:xfrm>
          <a:prstGeom prst="line">
            <a:avLst/>
          </a:prstGeom>
          <a:ln>
            <a:solidFill>
              <a:schemeClr val="tx1">
                <a:alpha val="48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6200000" flipH="1">
            <a:off x="4239146" y="3824345"/>
            <a:ext cx="3160934" cy="1"/>
          </a:xfrm>
          <a:prstGeom prst="line">
            <a:avLst/>
          </a:prstGeom>
          <a:ln>
            <a:solidFill>
              <a:schemeClr val="tx1">
                <a:alpha val="48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6" name="Group 65"/>
          <p:cNvGrpSpPr/>
          <p:nvPr/>
        </p:nvGrpSpPr>
        <p:grpSpPr>
          <a:xfrm>
            <a:off x="3530736" y="2150380"/>
            <a:ext cx="5334304" cy="1386840"/>
            <a:chOff x="3530736" y="2150380"/>
            <a:chExt cx="5334304" cy="1386840"/>
          </a:xfrm>
        </p:grpSpPr>
        <p:sp>
          <p:nvSpPr>
            <p:cNvPr id="63" name="Rounded Rectangle 62"/>
            <p:cNvSpPr/>
            <p:nvPr/>
          </p:nvSpPr>
          <p:spPr>
            <a:xfrm>
              <a:off x="6953939" y="2150380"/>
              <a:ext cx="1911101" cy="82296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Measure the difference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5819611" y="2714260"/>
              <a:ext cx="131183" cy="82296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3530736" y="2714260"/>
              <a:ext cx="131183" cy="82296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986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2-11-11 at 10.11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84" y="1185818"/>
            <a:ext cx="8285220" cy="409881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144444" y="2810735"/>
            <a:ext cx="3004943" cy="304800"/>
          </a:xfrm>
          <a:prstGeom prst="roundRect">
            <a:avLst/>
          </a:prstGeom>
          <a:solidFill>
            <a:schemeClr val="tx2">
              <a:lumMod val="60000"/>
              <a:lumOff val="40000"/>
              <a:alpha val="3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144444" y="3859411"/>
            <a:ext cx="3004943" cy="609600"/>
          </a:xfrm>
          <a:prstGeom prst="roundRect">
            <a:avLst/>
          </a:prstGeom>
          <a:solidFill>
            <a:schemeClr val="tx2">
              <a:lumMod val="60000"/>
              <a:lumOff val="40000"/>
              <a:alpha val="3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384654" y="2539277"/>
            <a:ext cx="3105250" cy="304800"/>
          </a:xfrm>
          <a:prstGeom prst="roundRect">
            <a:avLst/>
          </a:prstGeom>
          <a:solidFill>
            <a:schemeClr val="tx2">
              <a:lumMod val="60000"/>
              <a:lumOff val="40000"/>
              <a:alpha val="3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04684" y="5959778"/>
            <a:ext cx="8747386" cy="60287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4320" lvl="0" indent="-274320" defTabSz="91440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Hookworm: Only impact after first follow-up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5620" y="0"/>
            <a:ext cx="8229600" cy="1566748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Results</a:t>
            </a:r>
            <a:br>
              <a:rPr lang="en-US" dirty="0" smtClean="0"/>
            </a:br>
            <a:r>
              <a:rPr lang="en-US" sz="3500" dirty="0" smtClean="0">
                <a:solidFill>
                  <a:schemeClr val="accent2">
                    <a:lumMod val="75000"/>
                  </a:schemeClr>
                </a:solidFill>
              </a:rPr>
              <a:t>Complicated effects</a:t>
            </a:r>
            <a:endParaRPr lang="en-US" sz="35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04684" y="5284637"/>
            <a:ext cx="8747386" cy="60287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4320" lvl="0" indent="-274320" defTabSz="91440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400" i="1" dirty="0" smtClean="0">
                <a:solidFill>
                  <a:srgbClr val="000000"/>
                </a:solidFill>
              </a:rPr>
              <a:t>A. lumbricoides: </a:t>
            </a:r>
            <a:r>
              <a:rPr lang="en-US" sz="2400" dirty="0" smtClean="0">
                <a:solidFill>
                  <a:srgbClr val="000000"/>
                </a:solidFill>
              </a:rPr>
              <a:t>Similar reduction for both rounds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39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58928"/>
              </p:ext>
            </p:extLst>
          </p:nvPr>
        </p:nvGraphicFramePr>
        <p:xfrm>
          <a:off x="0" y="1438047"/>
          <a:ext cx="10295667" cy="4220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58" name="Document" r:id="rId4" imgW="5638592" imgH="2311315" progId="Word.Document.12">
                  <p:embed/>
                </p:oleObj>
              </mc:Choice>
              <mc:Fallback>
                <p:oleObj name="Document" r:id="rId4" imgW="5638592" imgH="2311315" progId="Word.Document.12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38047"/>
                        <a:ext cx="10295667" cy="42202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2535183" y="2336206"/>
            <a:ext cx="3004943" cy="304800"/>
          </a:xfrm>
          <a:prstGeom prst="roundRect">
            <a:avLst/>
          </a:prstGeom>
          <a:solidFill>
            <a:schemeClr val="tx2">
              <a:lumMod val="60000"/>
              <a:lumOff val="40000"/>
              <a:alpha val="3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535182" y="3733800"/>
            <a:ext cx="3004943" cy="609600"/>
          </a:xfrm>
          <a:prstGeom prst="roundRect">
            <a:avLst/>
          </a:prstGeom>
          <a:solidFill>
            <a:schemeClr val="tx2">
              <a:lumMod val="60000"/>
              <a:lumOff val="40000"/>
              <a:alpha val="3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846820" y="2336206"/>
            <a:ext cx="3105250" cy="304800"/>
          </a:xfrm>
          <a:prstGeom prst="roundRect">
            <a:avLst/>
          </a:prstGeom>
          <a:solidFill>
            <a:schemeClr val="tx2">
              <a:lumMod val="60000"/>
              <a:lumOff val="40000"/>
              <a:alpha val="3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846820" y="3962400"/>
            <a:ext cx="3263313" cy="671242"/>
          </a:xfrm>
          <a:prstGeom prst="roundRect">
            <a:avLst/>
          </a:prstGeom>
          <a:solidFill>
            <a:schemeClr val="tx2">
              <a:lumMod val="60000"/>
              <a:lumOff val="40000"/>
              <a:alpha val="3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04684" y="5959778"/>
            <a:ext cx="8747386" cy="60287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4320" lvl="0" indent="-274320" defTabSz="91440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Hookworm: Differential effect for egg count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5620" y="0"/>
            <a:ext cx="8229600" cy="1566748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Results</a:t>
            </a:r>
            <a:br>
              <a:rPr lang="en-US" dirty="0" smtClean="0"/>
            </a:br>
            <a:r>
              <a:rPr lang="en-US" sz="3500" dirty="0" smtClean="0">
                <a:solidFill>
                  <a:schemeClr val="accent2">
                    <a:lumMod val="75000"/>
                  </a:schemeClr>
                </a:solidFill>
              </a:rPr>
              <a:t>Helminth infection</a:t>
            </a:r>
            <a:endParaRPr lang="en-US" sz="35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04684" y="5284637"/>
            <a:ext cx="8747386" cy="60287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4320" lvl="0" indent="-274320" defTabSz="91440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400" i="1" dirty="0" smtClean="0">
                <a:solidFill>
                  <a:srgbClr val="000000"/>
                </a:solidFill>
              </a:rPr>
              <a:t>A. lumbricoides: </a:t>
            </a:r>
            <a:r>
              <a:rPr lang="en-US" sz="2400" dirty="0" smtClean="0">
                <a:solidFill>
                  <a:srgbClr val="000000"/>
                </a:solidFill>
              </a:rPr>
              <a:t>Reduction of prevalence and egg count - girls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26717" y="6458360"/>
            <a:ext cx="5769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Freeman MC et al 2012 </a:t>
            </a:r>
            <a:r>
              <a:rPr lang="en-US" i="1" dirty="0" smtClean="0"/>
              <a:t>sub.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21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6915223"/>
              </p:ext>
            </p:extLst>
          </p:nvPr>
        </p:nvGraphicFramePr>
        <p:xfrm>
          <a:off x="55620" y="1397095"/>
          <a:ext cx="11877780" cy="3638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" name="Document" r:id="rId4" imgW="5638592" imgH="1727136" progId="Word.Document.12">
                  <p:embed/>
                </p:oleObj>
              </mc:Choice>
              <mc:Fallback>
                <p:oleObj name="Document" r:id="rId4" imgW="5638592" imgH="1727136" progId="Word.Document.12">
                  <p:embed/>
                  <p:pic>
                    <p:nvPicPr>
                      <p:cNvPr id="0" name="Picture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0" y="1397095"/>
                        <a:ext cx="11877780" cy="36382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5620" y="-9136"/>
            <a:ext cx="9088380" cy="1566748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Results: Pupil diarrhea</a:t>
            </a:r>
            <a:br>
              <a:rPr lang="en-US" dirty="0" smtClean="0"/>
            </a:br>
            <a:r>
              <a:rPr lang="en-US" sz="3500" dirty="0" smtClean="0">
                <a:solidFill>
                  <a:schemeClr val="accent2">
                    <a:lumMod val="75000"/>
                  </a:schemeClr>
                </a:solidFill>
              </a:rPr>
              <a:t>HP&amp;WT with and without sanitation</a:t>
            </a:r>
            <a:endParaRPr lang="en-US" sz="35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095804" y="2767944"/>
            <a:ext cx="656688" cy="300404"/>
          </a:xfrm>
          <a:prstGeom prst="ellipse">
            <a:avLst/>
          </a:prstGeom>
          <a:solidFill>
            <a:srgbClr val="FF0000">
              <a:alpha val="22000"/>
            </a:srgb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Oval 7"/>
          <p:cNvSpPr/>
          <p:nvPr/>
        </p:nvSpPr>
        <p:spPr>
          <a:xfrm>
            <a:off x="6095804" y="3085528"/>
            <a:ext cx="656688" cy="300404"/>
          </a:xfrm>
          <a:prstGeom prst="ellipse">
            <a:avLst/>
          </a:prstGeom>
          <a:solidFill>
            <a:srgbClr val="FF0000">
              <a:alpha val="22000"/>
            </a:srgb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ounded Rectangle 10"/>
          <p:cNvSpPr/>
          <p:nvPr/>
        </p:nvSpPr>
        <p:spPr>
          <a:xfrm>
            <a:off x="156594" y="5035335"/>
            <a:ext cx="8747386" cy="84199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4320" lvl="0" indent="-274320" defTabSz="91440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No effect of intervention on pupil diarrhea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26717" y="6458360"/>
            <a:ext cx="5769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Freeman MC et al 2012 </a:t>
            </a:r>
            <a:r>
              <a:rPr lang="en-US" i="1" dirty="0" smtClean="0"/>
              <a:t>sub.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22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7569649"/>
              </p:ext>
            </p:extLst>
          </p:nvPr>
        </p:nvGraphicFramePr>
        <p:xfrm>
          <a:off x="55619" y="1404017"/>
          <a:ext cx="11036009" cy="3007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50" name="Document" r:id="rId5" imgW="5638592" imgH="1536643" progId="Word.Document.12">
                  <p:embed/>
                </p:oleObj>
              </mc:Choice>
              <mc:Fallback>
                <p:oleObj name="Document" r:id="rId5" imgW="5638592" imgH="1536643" progId="Word.Document.12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19" y="1404017"/>
                        <a:ext cx="11036009" cy="30075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241813" y="3863925"/>
            <a:ext cx="8555561" cy="219242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5620" y="-9136"/>
            <a:ext cx="8229600" cy="1566748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Results: Pupil diarrhea</a:t>
            </a:r>
            <a:br>
              <a:rPr lang="en-US" dirty="0" smtClean="0"/>
            </a:br>
            <a:r>
              <a:rPr lang="en-US" sz="3500" dirty="0" smtClean="0">
                <a:solidFill>
                  <a:schemeClr val="accent2">
                    <a:lumMod val="75000"/>
                  </a:schemeClr>
                </a:solidFill>
              </a:rPr>
              <a:t>HP&amp;WT, Sanitation, </a:t>
            </a:r>
            <a:r>
              <a:rPr lang="en-US" sz="3500" i="1" dirty="0" smtClean="0">
                <a:solidFill>
                  <a:srgbClr val="008000"/>
                </a:solidFill>
              </a:rPr>
              <a:t>+ Water supply</a:t>
            </a:r>
            <a:endParaRPr lang="en-US" sz="3500" i="1" dirty="0">
              <a:solidFill>
                <a:srgbClr val="008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04920" y="2617742"/>
            <a:ext cx="656688" cy="300404"/>
          </a:xfrm>
          <a:prstGeom prst="ellipse">
            <a:avLst/>
          </a:prstGeom>
          <a:solidFill>
            <a:srgbClr val="FF0000">
              <a:alpha val="22000"/>
            </a:srgb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Oval 10"/>
          <p:cNvSpPr/>
          <p:nvPr/>
        </p:nvSpPr>
        <p:spPr>
          <a:xfrm>
            <a:off x="5304920" y="3333229"/>
            <a:ext cx="656688" cy="300404"/>
          </a:xfrm>
          <a:prstGeom prst="ellipse">
            <a:avLst/>
          </a:prstGeom>
          <a:solidFill>
            <a:srgbClr val="FF0000">
              <a:alpha val="22000"/>
            </a:srgb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ounded Rectangle 11"/>
          <p:cNvSpPr/>
          <p:nvPr/>
        </p:nvSpPr>
        <p:spPr>
          <a:xfrm>
            <a:off x="241813" y="3742596"/>
            <a:ext cx="8747386" cy="1103218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4320" lvl="0" indent="-274320" defTabSz="91440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61% percent reduction in the risk of diarrhea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41813" y="4514476"/>
            <a:ext cx="8747386" cy="1327524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4320" lvl="0" indent="-274320" defTabSz="91440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57% reduction in the days of diarrhea</a:t>
            </a:r>
          </a:p>
          <a:p>
            <a:pPr marL="274320" lvl="0" indent="-274320" defTabSz="91440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No difference by gender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26717" y="6458360"/>
            <a:ext cx="5769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Freeman MC et al 2012 </a:t>
            </a:r>
            <a:r>
              <a:rPr lang="en-US" i="1" dirty="0" smtClean="0"/>
              <a:t>sub.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91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4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0447798"/>
              </p:ext>
            </p:extLst>
          </p:nvPr>
        </p:nvGraphicFramePr>
        <p:xfrm>
          <a:off x="264907" y="1557611"/>
          <a:ext cx="8532467" cy="3497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29" name="Document" r:id="rId4" imgW="5638592" imgH="2311315" progId="Word.Document.12">
                  <p:embed/>
                </p:oleObj>
              </mc:Choice>
              <mc:Fallback>
                <p:oleObj name="Document" r:id="rId4" imgW="5638592" imgH="2311315" progId="Word.Document.12">
                  <p:embed/>
                  <p:pic>
                    <p:nvPicPr>
                      <p:cNvPr id="0" name="Picture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907" y="1557611"/>
                        <a:ext cx="8532467" cy="34975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03037" y="6476080"/>
            <a:ext cx="5769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Dreibelbis</a:t>
            </a:r>
            <a:r>
              <a:rPr lang="en-US" dirty="0"/>
              <a:t> </a:t>
            </a:r>
            <a:r>
              <a:rPr lang="en-US" dirty="0" smtClean="0"/>
              <a:t>RD, Freeman MC et al 2012 </a:t>
            </a:r>
            <a:r>
              <a:rPr lang="en-US" i="1" dirty="0" smtClean="0"/>
              <a:t>sub.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64907" y="4845428"/>
            <a:ext cx="8555561" cy="169968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677446" y="2422880"/>
            <a:ext cx="656688" cy="589442"/>
          </a:xfrm>
          <a:prstGeom prst="ellipse">
            <a:avLst/>
          </a:prstGeom>
          <a:solidFill>
            <a:srgbClr val="FF0000">
              <a:alpha val="22000"/>
            </a:srgb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Oval 10"/>
          <p:cNvSpPr/>
          <p:nvPr/>
        </p:nvSpPr>
        <p:spPr>
          <a:xfrm>
            <a:off x="3677446" y="3012322"/>
            <a:ext cx="656688" cy="300404"/>
          </a:xfrm>
          <a:prstGeom prst="ellipse">
            <a:avLst/>
          </a:prstGeom>
          <a:solidFill>
            <a:srgbClr val="FF0000">
              <a:alpha val="22000"/>
            </a:srgb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5620" y="-9136"/>
            <a:ext cx="8229600" cy="1566748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Results: Diarrhea in children u5</a:t>
            </a:r>
            <a:br>
              <a:rPr lang="en-US" dirty="0" smtClean="0"/>
            </a:br>
            <a:r>
              <a:rPr lang="en-US" sz="3500" dirty="0" smtClean="0">
                <a:solidFill>
                  <a:schemeClr val="accent2">
                    <a:lumMod val="75000"/>
                  </a:schemeClr>
                </a:solidFill>
              </a:rPr>
              <a:t>Similar findings for children under 5!</a:t>
            </a:r>
            <a:endParaRPr lang="en-US" sz="35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41813" y="4919154"/>
            <a:ext cx="8747386" cy="1103218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4320" lvl="0" indent="-274320" defTabSz="91440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No effect for HP&amp;WT with or without sanitation</a:t>
            </a:r>
          </a:p>
          <a:p>
            <a:pPr marL="274320" lvl="0" indent="-274320" defTabSz="91440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en-US" sz="2400" dirty="0" smtClean="0">
              <a:solidFill>
                <a:schemeClr val="tx1"/>
              </a:solidFill>
            </a:endParaRPr>
          </a:p>
          <a:p>
            <a:pPr lvl="0" defTabSz="91440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41813" y="4919154"/>
            <a:ext cx="8747386" cy="1103218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4320" lvl="0" indent="-274320" defTabSz="91440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Impact on with water supply improvement</a:t>
            </a:r>
          </a:p>
        </p:txBody>
      </p:sp>
      <p:sp>
        <p:nvSpPr>
          <p:cNvPr id="15" name="Oval 14"/>
          <p:cNvSpPr/>
          <p:nvPr/>
        </p:nvSpPr>
        <p:spPr>
          <a:xfrm>
            <a:off x="6038625" y="2422880"/>
            <a:ext cx="656688" cy="589442"/>
          </a:xfrm>
          <a:prstGeom prst="ellipse">
            <a:avLst/>
          </a:prstGeom>
          <a:solidFill>
            <a:srgbClr val="FF0000">
              <a:alpha val="22000"/>
            </a:srgb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Oval 15"/>
          <p:cNvSpPr/>
          <p:nvPr/>
        </p:nvSpPr>
        <p:spPr>
          <a:xfrm>
            <a:off x="6038625" y="3012322"/>
            <a:ext cx="656688" cy="300404"/>
          </a:xfrm>
          <a:prstGeom prst="ellipse">
            <a:avLst/>
          </a:prstGeom>
          <a:solidFill>
            <a:srgbClr val="FF0000">
              <a:alpha val="22000"/>
            </a:srgb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Oval 16"/>
          <p:cNvSpPr/>
          <p:nvPr/>
        </p:nvSpPr>
        <p:spPr>
          <a:xfrm>
            <a:off x="3749395" y="3693544"/>
            <a:ext cx="656688" cy="1151884"/>
          </a:xfrm>
          <a:prstGeom prst="ellipse">
            <a:avLst/>
          </a:prstGeom>
          <a:solidFill>
            <a:srgbClr val="FF0000">
              <a:alpha val="22000"/>
            </a:srgb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ounded Rectangle 17"/>
          <p:cNvSpPr/>
          <p:nvPr/>
        </p:nvSpPr>
        <p:spPr>
          <a:xfrm>
            <a:off x="264907" y="5538738"/>
            <a:ext cx="8747386" cy="1103218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4320" lvl="0" indent="-274320" defTabSz="91440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Impact on full package and some suggestion of effect for HP&amp;WT w/and w/out sanitation</a:t>
            </a:r>
          </a:p>
        </p:txBody>
      </p:sp>
      <p:sp>
        <p:nvSpPr>
          <p:cNvPr id="19" name="Oval 18"/>
          <p:cNvSpPr/>
          <p:nvPr/>
        </p:nvSpPr>
        <p:spPr>
          <a:xfrm>
            <a:off x="6038625" y="3725654"/>
            <a:ext cx="656688" cy="1151884"/>
          </a:xfrm>
          <a:prstGeom prst="ellipse">
            <a:avLst/>
          </a:prstGeom>
          <a:solidFill>
            <a:srgbClr val="FF0000">
              <a:alpha val="22000"/>
            </a:srgb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5667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355" y="1315356"/>
            <a:ext cx="8677729" cy="543371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What did we find from the original CRT?</a:t>
            </a:r>
          </a:p>
          <a:p>
            <a:endParaRPr lang="en-US" dirty="0"/>
          </a:p>
          <a:p>
            <a:r>
              <a:rPr lang="en-US" dirty="0" smtClean="0"/>
              <a:t>Absence</a:t>
            </a:r>
          </a:p>
          <a:p>
            <a:pPr lvl="1"/>
            <a:r>
              <a:rPr lang="en-US" dirty="0" smtClean="0"/>
              <a:t>Reduction for HP&amp;WT w/</a:t>
            </a:r>
            <a:r>
              <a:rPr lang="en-US" dirty="0" err="1" smtClean="0"/>
              <a:t>wout</a:t>
            </a:r>
            <a:r>
              <a:rPr lang="en-US" dirty="0" smtClean="0"/>
              <a:t> Sanitation for girls only</a:t>
            </a:r>
          </a:p>
          <a:p>
            <a:pPr lvl="1"/>
            <a:r>
              <a:rPr lang="en-US" dirty="0" smtClean="0"/>
              <a:t>Strong regional effect</a:t>
            </a:r>
          </a:p>
          <a:p>
            <a:r>
              <a:rPr lang="en-US" dirty="0"/>
              <a:t>Enrollment</a:t>
            </a:r>
          </a:p>
          <a:p>
            <a:pPr lvl="1"/>
            <a:r>
              <a:rPr lang="en-US" dirty="0"/>
              <a:t>Increase of 26 pupils/school for HP&amp;WT, san, water supply</a:t>
            </a:r>
          </a:p>
          <a:p>
            <a:pPr lvl="1"/>
            <a:r>
              <a:rPr lang="en-US" dirty="0" smtClean="0"/>
              <a:t>Significant increase in gender parity of enrollment</a:t>
            </a:r>
          </a:p>
          <a:p>
            <a:r>
              <a:rPr lang="en-US" dirty="0" smtClean="0"/>
              <a:t>Helminths</a:t>
            </a:r>
          </a:p>
          <a:p>
            <a:pPr lvl="1"/>
            <a:r>
              <a:rPr lang="en-US" dirty="0" smtClean="0"/>
              <a:t>Reduction in </a:t>
            </a:r>
            <a:r>
              <a:rPr lang="en-US" i="1" dirty="0" smtClean="0"/>
              <a:t>A. </a:t>
            </a:r>
            <a:r>
              <a:rPr lang="en-US" i="1" dirty="0" err="1" smtClean="0"/>
              <a:t>lumbricoides</a:t>
            </a:r>
            <a:r>
              <a:rPr lang="en-US" i="1" dirty="0" smtClean="0"/>
              <a:t> </a:t>
            </a:r>
            <a:r>
              <a:rPr lang="en-US" dirty="0" smtClean="0"/>
              <a:t>for girls</a:t>
            </a:r>
          </a:p>
          <a:p>
            <a:pPr lvl="1"/>
            <a:r>
              <a:rPr lang="en-US" dirty="0" smtClean="0"/>
              <a:t>Reduction in hookworm for boys </a:t>
            </a:r>
          </a:p>
          <a:p>
            <a:r>
              <a:rPr lang="en-US" dirty="0" smtClean="0"/>
              <a:t>Diarrhea for pupils </a:t>
            </a:r>
            <a:r>
              <a:rPr lang="en-US" i="1" dirty="0" smtClean="0"/>
              <a:t>and under 5</a:t>
            </a:r>
            <a:endParaRPr lang="en-US" dirty="0" smtClean="0"/>
          </a:p>
          <a:p>
            <a:pPr lvl="1"/>
            <a:r>
              <a:rPr lang="en-US" dirty="0" smtClean="0"/>
              <a:t>No effect for HP&amp;WT w/</a:t>
            </a:r>
            <a:r>
              <a:rPr lang="en-US" dirty="0" err="1" smtClean="0"/>
              <a:t>wout</a:t>
            </a:r>
            <a:r>
              <a:rPr lang="en-US" dirty="0" smtClean="0"/>
              <a:t> San</a:t>
            </a:r>
          </a:p>
          <a:p>
            <a:pPr lvl="1"/>
            <a:r>
              <a:rPr lang="en-US" dirty="0" smtClean="0"/>
              <a:t>Strong effect in HP&amp;WT, san, water supply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73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355" y="1315356"/>
            <a:ext cx="8677729" cy="5433713"/>
          </a:xfrm>
        </p:spPr>
        <p:txBody>
          <a:bodyPr>
            <a:normAutofit/>
          </a:bodyPr>
          <a:lstStyle/>
          <a:p>
            <a:r>
              <a:rPr lang="en-US" dirty="0" smtClean="0"/>
              <a:t>All results are in context of school-based deworming</a:t>
            </a:r>
          </a:p>
          <a:p>
            <a:r>
              <a:rPr lang="en-US" dirty="0" smtClean="0"/>
              <a:t>Complexity of compliance and heterogeneity</a:t>
            </a:r>
          </a:p>
          <a:p>
            <a:r>
              <a:rPr lang="en-US" dirty="0" smtClean="0"/>
              <a:t>Strong sex-differentiated effects related to behaviors</a:t>
            </a:r>
          </a:p>
          <a:p>
            <a:r>
              <a:rPr lang="en-US" dirty="0" smtClean="0"/>
              <a:t>Outcomes varied by</a:t>
            </a:r>
          </a:p>
          <a:p>
            <a:pPr lvl="1"/>
            <a:r>
              <a:rPr lang="en-US" dirty="0" smtClean="0"/>
              <a:t>Level of intervention 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chool/community type (water access)</a:t>
            </a:r>
          </a:p>
          <a:p>
            <a:r>
              <a:rPr lang="en-US" dirty="0" smtClean="0"/>
              <a:t>Did not see similar effects found by </a:t>
            </a:r>
            <a:r>
              <a:rPr lang="en-US" dirty="0" err="1" smtClean="0"/>
              <a:t>Fewtrell</a:t>
            </a:r>
            <a:r>
              <a:rPr lang="en-US" dirty="0" smtClean="0"/>
              <a:t> and </a:t>
            </a:r>
            <a:r>
              <a:rPr lang="en-US" dirty="0" err="1" smtClean="0"/>
              <a:t>Colford</a:t>
            </a:r>
            <a:endParaRPr lang="en-US" dirty="0" smtClean="0"/>
          </a:p>
          <a:p>
            <a:pPr lvl="1"/>
            <a:r>
              <a:rPr lang="en-US" dirty="0" smtClean="0"/>
              <a:t>Schools may need water to “unlock” some benefits but not others</a:t>
            </a:r>
          </a:p>
          <a:p>
            <a:pPr lvl="1"/>
            <a:endParaRPr lang="en-US" dirty="0"/>
          </a:p>
          <a:p>
            <a:r>
              <a:rPr lang="en-US" dirty="0" smtClean="0"/>
              <a:t>What data do we have or what can we do for diving deeper?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1 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53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li-250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386" r="-7386"/>
          <a:stretch>
            <a:fillRect/>
          </a:stretch>
        </p:blipFill>
        <p:spPr>
          <a:xfrm>
            <a:off x="1914581" y="3865882"/>
            <a:ext cx="4472717" cy="268249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Team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355" y="668208"/>
            <a:ext cx="8677729" cy="504099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CARE: Peter </a:t>
            </a:r>
            <a:r>
              <a:rPr lang="en-US" sz="2000" dirty="0" err="1" smtClean="0"/>
              <a:t>Lochery</a:t>
            </a:r>
            <a:r>
              <a:rPr lang="en-US" sz="2000" dirty="0" smtClean="0"/>
              <a:t>, Brooks Keene, </a:t>
            </a:r>
            <a:r>
              <a:rPr lang="en-US" sz="2000" dirty="0" err="1" smtClean="0"/>
              <a:t>Malaika</a:t>
            </a:r>
            <a:r>
              <a:rPr lang="en-US" sz="2000" dirty="0" smtClean="0"/>
              <a:t> Wright, Ben </a:t>
            </a:r>
            <a:r>
              <a:rPr lang="en-US" sz="2000" dirty="0" err="1" smtClean="0"/>
              <a:t>Okech</a:t>
            </a:r>
            <a:r>
              <a:rPr lang="en-US" sz="2000" dirty="0" smtClean="0"/>
              <a:t>, Alex </a:t>
            </a:r>
            <a:r>
              <a:rPr lang="en-US" sz="2000" dirty="0" err="1" smtClean="0"/>
              <a:t>Mwaki</a:t>
            </a:r>
            <a:r>
              <a:rPr lang="en-US" sz="2000" dirty="0" smtClean="0"/>
              <a:t>, Betty </a:t>
            </a:r>
            <a:r>
              <a:rPr lang="en-US" sz="2000" dirty="0" err="1" smtClean="0"/>
              <a:t>Ojeny</a:t>
            </a:r>
            <a:r>
              <a:rPr lang="en-US" sz="2000" dirty="0" smtClean="0"/>
              <a:t>, John </a:t>
            </a:r>
            <a:r>
              <a:rPr lang="en-US" sz="2000" dirty="0" err="1" smtClean="0"/>
              <a:t>Migele</a:t>
            </a:r>
            <a:r>
              <a:rPr lang="en-US" sz="2000" dirty="0" smtClean="0"/>
              <a:t>, Jason </a:t>
            </a:r>
            <a:r>
              <a:rPr lang="en-US" sz="2000" dirty="0" err="1" smtClean="0"/>
              <a:t>Oyugi</a:t>
            </a:r>
            <a:r>
              <a:rPr lang="en-US" sz="2000" dirty="0" smtClean="0"/>
              <a:t>, Peter </a:t>
            </a:r>
            <a:r>
              <a:rPr lang="en-US" sz="2000" dirty="0" err="1" smtClean="0"/>
              <a:t>Waka</a:t>
            </a:r>
            <a:endParaRPr lang="en-US" sz="2000" dirty="0" smtClean="0"/>
          </a:p>
          <a:p>
            <a:r>
              <a:rPr lang="en-US" sz="2000" dirty="0" err="1" smtClean="0"/>
              <a:t>Water.org</a:t>
            </a:r>
            <a:r>
              <a:rPr lang="en-US" sz="2000" dirty="0" smtClean="0"/>
              <a:t>: Liz Were, Caroline </a:t>
            </a:r>
            <a:r>
              <a:rPr lang="en-US" sz="2000" dirty="0" err="1" smtClean="0"/>
              <a:t>Teti</a:t>
            </a:r>
            <a:r>
              <a:rPr lang="en-US" sz="2000" dirty="0" smtClean="0"/>
              <a:t>, Patrick </a:t>
            </a:r>
            <a:r>
              <a:rPr lang="en-US" sz="2000" dirty="0" err="1" smtClean="0"/>
              <a:t>Alubbe</a:t>
            </a:r>
            <a:endParaRPr lang="en-US" sz="2000" dirty="0" smtClean="0"/>
          </a:p>
          <a:p>
            <a:r>
              <a:rPr lang="en-US" sz="2000" dirty="0" smtClean="0"/>
              <a:t>GLUK: Richard </a:t>
            </a:r>
            <a:r>
              <a:rPr lang="en-US" sz="2000" dirty="0" err="1" smtClean="0"/>
              <a:t>Muga</a:t>
            </a:r>
            <a:r>
              <a:rPr lang="en-US" sz="2000" dirty="0" smtClean="0"/>
              <a:t>, Emily </a:t>
            </a:r>
            <a:r>
              <a:rPr lang="en-US" sz="2000" dirty="0" err="1" smtClean="0"/>
              <a:t>Awino</a:t>
            </a:r>
            <a:r>
              <a:rPr lang="en-US" sz="2000" dirty="0" smtClean="0"/>
              <a:t>, Imelda </a:t>
            </a:r>
            <a:r>
              <a:rPr lang="en-US" sz="2000" dirty="0" err="1" smtClean="0"/>
              <a:t>Akinyi</a:t>
            </a:r>
            <a:endParaRPr lang="en-US" sz="2000" dirty="0" smtClean="0"/>
          </a:p>
          <a:p>
            <a:r>
              <a:rPr lang="en-US" sz="2000" dirty="0" smtClean="0"/>
              <a:t>Emory: Matthew Freeman, Robert </a:t>
            </a:r>
            <a:r>
              <a:rPr lang="en-US" sz="2000" dirty="0" err="1" smtClean="0"/>
              <a:t>Dreibelbis</a:t>
            </a:r>
            <a:r>
              <a:rPr lang="en-US" sz="2000" dirty="0" smtClean="0"/>
              <a:t>, Leslie Greene, </a:t>
            </a:r>
            <a:r>
              <a:rPr lang="en-US" sz="2000" dirty="0" err="1" smtClean="0"/>
              <a:t>Shadi</a:t>
            </a:r>
            <a:r>
              <a:rPr lang="en-US" sz="2000" dirty="0" smtClean="0"/>
              <a:t> </a:t>
            </a:r>
            <a:r>
              <a:rPr lang="en-US" sz="2000" dirty="0" err="1" smtClean="0"/>
              <a:t>Saboori</a:t>
            </a:r>
            <a:r>
              <a:rPr lang="en-US" sz="2000" dirty="0" smtClean="0"/>
              <a:t>, Kelly Alexander, Victoria </a:t>
            </a:r>
            <a:r>
              <a:rPr lang="en-US" sz="2000" dirty="0" err="1" smtClean="0"/>
              <a:t>Trinies</a:t>
            </a:r>
            <a:r>
              <a:rPr lang="en-US" sz="2000" dirty="0" smtClean="0"/>
              <a:t>, Bethany Caruso</a:t>
            </a:r>
          </a:p>
          <a:p>
            <a:r>
              <a:rPr lang="en-US" sz="2000" dirty="0" smtClean="0"/>
              <a:t>UF: Richard </a:t>
            </a:r>
            <a:r>
              <a:rPr lang="en-US" sz="2000" dirty="0" err="1" smtClean="0"/>
              <a:t>Rheingans</a:t>
            </a:r>
            <a:endParaRPr lang="en-US" sz="2000" dirty="0"/>
          </a:p>
          <a:p>
            <a:r>
              <a:rPr lang="en-US" sz="2000" dirty="0" err="1" smtClean="0"/>
              <a:t>GoK</a:t>
            </a:r>
            <a:r>
              <a:rPr lang="en-US" sz="2000" dirty="0" smtClean="0"/>
              <a:t>: Leah </a:t>
            </a:r>
            <a:r>
              <a:rPr lang="en-US" sz="2000" dirty="0" err="1" smtClean="0"/>
              <a:t>Rotich</a:t>
            </a:r>
            <a:r>
              <a:rPr lang="en-US" sz="2000" dirty="0" smtClean="0"/>
              <a:t> and the </a:t>
            </a:r>
            <a:r>
              <a:rPr lang="en-US" sz="2000" dirty="0" err="1" smtClean="0"/>
              <a:t>MoE</a:t>
            </a:r>
            <a:r>
              <a:rPr lang="en-US" sz="2000" dirty="0" smtClean="0"/>
              <a:t> team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0971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355" y="1315356"/>
            <a:ext cx="8677729" cy="5220487"/>
          </a:xfrm>
        </p:spPr>
        <p:txBody>
          <a:bodyPr>
            <a:normAutofit/>
          </a:bodyPr>
          <a:lstStyle/>
          <a:p>
            <a:r>
              <a:rPr lang="en-US" dirty="0" smtClean="0"/>
              <a:t>What did we learn and how can we improve school-WASH provision?</a:t>
            </a:r>
          </a:p>
          <a:p>
            <a:endParaRPr lang="en-US" dirty="0"/>
          </a:p>
          <a:p>
            <a:r>
              <a:rPr lang="en-US" dirty="0" smtClean="0"/>
              <a:t>The role of latrine cleanliness</a:t>
            </a:r>
          </a:p>
          <a:p>
            <a:r>
              <a:rPr lang="en-US" dirty="0" smtClean="0"/>
              <a:t>The role of hand cleanliness</a:t>
            </a:r>
          </a:p>
          <a:p>
            <a:r>
              <a:rPr lang="en-US" dirty="0" smtClean="0"/>
              <a:t>Gender dimensions</a:t>
            </a:r>
          </a:p>
          <a:p>
            <a:pPr lvl="1"/>
            <a:r>
              <a:rPr lang="en-US" dirty="0" smtClean="0"/>
              <a:t>Menstrual hygiene management is a considerable challenge to attendance, concentration and participation</a:t>
            </a:r>
          </a:p>
          <a:p>
            <a:pPr lvl="1"/>
            <a:r>
              <a:rPr lang="en-US" dirty="0" smtClean="0"/>
              <a:t>Need a better understanding of the behavioral drivers that resulted in </a:t>
            </a:r>
            <a:r>
              <a:rPr lang="en-US" smtClean="0"/>
              <a:t>observed impacts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66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355" y="4616808"/>
            <a:ext cx="8826330" cy="186056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Age, gender, and household wealth significant predictors of recent absence.</a:t>
            </a:r>
          </a:p>
          <a:p>
            <a:r>
              <a:rPr lang="en-US" dirty="0" smtClean="0"/>
              <a:t>Household WASH characteristics had a strong association with recent absence</a:t>
            </a:r>
          </a:p>
          <a:p>
            <a:r>
              <a:rPr lang="en-US" dirty="0" smtClean="0"/>
              <a:t>At the school-level, only the quality of school latrines were associated with reduced absence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00" y="1299920"/>
            <a:ext cx="3654048" cy="32027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0860" y="1336249"/>
            <a:ext cx="4426118" cy="31664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2703" y="24439"/>
            <a:ext cx="9051297" cy="1566748"/>
          </a:xfrm>
          <a:prstGeom prst="rect">
            <a:avLst/>
          </a:prstGeom>
        </p:spPr>
        <p:txBody>
          <a:bodyPr vert="horz" lIns="0" rIns="0" bIns="0" anchor="t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Role of Latrine Cleanliness</a:t>
            </a:r>
          </a:p>
          <a:p>
            <a:r>
              <a:rPr lang="en-US" sz="3500" dirty="0" smtClean="0">
                <a:solidFill>
                  <a:schemeClr val="accent2">
                    <a:lumMod val="75000"/>
                  </a:schemeClr>
                </a:solidFill>
              </a:rPr>
              <a:t>Baseline cross-sectional survey</a:t>
            </a:r>
            <a:endParaRPr lang="en-US" sz="35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68029" y="6488668"/>
            <a:ext cx="2475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Dreibelbis</a:t>
            </a:r>
            <a:r>
              <a:rPr lang="en-US" dirty="0" smtClean="0"/>
              <a:t>, R et al IJED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6891545" y="1993201"/>
            <a:ext cx="1711299" cy="1019776"/>
          </a:xfrm>
          <a:prstGeom prst="ellipse">
            <a:avLst/>
          </a:prstGeom>
          <a:solidFill>
            <a:srgbClr val="FF0000">
              <a:alpha val="22000"/>
            </a:srgb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Oval 13"/>
          <p:cNvSpPr/>
          <p:nvPr/>
        </p:nvSpPr>
        <p:spPr>
          <a:xfrm>
            <a:off x="6805679" y="3699009"/>
            <a:ext cx="1711299" cy="407912"/>
          </a:xfrm>
          <a:prstGeom prst="ellipse">
            <a:avLst/>
          </a:prstGeom>
          <a:solidFill>
            <a:srgbClr val="FF0000">
              <a:alpha val="22000"/>
            </a:srgb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9448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355" y="1529685"/>
            <a:ext cx="8677729" cy="2802526"/>
          </a:xfrm>
        </p:spPr>
        <p:txBody>
          <a:bodyPr/>
          <a:lstStyle/>
          <a:p>
            <a:r>
              <a:rPr lang="en-US" dirty="0" smtClean="0"/>
              <a:t>Sanitation intervention did not meet standards</a:t>
            </a:r>
          </a:p>
          <a:p>
            <a:r>
              <a:rPr lang="en-US" dirty="0" smtClean="0"/>
              <a:t>Latrine conditions did not improve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5620" y="-9136"/>
            <a:ext cx="8229600" cy="1566748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Role of latrine cleanliness</a:t>
            </a:r>
            <a:br>
              <a:rPr lang="en-US" dirty="0" smtClean="0"/>
            </a:br>
            <a:r>
              <a:rPr lang="en-US" sz="3500" dirty="0" smtClean="0">
                <a:solidFill>
                  <a:schemeClr val="accent2">
                    <a:lumMod val="75000"/>
                  </a:schemeClr>
                </a:solidFill>
              </a:rPr>
              <a:t>Increased comfort and use</a:t>
            </a:r>
            <a:endParaRPr lang="en-US" sz="35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4418926" y="2900663"/>
          <a:ext cx="4707379" cy="2558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230274" y="2900664"/>
          <a:ext cx="4196081" cy="2558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401579" y="4376791"/>
            <a:ext cx="8049552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86838" y="3533774"/>
            <a:ext cx="384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**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6569129" y="3533774"/>
            <a:ext cx="2153955" cy="2109821"/>
            <a:chOff x="6569129" y="3533774"/>
            <a:chExt cx="2153955" cy="2109821"/>
          </a:xfrm>
        </p:grpSpPr>
        <p:sp>
          <p:nvSpPr>
            <p:cNvPr id="15" name="TextBox 14"/>
            <p:cNvSpPr txBox="1"/>
            <p:nvPr/>
          </p:nvSpPr>
          <p:spPr>
            <a:xfrm>
              <a:off x="6569129" y="5274263"/>
              <a:ext cx="21539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**significant at 0.05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580307" y="3533774"/>
              <a:ext cx="3846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**</a:t>
              </a:r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88798" y="2662524"/>
            <a:ext cx="4196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Girls per latrine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904191" y="2662524"/>
            <a:ext cx="20607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Boys per latrine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625088" y="6488668"/>
            <a:ext cx="351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Porter S, et al, unpublished data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68014" y="5667325"/>
            <a:ext cx="8747386" cy="57895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4320" lvl="0" indent="-274320" defTabSz="91440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Even so, we see an increase in comfort and reported use</a:t>
            </a:r>
          </a:p>
        </p:txBody>
      </p:sp>
    </p:spTree>
    <p:extLst>
      <p:ext uri="{BB962C8B-B14F-4D97-AF65-F5344CB8AC3E}">
        <p14:creationId xmlns:p14="http://schemas.microsoft.com/office/powerpoint/2010/main" val="320913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668591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2703" y="-9136"/>
            <a:ext cx="9051297" cy="1566748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Role of latrine cleanliness</a:t>
            </a:r>
            <a:br>
              <a:rPr lang="en-US" dirty="0" smtClean="0"/>
            </a:br>
            <a:r>
              <a:rPr lang="en-US" sz="3500" dirty="0" smtClean="0">
                <a:solidFill>
                  <a:schemeClr val="accent2">
                    <a:lumMod val="75000"/>
                  </a:schemeClr>
                </a:solidFill>
              </a:rPr>
              <a:t>Proportion of use by latrine for girls</a:t>
            </a:r>
            <a:endParaRPr lang="en-US" sz="35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5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2703" y="-9136"/>
            <a:ext cx="9051297" cy="1566748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Role of latrine cleanliness</a:t>
            </a:r>
            <a:br>
              <a:rPr lang="en-US" dirty="0" smtClean="0"/>
            </a:br>
            <a:r>
              <a:rPr lang="en-US" sz="3500" dirty="0" smtClean="0">
                <a:solidFill>
                  <a:schemeClr val="accent2">
                    <a:lumMod val="75000"/>
                  </a:schemeClr>
                </a:solidFill>
              </a:rPr>
              <a:t>Important for predicting helminth outcomes</a:t>
            </a:r>
            <a:endParaRPr lang="en-US" sz="35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0" y="5436814"/>
            <a:ext cx="9088380" cy="11289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 defTabSz="91440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600" noProof="0" dirty="0" smtClean="0"/>
              <a:t>CART analysis</a:t>
            </a:r>
            <a:endParaRPr lang="en-US" sz="2600" baseline="30000" noProof="0" dirty="0" smtClean="0"/>
          </a:p>
          <a:p>
            <a:pPr marL="731520" lvl="1" indent="-274320" defTabSz="91440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en-US" sz="2600" noProof="0" dirty="0" smtClean="0"/>
          </a:p>
          <a:p>
            <a:pPr marL="731520" lvl="1" indent="-274320" defTabSz="91440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en-US" sz="2600" baseline="30000" noProof="0" dirty="0" smtClean="0"/>
          </a:p>
          <a:p>
            <a:pPr marL="731520" lvl="1" indent="-274320" defTabSz="91440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en-US" sz="2600" baseline="30000" noProof="0" dirty="0" smtClean="0"/>
          </a:p>
          <a:p>
            <a:pPr marL="731520" lvl="1" indent="-274320" defTabSz="91440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17" y="1557612"/>
            <a:ext cx="8228965" cy="356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2703" y="-9136"/>
            <a:ext cx="9051297" cy="1566748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Role of hand cleanliness</a:t>
            </a:r>
            <a:br>
              <a:rPr lang="en-US" dirty="0" smtClean="0"/>
            </a:br>
            <a:r>
              <a:rPr lang="en-US" sz="3500" dirty="0" smtClean="0">
                <a:solidFill>
                  <a:schemeClr val="accent2">
                    <a:lumMod val="75000"/>
                  </a:schemeClr>
                </a:solidFill>
              </a:rPr>
              <a:t>Soap provision is low, handwashing was low</a:t>
            </a:r>
            <a:endParaRPr lang="en-US" sz="35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2426" y="1956352"/>
            <a:ext cx="4459410" cy="429061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Inconsistent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600" noProof="0" dirty="0" smtClean="0"/>
              <a:t>availability of soap (less than 40% schools)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lang="en-US" sz="2600" noProof="0" dirty="0" smtClean="0"/>
          </a:p>
          <a:p>
            <a:pPr marL="274320" indent="-274320" defTabSz="91440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600" dirty="0" smtClean="0"/>
              <a:t>Increased hand contamination in schools with sanitation</a:t>
            </a:r>
            <a:r>
              <a:rPr lang="en-US" sz="2600" baseline="30000" dirty="0" smtClean="0"/>
              <a:t>1</a:t>
            </a:r>
          </a:p>
          <a:p>
            <a:pPr marL="274320" indent="-274320" defTabSz="91440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en-US" sz="2600" dirty="0" smtClean="0"/>
          </a:p>
          <a:p>
            <a:pPr marL="274320" indent="-274320" defTabSz="91440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600" dirty="0" smtClean="0"/>
              <a:t>No major changes noted in hygiene behavior indicators. Common TOT approach not robust enough?</a:t>
            </a:r>
            <a:endParaRPr lang="en-US" sz="2600" noProof="0" dirty="0" smtClean="0"/>
          </a:p>
          <a:p>
            <a:pPr marL="731520" lvl="1" indent="-274320" defTabSz="91440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lang="en-US" sz="2600" noProof="0" dirty="0" smtClean="0"/>
          </a:p>
          <a:p>
            <a:pPr marL="731520" lvl="1" indent="-274320" defTabSz="91440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en-US" sz="2600" baseline="30000" noProof="0" dirty="0" smtClean="0"/>
          </a:p>
          <a:p>
            <a:pPr marL="731520" lvl="1" indent="-274320" defTabSz="91440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en-US" sz="2600" baseline="30000" noProof="0" dirty="0" smtClean="0"/>
          </a:p>
          <a:p>
            <a:pPr marL="731520" lvl="1" indent="-274320" defTabSz="91440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99617" y="6450890"/>
            <a:ext cx="4344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Greene L</a:t>
            </a:r>
            <a:r>
              <a:rPr lang="en-US" b="1" dirty="0" smtClean="0"/>
              <a:t>, </a:t>
            </a:r>
            <a:r>
              <a:rPr lang="en-US" dirty="0" smtClean="0"/>
              <a:t>Freeman MC, et al 2012 AJTMH</a:t>
            </a:r>
            <a:endParaRPr lang="en-US" baseline="30000" dirty="0"/>
          </a:p>
        </p:txBody>
      </p:sp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1727553613"/>
              </p:ext>
            </p:extLst>
          </p:nvPr>
        </p:nvGraphicFramePr>
        <p:xfrm>
          <a:off x="4660618" y="1986313"/>
          <a:ext cx="4483382" cy="2813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5440144" y="1749314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Soap always available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744102" y="4618283"/>
            <a:ext cx="21933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**significant at p&lt;0.05</a:t>
            </a:r>
            <a:endParaRPr lang="en-US" sz="1600" i="1" dirty="0"/>
          </a:p>
        </p:txBody>
      </p:sp>
      <p:sp>
        <p:nvSpPr>
          <p:cNvPr id="27" name="Rectangle 26"/>
          <p:cNvSpPr/>
          <p:nvPr/>
        </p:nvSpPr>
        <p:spPr>
          <a:xfrm>
            <a:off x="5336077" y="3427459"/>
            <a:ext cx="3846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**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6250894" y="3427459"/>
            <a:ext cx="3846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**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49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Graphic spid="22" grpId="0">
        <p:bldAsOne/>
      </p:bldGraphic>
      <p:bldP spid="24" grpId="0"/>
      <p:bldP spid="26" grpId="0"/>
      <p:bldP spid="27" grpId="0"/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0" y="1557612"/>
            <a:ext cx="9088380" cy="109312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Inconsistent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600" noProof="0" dirty="0" smtClean="0"/>
              <a:t>availability of soap</a:t>
            </a:r>
          </a:p>
          <a:p>
            <a:pPr marL="731520" lvl="1" indent="-274320" defTabSz="91440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lang="en-US" sz="2600" noProof="0" dirty="0" smtClean="0"/>
          </a:p>
          <a:p>
            <a:pPr marL="731520" lvl="1" indent="-274320" defTabSz="91440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en-US" sz="2600" baseline="30000" noProof="0" dirty="0" smtClean="0"/>
          </a:p>
          <a:p>
            <a:pPr marL="731520" lvl="1" indent="-274320" defTabSz="91440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en-US" sz="2600" baseline="30000" noProof="0" dirty="0" smtClean="0"/>
          </a:p>
          <a:p>
            <a:pPr marL="731520" lvl="1" indent="-274320" defTabSz="91440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9" name="Chart 18"/>
          <p:cNvGraphicFramePr/>
          <p:nvPr/>
        </p:nvGraphicFramePr>
        <p:xfrm>
          <a:off x="350240" y="2897310"/>
          <a:ext cx="3965149" cy="2354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Chart 21"/>
          <p:cNvGraphicFramePr/>
          <p:nvPr/>
        </p:nvGraphicFramePr>
        <p:xfrm>
          <a:off x="4660618" y="2909639"/>
          <a:ext cx="4253740" cy="2428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91825" y="2564430"/>
            <a:ext cx="3839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Handwashing water always available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948646" y="2556554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Soap always available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934425" y="5067482"/>
            <a:ext cx="2153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**significant at 0.05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173651" y="3427459"/>
            <a:ext cx="3846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**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6088468" y="3427459"/>
            <a:ext cx="3846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**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2140506" y="3612125"/>
            <a:ext cx="3846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**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1045628" y="3612125"/>
            <a:ext cx="3846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**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2703" y="-9136"/>
            <a:ext cx="9051297" cy="1566748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Role of hand cleanliness</a:t>
            </a:r>
            <a:br>
              <a:rPr lang="en-US" dirty="0" smtClean="0"/>
            </a:br>
            <a:r>
              <a:rPr lang="en-US" sz="3500" dirty="0" smtClean="0">
                <a:solidFill>
                  <a:schemeClr val="accent2">
                    <a:lumMod val="75000"/>
                  </a:schemeClr>
                </a:solidFill>
              </a:rPr>
              <a:t>Soap provision is low, handwashing was low</a:t>
            </a:r>
            <a:endParaRPr lang="en-US" sz="35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0" y="5436814"/>
            <a:ext cx="9088380" cy="11289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 defTabSz="91440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600" noProof="0" dirty="0" smtClean="0"/>
              <a:t>This is one of a few studies that have shown that achieving and sustaining handwashing is a critical challenge</a:t>
            </a:r>
            <a:endParaRPr lang="en-US" sz="2600" baseline="30000" noProof="0" dirty="0" smtClean="0"/>
          </a:p>
          <a:p>
            <a:pPr marL="731520" lvl="1" indent="-274320" defTabSz="91440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en-US" sz="2600" noProof="0" dirty="0" smtClean="0"/>
          </a:p>
          <a:p>
            <a:pPr marL="731520" lvl="1" indent="-274320" defTabSz="91440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en-US" sz="2600" baseline="30000" noProof="0" dirty="0" smtClean="0"/>
          </a:p>
          <a:p>
            <a:pPr marL="731520" lvl="1" indent="-274320" defTabSz="91440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en-US" sz="2600" baseline="30000" noProof="0" dirty="0" smtClean="0"/>
          </a:p>
          <a:p>
            <a:pPr marL="731520" lvl="1" indent="-274320" defTabSz="91440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89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" r="20143"/>
          <a:stretch>
            <a:fillRect/>
          </a:stretch>
        </p:blipFill>
        <p:spPr bwMode="auto">
          <a:xfrm>
            <a:off x="82550" y="1835588"/>
            <a:ext cx="4649788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3" r="21278"/>
          <a:stretch>
            <a:fillRect/>
          </a:stretch>
        </p:blipFill>
        <p:spPr bwMode="auto">
          <a:xfrm>
            <a:off x="4838700" y="1835588"/>
            <a:ext cx="4168775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87525" y="1717675"/>
            <a:ext cx="17462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  <a:ea typeface="+mn-ea"/>
                <a:cs typeface="+mn-cs"/>
              </a:rPr>
              <a:t>Any </a:t>
            </a:r>
            <a:r>
              <a:rPr lang="en-US" b="1" i="1" dirty="0">
                <a:latin typeface="+mn-lt"/>
                <a:ea typeface="+mn-ea"/>
                <a:cs typeface="+mn-cs"/>
              </a:rPr>
              <a:t>E. coli</a:t>
            </a:r>
            <a:endParaRPr lang="en-US" b="1" dirty="0"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59488" y="1670050"/>
            <a:ext cx="174466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High* </a:t>
            </a:r>
            <a:r>
              <a:rPr lang="en-US" b="1" i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E. coli</a:t>
            </a:r>
            <a:endParaRPr lang="en-US" b="1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8919" name="TextBox 10"/>
          <p:cNvSpPr txBox="1">
            <a:spLocks noChangeArrowheads="1"/>
          </p:cNvSpPr>
          <p:nvPr/>
        </p:nvSpPr>
        <p:spPr bwMode="auto">
          <a:xfrm>
            <a:off x="6858001" y="5380287"/>
            <a:ext cx="2100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 dirty="0"/>
              <a:t>* ≥ 100 CFU/hand </a:t>
            </a:r>
          </a:p>
        </p:txBody>
      </p:sp>
      <p:pic>
        <p:nvPicPr>
          <p:cNvPr id="38920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41" t="41537" r="2628" b="41437"/>
          <a:stretch>
            <a:fillRect/>
          </a:stretch>
        </p:blipFill>
        <p:spPr bwMode="auto">
          <a:xfrm>
            <a:off x="7953375" y="2068513"/>
            <a:ext cx="1004888" cy="6365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6726" y="5823454"/>
            <a:ext cx="8937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Significant increase in hand contamination in sanitation package schools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No change in schools with basic hygiene promotion</a:t>
            </a:r>
            <a:endParaRPr lang="en-US" sz="20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2703" y="-9137"/>
            <a:ext cx="9051297" cy="1726811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Role of hand cleanliness</a:t>
            </a:r>
            <a:br>
              <a:rPr lang="en-US" dirty="0" smtClean="0"/>
            </a:br>
            <a:r>
              <a:rPr lang="en-US" sz="3500" dirty="0" smtClean="0">
                <a:solidFill>
                  <a:schemeClr val="accent2">
                    <a:lumMod val="75000"/>
                  </a:schemeClr>
                </a:solidFill>
              </a:rPr>
              <a:t>Sanitation schools: higher hand contamination</a:t>
            </a:r>
            <a:endParaRPr lang="en-US" sz="35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53413" y="6450890"/>
            <a:ext cx="3734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1</a:t>
            </a:r>
            <a:r>
              <a:rPr lang="en-US" dirty="0" smtClean="0"/>
              <a:t>Greene L, Freeman MC, AJTM 2012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2113395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9179" y="1065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5620" y="1073268"/>
            <a:ext cx="9000766" cy="5709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 smtClean="0">
              <a:solidFill>
                <a:srgbClr val="000000"/>
              </a:solidFill>
              <a:latin typeface="+mj-lt"/>
            </a:endParaRPr>
          </a:p>
          <a:p>
            <a:pPr lvl="0"/>
            <a:r>
              <a:rPr lang="en-US" sz="2400" b="1" dirty="0" smtClean="0">
                <a:solidFill>
                  <a:srgbClr val="4F81BD"/>
                </a:solidFill>
                <a:latin typeface="Calibri"/>
              </a:rPr>
              <a:t>Methods</a:t>
            </a:r>
            <a:endParaRPr lang="en-US" sz="800" dirty="0" smtClean="0">
              <a:solidFill>
                <a:srgbClr val="000000"/>
              </a:solidFill>
              <a:latin typeface="Calibri"/>
            </a:endParaRPr>
          </a:p>
          <a:p>
            <a:pPr marL="285750" lvl="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Survey of head teachers in 114 schools.</a:t>
            </a:r>
          </a:p>
          <a:p>
            <a:pPr lvl="0"/>
            <a:endParaRPr lang="en-US" sz="500" dirty="0" smtClean="0">
              <a:solidFill>
                <a:srgbClr val="000000"/>
              </a:solidFill>
              <a:latin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</a:rPr>
              <a:t>6 Focus Group Discussions (FGDs) with girls and boys (age 12-15) in 3 schools.</a:t>
            </a:r>
          </a:p>
          <a:p>
            <a:endParaRPr lang="en-US" sz="1600" dirty="0" smtClean="0">
              <a:solidFill>
                <a:schemeClr val="accent2"/>
              </a:solidFill>
              <a:latin typeface="+mj-lt"/>
            </a:endParaRPr>
          </a:p>
          <a:p>
            <a:pPr lvl="0"/>
            <a:r>
              <a:rPr lang="en-US" sz="2400" b="1" dirty="0" smtClean="0">
                <a:solidFill>
                  <a:srgbClr val="4F81BD"/>
                </a:solidFill>
                <a:latin typeface="+mj-lt"/>
              </a:rPr>
              <a:t>Results</a:t>
            </a:r>
            <a:endParaRPr lang="en-US" sz="2400" b="1" dirty="0">
              <a:solidFill>
                <a:srgbClr val="4F81BD"/>
              </a:solidFill>
              <a:latin typeface="+mj-lt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+mj-lt"/>
              </a:rPr>
              <a:t>111 </a:t>
            </a:r>
            <a:r>
              <a:rPr lang="en-US" dirty="0">
                <a:latin typeface="+mj-lt"/>
              </a:rPr>
              <a:t>(97%</a:t>
            </a:r>
            <a:r>
              <a:rPr lang="en-US" dirty="0" smtClean="0">
                <a:latin typeface="+mj-lt"/>
              </a:rPr>
              <a:t>) reported </a:t>
            </a:r>
            <a:r>
              <a:rPr lang="en-US" dirty="0">
                <a:latin typeface="+mj-lt"/>
              </a:rPr>
              <a:t>never providing materials for anal </a:t>
            </a:r>
            <a:r>
              <a:rPr lang="en-US" dirty="0" smtClean="0">
                <a:latin typeface="+mj-lt"/>
              </a:rPr>
              <a:t>cleansing.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+mj-lt"/>
              </a:rPr>
              <a:t>Only 9 schools </a:t>
            </a:r>
            <a:r>
              <a:rPr lang="en-US" dirty="0">
                <a:latin typeface="+mj-lt"/>
              </a:rPr>
              <a:t>(8%) actually </a:t>
            </a:r>
            <a:r>
              <a:rPr lang="en-US" dirty="0" smtClean="0">
                <a:latin typeface="+mj-lt"/>
              </a:rPr>
              <a:t>provided soap &amp; water </a:t>
            </a:r>
            <a:r>
              <a:rPr lang="en-US" dirty="0">
                <a:latin typeface="+mj-lt"/>
              </a:rPr>
              <a:t>on the day of </a:t>
            </a:r>
            <a:r>
              <a:rPr lang="en-US" dirty="0" smtClean="0">
                <a:latin typeface="+mj-lt"/>
              </a:rPr>
              <a:t>the unannounced </a:t>
            </a:r>
            <a:r>
              <a:rPr lang="en-US" dirty="0">
                <a:latin typeface="+mj-lt"/>
              </a:rPr>
              <a:t>visit</a:t>
            </a:r>
            <a:r>
              <a:rPr lang="en-US" dirty="0" smtClean="0">
                <a:latin typeface="+mj-lt"/>
              </a:rPr>
              <a:t>.</a:t>
            </a:r>
          </a:p>
          <a:p>
            <a:pPr lvl="1"/>
            <a:endParaRPr lang="en-US" sz="800" dirty="0">
              <a:latin typeface="+mj-lt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+mj-lt"/>
              </a:rPr>
              <a:t>Students confirmed lack of access to anal cleansing materials.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+mj-lt"/>
              </a:rPr>
              <a:t>Desired materials</a:t>
            </a:r>
            <a:r>
              <a:rPr lang="en-US" dirty="0" smtClean="0">
                <a:latin typeface="+mj-lt"/>
              </a:rPr>
              <a:t>, such </a:t>
            </a:r>
            <a:r>
              <a:rPr lang="en-US" dirty="0">
                <a:latin typeface="+mj-lt"/>
              </a:rPr>
              <a:t>as tissue paper and schoolbook paper, </a:t>
            </a:r>
            <a:r>
              <a:rPr lang="en-US" dirty="0" smtClean="0">
                <a:latin typeface="+mj-lt"/>
              </a:rPr>
              <a:t>were described </a:t>
            </a:r>
            <a:r>
              <a:rPr lang="en-US" dirty="0">
                <a:latin typeface="+mj-lt"/>
              </a:rPr>
              <a:t>as difficult to acquire. </a:t>
            </a:r>
            <a:endParaRPr lang="en-US" dirty="0" smtClean="0">
              <a:latin typeface="+mj-lt"/>
            </a:endParaRPr>
          </a:p>
          <a:p>
            <a:endParaRPr lang="en-US" sz="800" dirty="0" smtClean="0">
              <a:latin typeface="+mj-lt"/>
            </a:endParaRPr>
          </a:p>
          <a:p>
            <a:endParaRPr lang="en-US" sz="800" dirty="0">
              <a:latin typeface="+mj-lt"/>
            </a:endParaRPr>
          </a:p>
          <a:p>
            <a:endParaRPr lang="en-US" sz="800" dirty="0" smtClean="0">
              <a:latin typeface="+mj-lt"/>
            </a:endParaRPr>
          </a:p>
          <a:p>
            <a:endParaRPr lang="en-US" sz="800" dirty="0">
              <a:latin typeface="+mj-lt"/>
            </a:endParaRPr>
          </a:p>
          <a:p>
            <a:endParaRPr lang="en-US" sz="8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r>
              <a:rPr lang="en-US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‘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I find it difficult to </a:t>
            </a:r>
            <a:r>
              <a:rPr lang="en-US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get the 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materials for bottom cleaning. Maybe you </a:t>
            </a:r>
            <a:r>
              <a:rPr lang="en-US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have money 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for food only. </a:t>
            </a:r>
            <a:r>
              <a:rPr lang="en-US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Do you go hungry and buy </a:t>
            </a:r>
            <a:r>
              <a:rPr lang="en-US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wiping tissue?... </a:t>
            </a:r>
          </a:p>
          <a:p>
            <a:r>
              <a:rPr lang="en-US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…Maybe 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your younger sibling in class 1 sees you </a:t>
            </a:r>
            <a:r>
              <a:rPr lang="en-US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tearing your 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book, just a sheet or two, but they may get </a:t>
            </a:r>
            <a:r>
              <a:rPr lang="en-US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the wrong 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idea and pluck sheets ruthlessly</a:t>
            </a:r>
            <a:r>
              <a:rPr lang="en-US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’</a:t>
            </a:r>
          </a:p>
          <a:p>
            <a:pPr lvl="1"/>
            <a:r>
              <a:rPr lang="en-US" dirty="0">
                <a:solidFill>
                  <a:srgbClr val="262626"/>
                </a:solidFill>
                <a:latin typeface="+mj-lt"/>
              </a:rPr>
              <a:t>	</a:t>
            </a:r>
            <a:r>
              <a:rPr lang="en-US" dirty="0" smtClean="0">
                <a:solidFill>
                  <a:srgbClr val="262626"/>
                </a:solidFill>
                <a:latin typeface="+mj-lt"/>
              </a:rPr>
              <a:t>									 </a:t>
            </a:r>
            <a:r>
              <a:rPr lang="en-US" dirty="0">
                <a:solidFill>
                  <a:srgbClr val="262626"/>
                </a:solidFill>
                <a:latin typeface="+mj-lt"/>
              </a:rPr>
              <a:t>– female student</a:t>
            </a:r>
            <a:r>
              <a:rPr lang="en-US" dirty="0" smtClean="0">
                <a:solidFill>
                  <a:srgbClr val="262626"/>
                </a:solidFill>
                <a:latin typeface="+mj-lt"/>
              </a:rPr>
              <a:t>, grade </a:t>
            </a:r>
            <a:r>
              <a:rPr lang="en-US" dirty="0">
                <a:solidFill>
                  <a:srgbClr val="262626"/>
                </a:solidFill>
                <a:latin typeface="+mj-lt"/>
              </a:rPr>
              <a:t>7, School 1.</a:t>
            </a:r>
          </a:p>
          <a:p>
            <a:endParaRPr lang="en-US" sz="1600" dirty="0" smtClean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2703" y="-9136"/>
            <a:ext cx="9051297" cy="1566748"/>
          </a:xfrm>
          <a:prstGeom prst="rect">
            <a:avLst/>
          </a:prstGeom>
        </p:spPr>
        <p:txBody>
          <a:bodyPr vert="horz" lIns="0" rIns="0" bIns="0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Role of hand cleanliness</a:t>
            </a:r>
            <a:br>
              <a:rPr lang="en-US" dirty="0" smtClean="0"/>
            </a:br>
            <a:r>
              <a:rPr lang="en-US" sz="3500" dirty="0" smtClean="0">
                <a:solidFill>
                  <a:schemeClr val="accent2">
                    <a:lumMod val="75000"/>
                  </a:schemeClr>
                </a:solidFill>
              </a:rPr>
              <a:t>Anal cleansing materials is a key issue</a:t>
            </a:r>
            <a:endParaRPr lang="en-US" sz="35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69395" y="6465946"/>
            <a:ext cx="2974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McMahon, et al, TMIH 2010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2367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9179" y="1065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5620" y="1434520"/>
            <a:ext cx="9000766" cy="5709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4F81BD"/>
                </a:solidFill>
                <a:latin typeface="+mj-lt"/>
              </a:rPr>
              <a:t>Intervention</a:t>
            </a:r>
          </a:p>
          <a:p>
            <a:endParaRPr lang="en-US" sz="500" b="1" i="1" dirty="0" smtClean="0">
              <a:solidFill>
                <a:srgbClr val="4F81BD"/>
              </a:solidFill>
              <a:latin typeface="+mj-lt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+mj-lt"/>
              </a:rPr>
              <a:t>Intervention design was informed by formative research and piloting. </a:t>
            </a:r>
          </a:p>
          <a:p>
            <a:r>
              <a:rPr lang="en-US" dirty="0" smtClean="0">
                <a:solidFill>
                  <a:srgbClr val="000000"/>
                </a:solidFill>
                <a:latin typeface="+mj-lt"/>
              </a:rPr>
              <a:t>3 Arms: 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rgbClr val="000000"/>
                </a:solidFill>
                <a:latin typeface="+mj-lt"/>
              </a:rPr>
              <a:t>Provision of hand washing and Latrine Cleaning Supplies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rgbClr val="000000"/>
                </a:solidFill>
                <a:latin typeface="+mj-lt"/>
              </a:rPr>
              <a:t>Provision of hand washing supplies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rgbClr val="000000"/>
                </a:solidFill>
                <a:latin typeface="+mj-lt"/>
              </a:rPr>
              <a:t>Control</a:t>
            </a:r>
          </a:p>
          <a:p>
            <a:endParaRPr lang="en-US" sz="1600" dirty="0" smtClean="0">
              <a:solidFill>
                <a:srgbClr val="000000"/>
              </a:solidFill>
              <a:latin typeface="+mj-lt"/>
            </a:endParaRPr>
          </a:p>
          <a:p>
            <a:pPr lvl="0"/>
            <a:r>
              <a:rPr lang="en-US" sz="2400" b="1" dirty="0" smtClean="0">
                <a:solidFill>
                  <a:srgbClr val="4F81BD"/>
                </a:solidFill>
                <a:latin typeface="Calibri"/>
              </a:rPr>
              <a:t>Methods</a:t>
            </a:r>
            <a:endParaRPr lang="en-US" sz="2400" b="1" dirty="0">
              <a:solidFill>
                <a:srgbClr val="4F81BD"/>
              </a:solidFill>
              <a:latin typeface="Calibri"/>
            </a:endParaRPr>
          </a:p>
          <a:p>
            <a:pPr lvl="0"/>
            <a:endParaRPr lang="en-US" sz="500" b="1" i="1" dirty="0">
              <a:solidFill>
                <a:srgbClr val="4F81BD"/>
              </a:solidFill>
              <a:latin typeface="Calibri"/>
            </a:endParaRPr>
          </a:p>
          <a:p>
            <a:pPr marL="285750" lvl="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60 schools targeted, 20 in each intervention arm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Absenteeism recorded and School WASH characteristics observed 8 times (May-Nov)</a:t>
            </a:r>
            <a:endParaRPr lang="en-US" dirty="0">
              <a:solidFill>
                <a:srgbClr val="000000"/>
              </a:solidFill>
              <a:latin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+mj-lt"/>
              </a:rPr>
              <a:t>Use observations conducted at baseline, final, and 3 rounds between (5 total per school)</a:t>
            </a:r>
            <a:endParaRPr lang="en-US" dirty="0">
              <a:solidFill>
                <a:srgbClr val="000000"/>
              </a:solidFill>
              <a:latin typeface="+mj-lt"/>
            </a:endParaRPr>
          </a:p>
          <a:p>
            <a:endParaRPr lang="en-US" sz="1600" dirty="0" smtClean="0">
              <a:solidFill>
                <a:schemeClr val="accent2"/>
              </a:solidFill>
              <a:latin typeface="+mj-lt"/>
            </a:endParaRPr>
          </a:p>
          <a:p>
            <a:pPr lvl="0"/>
            <a:r>
              <a:rPr lang="en-US" sz="2400" b="1" dirty="0" smtClean="0">
                <a:solidFill>
                  <a:srgbClr val="4F81BD"/>
                </a:solidFill>
                <a:latin typeface="+mj-lt"/>
              </a:rPr>
              <a:t>Results</a:t>
            </a:r>
            <a:endParaRPr lang="en-US" sz="2400" b="1" dirty="0">
              <a:solidFill>
                <a:srgbClr val="4F81BD"/>
              </a:solidFill>
              <a:latin typeface="+mj-lt"/>
            </a:endParaRPr>
          </a:p>
          <a:p>
            <a:pPr lvl="0"/>
            <a:endParaRPr lang="en-US" sz="400" b="1" i="1" dirty="0" smtClean="0">
              <a:solidFill>
                <a:srgbClr val="4F81BD"/>
              </a:solidFill>
              <a:latin typeface="+mj-lt"/>
            </a:endParaRPr>
          </a:p>
          <a:p>
            <a:pPr marL="285750" lvl="0" indent="-285750">
              <a:buFont typeface="Arial"/>
              <a:buChar char="•"/>
            </a:pPr>
            <a:r>
              <a:rPr lang="en-US" b="1" dirty="0" smtClean="0">
                <a:solidFill>
                  <a:prstClr val="black"/>
                </a:solidFill>
                <a:latin typeface="Calibri"/>
              </a:rPr>
              <a:t>No significant 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reductions in absenteeism as 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hypothesized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171450" indent="-171450">
              <a:buFont typeface="Arial"/>
              <a:buChar char="•"/>
            </a:pPr>
            <a:endParaRPr lang="en-US" sz="800" dirty="0" smtClean="0">
              <a:latin typeface="+mj-lt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+mj-lt"/>
              </a:rPr>
              <a:t>Schools that received the LC+HW package had significantly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+mj-lt"/>
              </a:rPr>
              <a:t>cleaner </a:t>
            </a:r>
            <a:r>
              <a:rPr lang="en-US" dirty="0">
                <a:latin typeface="+mj-lt"/>
              </a:rPr>
              <a:t>latrines at follow-up rounds compared with those  </a:t>
            </a: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that </a:t>
            </a:r>
            <a:r>
              <a:rPr lang="en-US" dirty="0">
                <a:latin typeface="+mj-lt"/>
              </a:rPr>
              <a:t>did not receive the intervention. </a:t>
            </a:r>
            <a:endParaRPr lang="en-US" dirty="0" smtClean="0">
              <a:latin typeface="+mj-lt"/>
            </a:endParaRPr>
          </a:p>
          <a:p>
            <a:endParaRPr lang="en-US" sz="700" dirty="0">
              <a:latin typeface="+mj-lt"/>
            </a:endParaRPr>
          </a:p>
          <a:p>
            <a:endParaRPr lang="en-US" sz="1600" dirty="0" smtClean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38" name="Picture 37" descr="IMG_266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49" y="4902595"/>
            <a:ext cx="2410320" cy="1446193"/>
          </a:xfrm>
          <a:prstGeom prst="rect">
            <a:avLst/>
          </a:prstGeom>
        </p:spPr>
      </p:pic>
      <p:pic>
        <p:nvPicPr>
          <p:cNvPr id="11" name="Picture 10" descr="Screen shot 2012-12-03 at 11.22.2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394" y="2805757"/>
            <a:ext cx="3280150" cy="133346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5620" y="0"/>
            <a:ext cx="8229600" cy="1566748"/>
          </a:xfrm>
          <a:prstGeom prst="rect">
            <a:avLst/>
          </a:prstGeom>
        </p:spPr>
        <p:txBody>
          <a:bodyPr vert="horz" lIns="0" rIns="0" bIns="0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Role of latrine cleanliness</a:t>
            </a:r>
            <a:br>
              <a:rPr lang="en-US" dirty="0" smtClean="0"/>
            </a:br>
            <a:r>
              <a:rPr lang="en-US" sz="3500" dirty="0" smtClean="0">
                <a:solidFill>
                  <a:schemeClr val="accent2">
                    <a:lumMod val="75000"/>
                  </a:schemeClr>
                </a:solidFill>
              </a:rPr>
              <a:t>Latrine maintenance trial</a:t>
            </a:r>
            <a:endParaRPr lang="en-US" sz="35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9577" y="6465946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Caruso B, Freeman MC, et al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1582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0" y="1566748"/>
            <a:ext cx="8824936" cy="5135562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  <a:defRPr/>
            </a:pPr>
            <a:r>
              <a:rPr lang="en-US" i="1" dirty="0" smtClean="0"/>
              <a:t>Sustaining and scaling school WASH + community impact</a:t>
            </a:r>
          </a:p>
          <a:p>
            <a:pPr>
              <a:defRPr/>
            </a:pPr>
            <a:r>
              <a:rPr lang="en-US" dirty="0" smtClean="0"/>
              <a:t>Research Question: What </a:t>
            </a:r>
            <a:r>
              <a:rPr lang="en-US" dirty="0"/>
              <a:t>is the impact of a school-based WASH intervention on pupil absence, helminth infection, and diarrhea</a:t>
            </a:r>
            <a:r>
              <a:rPr lang="en-US" dirty="0" smtClean="0"/>
              <a:t>?</a:t>
            </a:r>
          </a:p>
          <a:p>
            <a:pPr>
              <a:defRPr/>
            </a:pPr>
            <a:r>
              <a:rPr lang="en-US" dirty="0" smtClean="0"/>
              <a:t>Objective 1: Develop and test a scalable model for school WASH</a:t>
            </a:r>
          </a:p>
          <a:p>
            <a:pPr>
              <a:defRPr/>
            </a:pPr>
            <a:r>
              <a:rPr lang="en-US" dirty="0" smtClean="0"/>
              <a:t>Objective 2: Determine how to get the government to “take up” proven interventions</a:t>
            </a:r>
            <a:endParaRPr lang="en-US" dirty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Implementation packages based on previous pilots</a:t>
            </a:r>
          </a:p>
          <a:p>
            <a:pPr eaLnBrk="1" hangingPunct="1">
              <a:defRPr/>
            </a:pPr>
            <a:r>
              <a:rPr lang="en-US" dirty="0" smtClean="0"/>
              <a:t>Post-election violence in 2007-08</a:t>
            </a:r>
            <a:endParaRPr lang="en-US" dirty="0"/>
          </a:p>
          <a:p>
            <a:pPr>
              <a:defRPr/>
            </a:pPr>
            <a:r>
              <a:rPr lang="en-US" dirty="0"/>
              <a:t>All findings </a:t>
            </a:r>
            <a:r>
              <a:rPr lang="en-US" i="1" dirty="0"/>
              <a:t>in addition </a:t>
            </a:r>
            <a:r>
              <a:rPr lang="en-US" dirty="0"/>
              <a:t>to effect seen with </a:t>
            </a:r>
            <a:r>
              <a:rPr lang="en-US" dirty="0" smtClean="0"/>
              <a:t>deworming</a:t>
            </a:r>
          </a:p>
          <a:p>
            <a:pPr>
              <a:defRPr/>
            </a:pPr>
            <a:endParaRPr lang="en-US" dirty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5620" y="0"/>
            <a:ext cx="8229600" cy="1566748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The program </a:t>
            </a:r>
            <a:br>
              <a:rPr lang="en-US" dirty="0" smtClean="0"/>
            </a:br>
            <a:r>
              <a:rPr lang="en-US" sz="3500" dirty="0" smtClean="0">
                <a:solidFill>
                  <a:schemeClr val="accent2">
                    <a:lumMod val="75000"/>
                  </a:schemeClr>
                </a:solidFill>
              </a:rPr>
              <a:t>Research Question</a:t>
            </a:r>
            <a:endParaRPr lang="en-US" sz="35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52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9179" y="1065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5620" y="1092265"/>
            <a:ext cx="9000766" cy="3877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 smtClean="0">
              <a:solidFill>
                <a:srgbClr val="000000"/>
              </a:solidFill>
              <a:latin typeface="+mj-lt"/>
            </a:endParaRPr>
          </a:p>
          <a:p>
            <a:pPr lvl="0"/>
            <a:r>
              <a:rPr lang="en-US" sz="2400" b="1" dirty="0" smtClean="0">
                <a:solidFill>
                  <a:srgbClr val="4F81BD"/>
                </a:solidFill>
                <a:latin typeface="Calibri"/>
              </a:rPr>
              <a:t>Methods</a:t>
            </a:r>
            <a:endParaRPr lang="en-US" sz="800" dirty="0" smtClean="0">
              <a:solidFill>
                <a:srgbClr val="000000"/>
              </a:solidFill>
              <a:latin typeface="Calibri"/>
            </a:endParaRPr>
          </a:p>
          <a:p>
            <a:pPr lvl="0"/>
            <a:endParaRPr lang="en-US" sz="500" dirty="0" smtClean="0">
              <a:solidFill>
                <a:srgbClr val="000000"/>
              </a:solidFill>
              <a:latin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6 Schools: 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Focus Group Discussions (FGDs) 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and In-depth Interviews (IDIs) with girls and IDIs with teachers.</a:t>
            </a:r>
            <a:endParaRPr lang="en-US" dirty="0">
              <a:solidFill>
                <a:srgbClr val="000000"/>
              </a:solidFill>
              <a:latin typeface="Calibri"/>
            </a:endParaRPr>
          </a:p>
          <a:p>
            <a:endParaRPr lang="en-US" sz="1600" dirty="0" smtClean="0">
              <a:solidFill>
                <a:schemeClr val="accent2"/>
              </a:solidFill>
              <a:latin typeface="+mj-lt"/>
            </a:endParaRPr>
          </a:p>
          <a:p>
            <a:pPr lvl="0"/>
            <a:r>
              <a:rPr lang="en-US" sz="2400" b="1" dirty="0" smtClean="0">
                <a:solidFill>
                  <a:srgbClr val="4F81BD"/>
                </a:solidFill>
                <a:latin typeface="+mj-lt"/>
              </a:rPr>
              <a:t>Results</a:t>
            </a:r>
          </a:p>
          <a:p>
            <a:pPr lvl="0" algn="ctr">
              <a:spcBef>
                <a:spcPct val="20000"/>
              </a:spcBef>
            </a:pPr>
            <a:r>
              <a:rPr lang="en-US" sz="2000" b="1" dirty="0" smtClean="0">
                <a:solidFill>
                  <a:srgbClr val="000000"/>
                </a:solidFill>
                <a:latin typeface="Calibri"/>
              </a:rPr>
              <a:t>Menstruation is difficult for girls to manage in the school setting</a:t>
            </a:r>
          </a:p>
          <a:p>
            <a:pPr lvl="0">
              <a:spcBef>
                <a:spcPct val="20000"/>
              </a:spcBef>
            </a:pPr>
            <a:endParaRPr lang="en-US" sz="1700" i="1" dirty="0" smtClean="0">
              <a:latin typeface="Calibri"/>
            </a:endParaRPr>
          </a:p>
          <a:p>
            <a:pPr lvl="0">
              <a:spcBef>
                <a:spcPct val="20000"/>
              </a:spcBef>
            </a:pPr>
            <a:r>
              <a:rPr lang="en-US" sz="1700" dirty="0" smtClean="0">
                <a:solidFill>
                  <a:srgbClr val="262626"/>
                </a:solidFill>
                <a:latin typeface="Calibri"/>
              </a:rPr>
              <a:t>“</a:t>
            </a:r>
            <a:r>
              <a:rPr lang="en-US" sz="1700" dirty="0">
                <a:solidFill>
                  <a:srgbClr val="262626"/>
                </a:solidFill>
                <a:latin typeface="Calibri"/>
              </a:rPr>
              <a:t>A girl will be among the most lively in class, she will participate and make good marks. Then she turns a corner and she will not partake and </a:t>
            </a:r>
            <a:r>
              <a:rPr lang="en-US" sz="1700" b="1" dirty="0">
                <a:solidFill>
                  <a:srgbClr val="262626"/>
                </a:solidFill>
                <a:latin typeface="Calibri"/>
              </a:rPr>
              <a:t>she is gone</a:t>
            </a:r>
            <a:r>
              <a:rPr lang="en-US" sz="1700" dirty="0">
                <a:solidFill>
                  <a:srgbClr val="262626"/>
                </a:solidFill>
                <a:latin typeface="Calibri"/>
              </a:rPr>
              <a:t>.</a:t>
            </a:r>
            <a:r>
              <a:rPr lang="en-US" sz="1700" dirty="0" smtClean="0">
                <a:solidFill>
                  <a:srgbClr val="262626"/>
                </a:solidFill>
                <a:latin typeface="Calibri"/>
              </a:rPr>
              <a:t>”</a:t>
            </a:r>
          </a:p>
          <a:p>
            <a:pPr lvl="0">
              <a:spcBef>
                <a:spcPct val="20000"/>
              </a:spcBef>
            </a:pPr>
            <a:r>
              <a:rPr lang="en-US" sz="1600" i="1" dirty="0">
                <a:solidFill>
                  <a:srgbClr val="262626"/>
                </a:solidFill>
                <a:latin typeface="Calibri"/>
              </a:rPr>
              <a:t>	</a:t>
            </a:r>
            <a:r>
              <a:rPr lang="en-US" sz="1600" i="1" dirty="0" smtClean="0">
                <a:solidFill>
                  <a:srgbClr val="262626"/>
                </a:solidFill>
                <a:latin typeface="Calibri"/>
              </a:rPr>
              <a:t>							   </a:t>
            </a:r>
            <a:r>
              <a:rPr lang="en-US" sz="1400" dirty="0" smtClean="0">
                <a:solidFill>
                  <a:srgbClr val="262626"/>
                </a:solidFill>
                <a:latin typeface="Calibri"/>
              </a:rPr>
              <a:t>- Teacher</a:t>
            </a:r>
            <a:endParaRPr lang="en-US" sz="1600" dirty="0">
              <a:solidFill>
                <a:srgbClr val="262626"/>
              </a:solidFill>
              <a:latin typeface="Calibri"/>
            </a:endParaRPr>
          </a:p>
          <a:p>
            <a:pPr lvl="0"/>
            <a:endParaRPr lang="en-US" sz="2400" b="1" dirty="0">
              <a:solidFill>
                <a:srgbClr val="262626"/>
              </a:solidFill>
              <a:latin typeface="+mj-lt"/>
            </a:endParaRPr>
          </a:p>
        </p:txBody>
      </p:sp>
      <p:pic>
        <p:nvPicPr>
          <p:cNvPr id="8" name="Picture 7" descr="IMG_27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398" y="3912569"/>
            <a:ext cx="3018160" cy="22782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4437" y="4373065"/>
            <a:ext cx="545793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262626"/>
                </a:solidFill>
                <a:latin typeface="+mj-lt"/>
              </a:rPr>
              <a:t>“You will not be free even when you are in class, you will be thinking about your period and </a:t>
            </a:r>
            <a:r>
              <a:rPr lang="en-US" sz="1700" b="1" dirty="0">
                <a:solidFill>
                  <a:srgbClr val="262626"/>
                </a:solidFill>
                <a:latin typeface="+mj-lt"/>
              </a:rPr>
              <a:t>not pay attention to the teacher.</a:t>
            </a:r>
            <a:r>
              <a:rPr lang="en-US" sz="1700" dirty="0">
                <a:solidFill>
                  <a:srgbClr val="262626"/>
                </a:solidFill>
                <a:latin typeface="+mj-lt"/>
              </a:rPr>
              <a:t>” </a:t>
            </a:r>
            <a:endParaRPr lang="en-US" sz="1700" dirty="0" smtClean="0">
              <a:solidFill>
                <a:srgbClr val="262626"/>
              </a:solidFill>
              <a:latin typeface="+mj-lt"/>
            </a:endParaRPr>
          </a:p>
          <a:p>
            <a:r>
              <a:rPr lang="en-US" sz="1400" dirty="0">
                <a:solidFill>
                  <a:srgbClr val="262626"/>
                </a:solidFill>
                <a:latin typeface="+mj-lt"/>
              </a:rPr>
              <a:t>	</a:t>
            </a:r>
            <a:r>
              <a:rPr lang="en-US" sz="1400" dirty="0" smtClean="0">
                <a:solidFill>
                  <a:srgbClr val="262626"/>
                </a:solidFill>
                <a:latin typeface="+mj-lt"/>
              </a:rPr>
              <a:t>					    		   -Pupil</a:t>
            </a:r>
            <a:r>
              <a:rPr lang="en-US" sz="1400" dirty="0">
                <a:solidFill>
                  <a:srgbClr val="262626"/>
                </a:solidFill>
                <a:latin typeface="+mj-lt"/>
              </a:rPr>
              <a:t>, Standard 8</a:t>
            </a:r>
          </a:p>
          <a:p>
            <a:endParaRPr lang="en-US" sz="1700" dirty="0">
              <a:solidFill>
                <a:srgbClr val="262626"/>
              </a:solidFill>
              <a:latin typeface="+mj-lt"/>
            </a:endParaRPr>
          </a:p>
          <a:p>
            <a:r>
              <a:rPr lang="en-US" sz="1700" dirty="0">
                <a:solidFill>
                  <a:srgbClr val="262626"/>
                </a:solidFill>
                <a:latin typeface="+mj-lt"/>
              </a:rPr>
              <a:t>“The girl with her period is </a:t>
            </a:r>
            <a:r>
              <a:rPr lang="en-US" sz="1700" b="1" dirty="0">
                <a:solidFill>
                  <a:srgbClr val="262626"/>
                </a:solidFill>
                <a:latin typeface="+mj-lt"/>
              </a:rPr>
              <a:t>the one to hang her head</a:t>
            </a:r>
            <a:r>
              <a:rPr lang="en-US" sz="1700" dirty="0">
                <a:solidFill>
                  <a:srgbClr val="262626"/>
                </a:solidFill>
                <a:latin typeface="+mj-lt"/>
              </a:rPr>
              <a:t>.</a:t>
            </a:r>
            <a:r>
              <a:rPr lang="en-US" sz="1700" dirty="0" smtClean="0">
                <a:solidFill>
                  <a:srgbClr val="262626"/>
                </a:solidFill>
                <a:latin typeface="+mj-lt"/>
              </a:rPr>
              <a:t>”</a:t>
            </a:r>
          </a:p>
          <a:p>
            <a:r>
              <a:rPr lang="en-US" sz="1700" dirty="0">
                <a:solidFill>
                  <a:srgbClr val="262626"/>
                </a:solidFill>
                <a:latin typeface="+mj-lt"/>
              </a:rPr>
              <a:t>	</a:t>
            </a:r>
            <a:r>
              <a:rPr lang="en-US" sz="1700" dirty="0" smtClean="0">
                <a:solidFill>
                  <a:srgbClr val="262626"/>
                </a:solidFill>
                <a:latin typeface="+mj-lt"/>
              </a:rPr>
              <a:t>					     </a:t>
            </a:r>
          </a:p>
          <a:p>
            <a:r>
              <a:rPr lang="en-US" sz="1400" dirty="0">
                <a:solidFill>
                  <a:srgbClr val="262626"/>
                </a:solidFill>
                <a:latin typeface="+mj-lt"/>
              </a:rPr>
              <a:t> </a:t>
            </a:r>
            <a:r>
              <a:rPr lang="en-US" sz="1400" dirty="0" smtClean="0">
                <a:solidFill>
                  <a:srgbClr val="262626"/>
                </a:solidFill>
                <a:latin typeface="+mj-lt"/>
              </a:rPr>
              <a:t>                                                                          		  -Pupil</a:t>
            </a:r>
            <a:r>
              <a:rPr lang="en-US" sz="1400" dirty="0">
                <a:solidFill>
                  <a:srgbClr val="262626"/>
                </a:solidFill>
                <a:latin typeface="+mj-lt"/>
              </a:rPr>
              <a:t>, Standard 7</a:t>
            </a:r>
          </a:p>
          <a:p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3797" y="6465946"/>
            <a:ext cx="2860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McMahon, et al, BMC 2010</a:t>
            </a:r>
            <a:endParaRPr lang="en-US" i="1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5620" y="0"/>
            <a:ext cx="8229600" cy="1566748"/>
          </a:xfrm>
          <a:prstGeom prst="rect">
            <a:avLst/>
          </a:prstGeom>
        </p:spPr>
        <p:txBody>
          <a:bodyPr vert="horz" lIns="0" rIns="0" bIns="0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Gender dimensions</a:t>
            </a:r>
            <a:br>
              <a:rPr lang="en-US" dirty="0" smtClean="0"/>
            </a:br>
            <a:r>
              <a:rPr lang="en-US" sz="3500" dirty="0" smtClean="0">
                <a:solidFill>
                  <a:schemeClr val="accent2">
                    <a:lumMod val="75000"/>
                  </a:schemeClr>
                </a:solidFill>
              </a:rPr>
              <a:t>Menstrual hygiene management</a:t>
            </a:r>
            <a:endParaRPr lang="en-US" sz="35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80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355" y="1315356"/>
            <a:ext cx="8677729" cy="5220487"/>
          </a:xfrm>
        </p:spPr>
        <p:txBody>
          <a:bodyPr>
            <a:normAutofit/>
          </a:bodyPr>
          <a:lstStyle/>
          <a:p>
            <a:r>
              <a:rPr lang="en-US" dirty="0" smtClean="0"/>
              <a:t>How can we improve the sustainability of school WASH?</a:t>
            </a:r>
          </a:p>
          <a:p>
            <a:endParaRPr lang="en-US" dirty="0"/>
          </a:p>
          <a:p>
            <a:r>
              <a:rPr lang="en-US" dirty="0" smtClean="0"/>
              <a:t>Recognizing the challenge – SWASH Pilot sustainability</a:t>
            </a:r>
          </a:p>
          <a:p>
            <a:r>
              <a:rPr lang="en-US" dirty="0" smtClean="0"/>
              <a:t>Identifying barriers </a:t>
            </a:r>
          </a:p>
          <a:p>
            <a:r>
              <a:rPr lang="en-US" dirty="0" smtClean="0"/>
              <a:t>Tracking progress </a:t>
            </a:r>
          </a:p>
          <a:p>
            <a:r>
              <a:rPr lang="en-US" dirty="0" smtClean="0"/>
              <a:t>Testing solutions</a:t>
            </a:r>
          </a:p>
          <a:p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Session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36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SWASH pilots established in 2005</a:t>
            </a:r>
          </a:p>
          <a:p>
            <a:pPr lvl="1"/>
            <a:r>
              <a:rPr lang="en-US" dirty="0" smtClean="0"/>
              <a:t>Short-term follow up of SWASH pilots showed high level of continued provision of water treatment and soap</a:t>
            </a:r>
          </a:p>
          <a:p>
            <a:r>
              <a:rPr lang="en-US" dirty="0" smtClean="0"/>
              <a:t>In 2008 we conducted follow up in 60 schools (2.5 </a:t>
            </a:r>
            <a:r>
              <a:rPr lang="en-US" dirty="0" err="1" smtClean="0"/>
              <a:t>yrs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Results were disappointing to partners and others</a:t>
            </a:r>
          </a:p>
          <a:p>
            <a:pPr lvl="1"/>
            <a:r>
              <a:rPr lang="en-US" dirty="0" smtClean="0"/>
              <a:t>38% provided water for drinking</a:t>
            </a:r>
          </a:p>
          <a:p>
            <a:pPr lvl="1"/>
            <a:r>
              <a:rPr lang="en-US" dirty="0" smtClean="0"/>
              <a:t>9% had chlorine</a:t>
            </a:r>
          </a:p>
          <a:p>
            <a:pPr lvl="1"/>
            <a:r>
              <a:rPr lang="en-US" dirty="0" smtClean="0"/>
              <a:t>18% had </a:t>
            </a:r>
            <a:r>
              <a:rPr lang="en-US" dirty="0" err="1" smtClean="0"/>
              <a:t>handwashing</a:t>
            </a:r>
            <a:r>
              <a:rPr lang="en-US" dirty="0" smtClean="0"/>
              <a:t> water</a:t>
            </a:r>
          </a:p>
          <a:p>
            <a:pPr lvl="1"/>
            <a:r>
              <a:rPr lang="en-US" dirty="0" smtClean="0"/>
              <a:t>1 school </a:t>
            </a:r>
            <a:r>
              <a:rPr lang="en-US" smtClean="0"/>
              <a:t>provided soap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Key opportunity for learning within SWASH and beyond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Evaluating Sustainability of SWASH Pilot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4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355" y="1315356"/>
            <a:ext cx="3406819" cy="528716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Identified barriers to sustained services: internal and external environment</a:t>
            </a:r>
          </a:p>
          <a:p>
            <a:r>
              <a:rPr lang="en-US" dirty="0" smtClean="0"/>
              <a:t>Identified potential solutions (e.g. soapy water) to address them within SWASH schools</a:t>
            </a:r>
          </a:p>
          <a:p>
            <a:r>
              <a:rPr lang="en-US" dirty="0" smtClean="0"/>
              <a:t>Identified ways to monitor these within sustainability toolkit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Domains of an Enabling Environment for Sustaining School WASH</a:t>
            </a:r>
            <a:endParaRPr lang="en-US" sz="36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8721954"/>
              </p:ext>
            </p:extLst>
          </p:nvPr>
        </p:nvGraphicFramePr>
        <p:xfrm>
          <a:off x="3827877" y="1774483"/>
          <a:ext cx="7173641" cy="3808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26" name="Document" r:id="rId4" imgW="8229297" imgH="4368639" progId="Word.Document.12">
                  <p:embed/>
                </p:oleObj>
              </mc:Choice>
              <mc:Fallback>
                <p:oleObj name="Document" r:id="rId4" imgW="8229297" imgH="4368639" progId="Word.Document.12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7877" y="1774483"/>
                        <a:ext cx="7173641" cy="38082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651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2728" y="4543779"/>
            <a:ext cx="8677729" cy="214593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Improved provision over time compared to the pilot, however still low</a:t>
            </a:r>
          </a:p>
          <a:p>
            <a:r>
              <a:rPr lang="en-US" dirty="0" smtClean="0"/>
              <a:t>Over 80 % of schools budgeted for key inputs, but less than 25% budgeted enough</a:t>
            </a:r>
          </a:p>
          <a:p>
            <a:r>
              <a:rPr lang="en-US" dirty="0" smtClean="0"/>
              <a:t>Supply chain for spare parts remained a barrier</a:t>
            </a:r>
          </a:p>
          <a:p>
            <a:r>
              <a:rPr lang="en-US" dirty="0" smtClean="0"/>
              <a:t>Community wealth and nearby water source associated higher level of sustaining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Tracking Sustainability for SWASH Trial School</a:t>
            </a:r>
            <a:endParaRPr lang="en-US" dirty="0"/>
          </a:p>
        </p:txBody>
      </p:sp>
      <p:pic>
        <p:nvPicPr>
          <p:cNvPr id="4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68" y="1509889"/>
            <a:ext cx="4085166" cy="267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168" y="1587500"/>
            <a:ext cx="4219222" cy="2599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00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 interventions to address sustainability challenges</a:t>
            </a:r>
          </a:p>
          <a:p>
            <a:pPr lvl="1"/>
            <a:r>
              <a:rPr lang="en-US" dirty="0" smtClean="0"/>
              <a:t>Improved service delivery through funding of recurrent and maintenance costs and service staff (janitors)</a:t>
            </a:r>
          </a:p>
          <a:p>
            <a:pPr lvl="1"/>
            <a:r>
              <a:rPr lang="en-US" dirty="0" smtClean="0"/>
              <a:t>Improved roles and responsibilities trial to test the effects of improved accountability</a:t>
            </a:r>
          </a:p>
          <a:p>
            <a:r>
              <a:rPr lang="en-US" dirty="0" smtClean="0"/>
              <a:t>Key findings</a:t>
            </a:r>
          </a:p>
          <a:p>
            <a:pPr lvl="1"/>
            <a:r>
              <a:rPr lang="en-US" dirty="0" smtClean="0"/>
              <a:t>Improved funding can improve provision of basic services such as treated drinking water and soap for </a:t>
            </a:r>
            <a:r>
              <a:rPr lang="en-US" dirty="0" err="1" smtClean="0"/>
              <a:t>handwashing</a:t>
            </a:r>
            <a:endParaRPr lang="en-US" dirty="0" smtClean="0"/>
          </a:p>
          <a:p>
            <a:pPr lvl="1"/>
            <a:r>
              <a:rPr lang="en-US" dirty="0" smtClean="0"/>
              <a:t>Schools have diverse funding needs based on their conditions </a:t>
            </a:r>
            <a:r>
              <a:rPr lang="en-US" dirty="0" smtClean="0">
                <a:sym typeface="Wingdings"/>
              </a:rPr>
              <a:t> solutions for some may not work for others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Testing Strategies for Improving Sustainability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83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Sustainability strongly constrains impacts</a:t>
            </a:r>
          </a:p>
          <a:p>
            <a:r>
              <a:rPr lang="en-US" dirty="0" smtClean="0"/>
              <a:t>School-level and administrative solutions (e.g. better planning and M&amp;E) can increase awareness and accountability</a:t>
            </a:r>
          </a:p>
          <a:p>
            <a:r>
              <a:rPr lang="en-US" dirty="0" smtClean="0"/>
              <a:t>Remaining external constraints</a:t>
            </a:r>
          </a:p>
          <a:p>
            <a:pPr lvl="1"/>
            <a:r>
              <a:rPr lang="en-US" dirty="0" smtClean="0"/>
              <a:t>Costs: recurrent, maintenance and improvements</a:t>
            </a:r>
          </a:p>
          <a:p>
            <a:pPr lvl="2"/>
            <a:r>
              <a:rPr lang="en-US" dirty="0" smtClean="0"/>
              <a:t>School cannot do it on their own</a:t>
            </a:r>
          </a:p>
          <a:p>
            <a:pPr lvl="1"/>
            <a:r>
              <a:rPr lang="en-US" dirty="0" smtClean="0"/>
              <a:t>Environmental and infrastructure</a:t>
            </a:r>
          </a:p>
          <a:p>
            <a:pPr lvl="2"/>
            <a:r>
              <a:rPr lang="en-US" dirty="0" smtClean="0"/>
              <a:t>While some schools can benefit from increased provision of supplies such as drinking water treatment, soap and latrine cleaning supplies, others require basic water and sanitation infrastructure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Sustainability: Key Messages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2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355" y="1315356"/>
            <a:ext cx="8677729" cy="5220487"/>
          </a:xfrm>
        </p:spPr>
        <p:txBody>
          <a:bodyPr>
            <a:normAutofit/>
          </a:bodyPr>
          <a:lstStyle/>
          <a:p>
            <a:r>
              <a:rPr lang="en-US" dirty="0" smtClean="0"/>
              <a:t>UNICEF funded a 4 country study on MHM in schools</a:t>
            </a:r>
          </a:p>
          <a:p>
            <a:r>
              <a:rPr lang="en-US" dirty="0" smtClean="0"/>
              <a:t>WASH-B ran a trial of soapy water in </a:t>
            </a:r>
            <a:r>
              <a:rPr lang="en-US" dirty="0" err="1" smtClean="0"/>
              <a:t>B’desh</a:t>
            </a:r>
            <a:endParaRPr lang="en-US" dirty="0" smtClean="0"/>
          </a:p>
          <a:p>
            <a:r>
              <a:rPr lang="en-US" dirty="0" smtClean="0"/>
              <a:t>SHARE funded WASH indicators as part of longitudinal surveillance of STH in Kenya</a:t>
            </a:r>
          </a:p>
          <a:p>
            <a:r>
              <a:rPr lang="en-US" dirty="0" smtClean="0"/>
              <a:t>Development of WASH in schools Mapping</a:t>
            </a:r>
          </a:p>
          <a:p>
            <a:r>
              <a:rPr lang="en-US" dirty="0" smtClean="0"/>
              <a:t>WASH in schools online course for practitioners and policy makers: 170 students from 50 countries</a:t>
            </a:r>
          </a:p>
          <a:p>
            <a:r>
              <a:rPr lang="en-US" dirty="0"/>
              <a:t>SPLASH Zambia running an impact study of school WASH, focusing on sustainability</a:t>
            </a:r>
          </a:p>
          <a:p>
            <a:r>
              <a:rPr lang="en-US" dirty="0"/>
              <a:t>Dubai Consortium in Mali has funded evaluation of country-wide program (16m) on educational impacts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SWASH+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28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Soap theft was cited by head teachers as one of the major barriers to providing soap for hand washing in schools (results from our first sustainability study)</a:t>
            </a:r>
          </a:p>
          <a:p>
            <a:r>
              <a:rPr lang="en-US" dirty="0" smtClean="0"/>
              <a:t>Piloted provision of powdered soap and taught schools how to mix with water in locally available bottles to create soapy water for hand washing in 11 pilot schools</a:t>
            </a:r>
          </a:p>
          <a:p>
            <a:pPr lvl="1"/>
            <a:r>
              <a:rPr lang="en-US" dirty="0" smtClean="0"/>
              <a:t>High uptake observed the first six months (10 schools)</a:t>
            </a:r>
            <a:endParaRPr lang="en-US" dirty="0"/>
          </a:p>
          <a:p>
            <a:pPr lvl="1"/>
            <a:r>
              <a:rPr lang="en-US" dirty="0" smtClean="0"/>
              <a:t>The majority of schools (10) reported repurchasing powdered soap instead of bar soap because it was easier to use, longer lasting, and reduced soap theft</a:t>
            </a:r>
          </a:p>
          <a:p>
            <a:r>
              <a:rPr lang="en-US" dirty="0" smtClean="0"/>
              <a:t>Next steps taken:</a:t>
            </a:r>
          </a:p>
          <a:p>
            <a:pPr lvl="1"/>
            <a:r>
              <a:rPr lang="en-US" dirty="0" smtClean="0"/>
              <a:t>Powdered soap was provided during the latrine </a:t>
            </a:r>
            <a:r>
              <a:rPr lang="en-US" dirty="0"/>
              <a:t>maintenance </a:t>
            </a:r>
            <a:r>
              <a:rPr lang="en-US" dirty="0" smtClean="0"/>
              <a:t>trial to intervention schools (40).  </a:t>
            </a:r>
            <a:r>
              <a:rPr lang="en-US" dirty="0"/>
              <a:t>The proportion of pupils observed practicing hand washing with </a:t>
            </a:r>
            <a:r>
              <a:rPr lang="en-US" dirty="0" smtClean="0"/>
              <a:t>soap after latrine use </a:t>
            </a:r>
            <a:r>
              <a:rPr lang="en-US" dirty="0"/>
              <a:t>was significantly higher in schools that received a soap provision intervention (32%) and schools that received soap + latrine cleaning materials (38%), compared to controls (3%). </a:t>
            </a:r>
            <a:endParaRPr lang="en-US" dirty="0" smtClean="0"/>
          </a:p>
          <a:p>
            <a:pPr lvl="1"/>
            <a:r>
              <a:rPr lang="en-US" dirty="0" smtClean="0"/>
              <a:t>Colleagues from the WASH Benefits study have used these results as a springboard for further studies including: </a:t>
            </a:r>
          </a:p>
          <a:p>
            <a:pPr lvl="2"/>
            <a:r>
              <a:rPr lang="en-US" dirty="0" smtClean="0"/>
              <a:t>“Soapy Water:  A Low-Cost Solution for Hand Washing Promotion” presented by Dr. Steve </a:t>
            </a:r>
            <a:r>
              <a:rPr lang="en-US" dirty="0" err="1" smtClean="0"/>
              <a:t>Luby</a:t>
            </a:r>
            <a:r>
              <a:rPr lang="en-US" dirty="0" smtClean="0"/>
              <a:t> at the 2012 Trop Med conference held in Atlanta, GA.  Significantly higher uptake was observed among households in the three intervention arms versus controls in Bangladesh.</a:t>
            </a:r>
          </a:p>
          <a:p>
            <a:pPr lvl="2"/>
            <a:r>
              <a:rPr lang="en-US" dirty="0" smtClean="0"/>
              <a:t>Ongoing work in Kenya of scaling up the use </a:t>
            </a:r>
            <a:r>
              <a:rPr lang="en-US" dirty="0"/>
              <a:t>of soapy water along with tippy tap technology in </a:t>
            </a:r>
            <a:r>
              <a:rPr lang="en-US" dirty="0" smtClean="0"/>
              <a:t>households</a:t>
            </a:r>
            <a:r>
              <a:rPr lang="en-US" dirty="0"/>
              <a:t>- </a:t>
            </a:r>
            <a:r>
              <a:rPr lang="en-US" dirty="0" smtClean="0"/>
              <a:t>led by Dr</a:t>
            </a:r>
            <a:r>
              <a:rPr lang="en-US" dirty="0"/>
              <a:t>. Clair </a:t>
            </a:r>
            <a:r>
              <a:rPr lang="en-US" dirty="0" smtClean="0"/>
              <a:t>Null and colleagues </a:t>
            </a:r>
            <a:endParaRPr lang="en-US" dirty="0"/>
          </a:p>
          <a:p>
            <a:pPr marL="393192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 Soapy Water Pilot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54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School WASH may reduce diarrhea in certain circumstances</a:t>
            </a:r>
          </a:p>
          <a:p>
            <a:endParaRPr lang="en-US" dirty="0"/>
          </a:p>
          <a:p>
            <a:r>
              <a:rPr lang="en-US" dirty="0" smtClean="0"/>
              <a:t>Comprehensive intervention – including water supply – reduced diarrhea</a:t>
            </a:r>
          </a:p>
          <a:p>
            <a:r>
              <a:rPr lang="en-US" dirty="0" smtClean="0"/>
              <a:t>No significant impact from HP&amp;WT, sanitation improvement on diarrhea</a:t>
            </a:r>
          </a:p>
          <a:p>
            <a:r>
              <a:rPr lang="en-US" dirty="0" smtClean="0"/>
              <a:t>Similar impacts for pupils and children under 5</a:t>
            </a:r>
          </a:p>
          <a:p>
            <a:endParaRPr lang="en-US" dirty="0" smtClean="0"/>
          </a:p>
          <a:p>
            <a:r>
              <a:rPr lang="en-US" dirty="0" smtClean="0"/>
              <a:t>Water supply improvements are essential to “unlock” effect of other HP&amp;WT, sanitation for diarrhea impact</a:t>
            </a:r>
          </a:p>
          <a:p>
            <a:r>
              <a:rPr lang="en-US" dirty="0" smtClean="0"/>
              <a:t>Impact is different than what we found for absence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5620" y="-9136"/>
            <a:ext cx="8229600" cy="1566748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Discussion</a:t>
            </a:r>
            <a:br>
              <a:rPr lang="en-US" dirty="0" smtClean="0"/>
            </a:br>
            <a:r>
              <a:rPr lang="en-US" sz="3500" dirty="0" smtClean="0">
                <a:solidFill>
                  <a:schemeClr val="accent2">
                    <a:lumMod val="75000"/>
                  </a:schemeClr>
                </a:solidFill>
              </a:rPr>
              <a:t>Study provides limited evidence of impact</a:t>
            </a:r>
            <a:endParaRPr lang="en-US" sz="35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48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hool_Base_map.pd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79032"/>
            <a:ext cx="9144000" cy="5978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5620" y="0"/>
            <a:ext cx="8229600" cy="1566748"/>
          </a:xfrm>
          <a:solidFill>
            <a:schemeClr val="bg1"/>
          </a:solidFill>
        </p:spPr>
        <p:txBody>
          <a:bodyPr anchor="t">
            <a:normAutofit/>
          </a:bodyPr>
          <a:lstStyle/>
          <a:p>
            <a:r>
              <a:rPr lang="en-US" dirty="0" smtClean="0"/>
              <a:t>Where we worked</a:t>
            </a:r>
            <a:br>
              <a:rPr lang="en-US" dirty="0" smtClean="0"/>
            </a:br>
            <a:r>
              <a:rPr lang="en-US" sz="3500" dirty="0" smtClean="0">
                <a:solidFill>
                  <a:schemeClr val="accent2">
                    <a:lumMod val="75000"/>
                  </a:schemeClr>
                </a:solidFill>
              </a:rPr>
              <a:t>School locations in Nyanza Province, Kenya</a:t>
            </a:r>
            <a:endParaRPr lang="en-US" sz="35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 flipH="1">
            <a:off x="4849694" y="2313227"/>
            <a:ext cx="180816" cy="164900"/>
          </a:xfrm>
          <a:prstGeom prst="ellipse">
            <a:avLst/>
          </a:prstGeom>
          <a:solidFill>
            <a:schemeClr val="tx1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Content Placeholder 6" descr="Picture 1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918799" y="165190"/>
            <a:ext cx="1053548" cy="1147495"/>
          </a:xfrm>
        </p:spPr>
      </p:pic>
    </p:spTree>
    <p:extLst>
      <p:ext uri="{BB962C8B-B14F-4D97-AF65-F5344CB8AC3E}">
        <p14:creationId xmlns:p14="http://schemas.microsoft.com/office/powerpoint/2010/main" val="381340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3124200" y="1813049"/>
          <a:ext cx="5791200" cy="4543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" y="2057400"/>
          <a:ext cx="2971800" cy="3065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5900"/>
                <a:gridCol w="1485900"/>
              </a:tblGrid>
              <a:tr h="144766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% absent</a:t>
                      </a:r>
                      <a:r>
                        <a:rPr lang="en-US" sz="2500" baseline="0" dirty="0" smtClean="0"/>
                        <a:t> in previous two weeks</a:t>
                      </a:r>
                      <a:endParaRPr lang="en-US" sz="2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39326"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Total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19.2%</a:t>
                      </a:r>
                      <a:endParaRPr lang="en-US" sz="2500" dirty="0"/>
                    </a:p>
                  </a:txBody>
                  <a:tcPr/>
                </a:tc>
              </a:tr>
              <a:tr h="539326"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Boys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17.7%</a:t>
                      </a:r>
                      <a:endParaRPr lang="en-US" sz="2500" dirty="0"/>
                    </a:p>
                  </a:txBody>
                  <a:tcPr/>
                </a:tc>
              </a:tr>
              <a:tr h="539326"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Girls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20.8%</a:t>
                      </a:r>
                      <a:endParaRPr lang="en-US" sz="2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668029" y="6488668"/>
            <a:ext cx="2475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Dreibelbis</a:t>
            </a:r>
            <a:r>
              <a:rPr lang="en-US" dirty="0" smtClean="0"/>
              <a:t>, R et al IJED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5620" y="-9136"/>
            <a:ext cx="8229600" cy="1566748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Results: Absenteeism</a:t>
            </a:r>
            <a:br>
              <a:rPr lang="en-US" dirty="0" smtClean="0"/>
            </a:br>
            <a:r>
              <a:rPr lang="en-US" sz="3500" dirty="0" smtClean="0">
                <a:solidFill>
                  <a:schemeClr val="accent2">
                    <a:lumMod val="75000"/>
                  </a:schemeClr>
                </a:solidFill>
              </a:rPr>
              <a:t>Why do we impact girls?</a:t>
            </a:r>
            <a:endParaRPr lang="en-US" sz="35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4923" y="1688068"/>
            <a:ext cx="5250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Absenteeism by gender and socio-economic status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68014" y="5667325"/>
            <a:ext cx="8747386" cy="57895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4320" lvl="0" indent="-274320" defTabSz="91440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With school WASH we are reaching a marginalized group</a:t>
            </a:r>
          </a:p>
        </p:txBody>
      </p:sp>
    </p:spTree>
    <p:extLst>
      <p:ext uri="{BB962C8B-B14F-4D97-AF65-F5344CB8AC3E}">
        <p14:creationId xmlns:p14="http://schemas.microsoft.com/office/powerpoint/2010/main" val="17697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355" y="1591187"/>
            <a:ext cx="2746182" cy="488618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Three-level logistic regression model used to calculate average marginal effect of selected individual, household, and school characteristics by gender</a:t>
            </a:r>
          </a:p>
          <a:p>
            <a:r>
              <a:rPr lang="en-US" dirty="0" smtClean="0"/>
              <a:t>Age, gender, and household wealth significant predictors of recent absence.</a:t>
            </a:r>
          </a:p>
          <a:p>
            <a:r>
              <a:rPr lang="en-US" dirty="0" smtClean="0"/>
              <a:t>Household WASH characteristics had a strong association with recent absence</a:t>
            </a:r>
          </a:p>
          <a:p>
            <a:r>
              <a:rPr lang="en-US" dirty="0" smtClean="0"/>
              <a:t>At the school-level, only the quality of school latrines were associated with reduced absence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9761" y="729012"/>
            <a:ext cx="2945668" cy="25818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7028" y="729012"/>
            <a:ext cx="2725003" cy="25818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0694" y="3310908"/>
            <a:ext cx="4426118" cy="3166466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2703" y="24439"/>
            <a:ext cx="9051297" cy="1566748"/>
          </a:xfrm>
          <a:prstGeom prst="rect">
            <a:avLst/>
          </a:prstGeom>
        </p:spPr>
        <p:txBody>
          <a:bodyPr vert="horz" lIns="0" rIns="0" bIns="0" anchor="t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Baseline cross-sectional </a:t>
            </a:r>
            <a:r>
              <a:rPr lang="en-US" dirty="0" err="1" smtClean="0"/>
              <a:t>analyis</a:t>
            </a:r>
            <a:endParaRPr lang="en-US" dirty="0" smtClean="0"/>
          </a:p>
          <a:p>
            <a:r>
              <a:rPr lang="en-US" sz="3500" dirty="0" smtClean="0">
                <a:solidFill>
                  <a:schemeClr val="accent2">
                    <a:lumMod val="75000"/>
                  </a:schemeClr>
                </a:solidFill>
              </a:rPr>
              <a:t>Why don’t we see an impact with hygiene promotion?</a:t>
            </a:r>
            <a:endParaRPr lang="en-US" sz="35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68029" y="6488668"/>
            <a:ext cx="2475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Dreibelbis</a:t>
            </a:r>
            <a:r>
              <a:rPr lang="en-US" dirty="0" smtClean="0"/>
              <a:t>, R et al IJED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38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55620" y="1935651"/>
            <a:ext cx="8824936" cy="4660357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Hygiene promotion and water treatment (HP&amp;WT) (n=45)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HP&amp;WT + Sanitation arm (n=45)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Control (</a:t>
            </a:r>
            <a:r>
              <a:rPr lang="en-US" dirty="0" err="1" smtClean="0"/>
              <a:t>n</a:t>
            </a:r>
            <a:r>
              <a:rPr lang="en-US" dirty="0" smtClean="0"/>
              <a:t>=45)</a:t>
            </a:r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0"/>
            <a:ext cx="152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0" y="0"/>
            <a:ext cx="152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36682" y="1427164"/>
            <a:ext cx="8860959" cy="5084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2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Water “available” schools (n=135</a:t>
            </a:r>
            <a:r>
              <a:rPr lang="en-US" sz="2600" u="sng" dirty="0"/>
              <a:t>)</a:t>
            </a:r>
            <a:endParaRPr kumimoji="0" lang="en-US" sz="26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5620" y="0"/>
            <a:ext cx="8229600" cy="1566748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Methods </a:t>
            </a:r>
            <a:br>
              <a:rPr lang="en-US" dirty="0" smtClean="0"/>
            </a:br>
            <a:r>
              <a:rPr lang="en-US" sz="3500" dirty="0" smtClean="0">
                <a:solidFill>
                  <a:schemeClr val="accent2">
                    <a:lumMod val="75000"/>
                  </a:schemeClr>
                </a:solidFill>
              </a:rPr>
              <a:t>Study arms</a:t>
            </a:r>
            <a:endParaRPr lang="en-US" sz="35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20218" y="2542419"/>
            <a:ext cx="3155390" cy="1180936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Behavior change education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Handwashing</a:t>
            </a:r>
            <a:r>
              <a:rPr lang="en-US" dirty="0" smtClean="0">
                <a:solidFill>
                  <a:schemeClr val="tx1"/>
                </a:solidFill>
              </a:rPr>
              <a:t> promotion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Water treatment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20218" y="4588656"/>
            <a:ext cx="5499502" cy="1279943"/>
            <a:chOff x="420218" y="4588656"/>
            <a:chExt cx="5499502" cy="1279943"/>
          </a:xfrm>
        </p:grpSpPr>
        <p:sp>
          <p:nvSpPr>
            <p:cNvPr id="12" name="Rounded Rectangle 11"/>
            <p:cNvSpPr/>
            <p:nvPr/>
          </p:nvSpPr>
          <p:spPr>
            <a:xfrm>
              <a:off x="3575608" y="4588656"/>
              <a:ext cx="2344112" cy="1279943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Sanitation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20218" y="4588656"/>
              <a:ext cx="3155390" cy="1279943"/>
            </a:xfrm>
            <a:prstGeom prst="round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Behavior change education</a:t>
              </a:r>
            </a:p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Handwashing</a:t>
              </a:r>
              <a:r>
                <a:rPr lang="en-US" dirty="0" smtClean="0">
                  <a:solidFill>
                    <a:schemeClr val="tx1"/>
                  </a:solidFill>
                </a:rPr>
                <a:t> promotion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Water treatment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7"/>
          <p:cNvGrpSpPr/>
          <p:nvPr/>
        </p:nvGrpSpPr>
        <p:grpSpPr>
          <a:xfrm>
            <a:off x="2606504" y="2542420"/>
            <a:ext cx="6274052" cy="3622075"/>
            <a:chOff x="2394848" y="5008716"/>
            <a:chExt cx="6274052" cy="3175686"/>
          </a:xfrm>
        </p:grpSpPr>
        <p:sp>
          <p:nvSpPr>
            <p:cNvPr id="14" name="Rounded Rectangle 13"/>
            <p:cNvSpPr/>
            <p:nvPr/>
          </p:nvSpPr>
          <p:spPr>
            <a:xfrm>
              <a:off x="5525580" y="5008716"/>
              <a:ext cx="3143320" cy="1035396"/>
            </a:xfrm>
            <a:prstGeom prst="round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dirty="0" err="1" smtClean="0">
                  <a:solidFill>
                    <a:srgbClr val="000000"/>
                  </a:solidFill>
                </a:rPr>
                <a:t>Helminth</a:t>
              </a:r>
              <a:r>
                <a:rPr lang="en-US" dirty="0" smtClean="0">
                  <a:solidFill>
                    <a:srgbClr val="000000"/>
                  </a:solidFill>
                </a:rPr>
                <a:t> schools (</a:t>
              </a:r>
              <a:r>
                <a:rPr lang="en-US" dirty="0" err="1" smtClean="0">
                  <a:solidFill>
                    <a:srgbClr val="000000"/>
                  </a:solidFill>
                </a:rPr>
                <a:t>n</a:t>
              </a:r>
              <a:r>
                <a:rPr lang="en-US" dirty="0" smtClean="0">
                  <a:solidFill>
                    <a:srgbClr val="000000"/>
                  </a:solidFill>
                </a:rPr>
                <a:t>=40) randomly selected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2394848" y="8184399"/>
              <a:ext cx="4702391" cy="0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 flipV="1">
              <a:off x="4854002" y="6524059"/>
              <a:ext cx="2243242" cy="1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cxnSp>
        <p:cxnSp>
          <p:nvCxnSpPr>
            <p:cNvPr id="19" name="Straight Connector 18"/>
            <p:cNvCxnSpPr>
              <a:stCxn id="14" idx="2"/>
            </p:cNvCxnSpPr>
            <p:nvPr/>
          </p:nvCxnSpPr>
          <p:spPr>
            <a:xfrm rot="5400000">
              <a:off x="6027096" y="7114256"/>
              <a:ext cx="2140290" cy="1"/>
            </a:xfrm>
            <a:prstGeom prst="lin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102411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55620" y="1935651"/>
            <a:ext cx="8824936" cy="305758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HP&amp;WT, Sanitation + Water supply (n=25)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Control (</a:t>
            </a:r>
            <a:r>
              <a:rPr lang="en-US" dirty="0" err="1" smtClean="0"/>
              <a:t>n</a:t>
            </a:r>
            <a:r>
              <a:rPr lang="en-US" dirty="0" smtClean="0"/>
              <a:t>=25)</a:t>
            </a:r>
          </a:p>
          <a:p>
            <a:pPr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0"/>
            <a:ext cx="152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0" y="0"/>
            <a:ext cx="152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36682" y="1427164"/>
            <a:ext cx="8860959" cy="5084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2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Water “</a:t>
            </a:r>
            <a:r>
              <a:rPr lang="en-US" sz="2600" u="sng" dirty="0" smtClean="0"/>
              <a:t>scarce” </a:t>
            </a:r>
            <a:r>
              <a:rPr kumimoji="0" lang="en-US" sz="2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schools (</a:t>
            </a:r>
            <a:r>
              <a:rPr kumimoji="0" lang="en-US" sz="26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=50)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lang="en-US" sz="260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5620" y="0"/>
            <a:ext cx="8229600" cy="1566748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Methods </a:t>
            </a:r>
            <a:br>
              <a:rPr lang="en-US" dirty="0" smtClean="0"/>
            </a:br>
            <a:r>
              <a:rPr lang="en-US" sz="3500" dirty="0" smtClean="0">
                <a:solidFill>
                  <a:schemeClr val="accent2">
                    <a:lumMod val="75000"/>
                  </a:schemeClr>
                </a:solidFill>
              </a:rPr>
              <a:t>Study arms</a:t>
            </a:r>
            <a:endParaRPr lang="en-US" sz="35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41606" y="2502785"/>
            <a:ext cx="7843614" cy="1306873"/>
            <a:chOff x="136683" y="2502785"/>
            <a:chExt cx="7843614" cy="1532048"/>
          </a:xfrm>
        </p:grpSpPr>
        <p:sp>
          <p:nvSpPr>
            <p:cNvPr id="19" name="Rounded Rectangle 18"/>
            <p:cNvSpPr/>
            <p:nvPr/>
          </p:nvSpPr>
          <p:spPr>
            <a:xfrm>
              <a:off x="5636185" y="2502785"/>
              <a:ext cx="2344112" cy="1532048"/>
            </a:xfrm>
            <a:prstGeom prst="round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Water supply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292073" y="2502785"/>
              <a:ext cx="2344112" cy="1532048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Sanitation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136683" y="2502785"/>
              <a:ext cx="3155390" cy="1532048"/>
            </a:xfrm>
            <a:prstGeom prst="round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Behavior change education</a:t>
              </a:r>
            </a:p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Handwashing</a:t>
              </a:r>
              <a:r>
                <a:rPr lang="en-US" dirty="0" smtClean="0">
                  <a:solidFill>
                    <a:schemeClr val="tx1"/>
                  </a:solidFill>
                </a:rPr>
                <a:t> promotion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Water treatment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2" name="Content Placeholder 2"/>
          <p:cNvSpPr txBox="1">
            <a:spLocks/>
          </p:cNvSpPr>
          <p:nvPr/>
        </p:nvSpPr>
        <p:spPr>
          <a:xfrm>
            <a:off x="55620" y="4512410"/>
            <a:ext cx="8824936" cy="21899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students received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deworming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(3 rounds) regardless of intervention status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357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gure 1 - Flow diagr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1097"/>
            <a:ext cx="9144000" cy="468230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5620" y="0"/>
            <a:ext cx="8229600" cy="1566748"/>
          </a:xfrm>
          <a:prstGeom prst="rect">
            <a:avLst/>
          </a:prstGeom>
        </p:spPr>
        <p:txBody>
          <a:bodyPr vert="horz" lIns="0" rIns="0" bIns="0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Methods </a:t>
            </a:r>
            <a:br>
              <a:rPr lang="en-US" smtClean="0"/>
            </a:br>
            <a:r>
              <a:rPr lang="en-US" sz="3500" smtClean="0">
                <a:solidFill>
                  <a:schemeClr val="accent2">
                    <a:lumMod val="75000"/>
                  </a:schemeClr>
                </a:solidFill>
              </a:rPr>
              <a:t>Study arms</a:t>
            </a:r>
            <a:endParaRPr lang="en-US" sz="35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08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594" y="1514555"/>
            <a:ext cx="8677730" cy="20128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1087" y="5837293"/>
            <a:ext cx="8362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Controlling for pupil grade, gender baseline school and community covariates, SES, </a:t>
            </a:r>
          </a:p>
          <a:p>
            <a:r>
              <a:rPr lang="en-US" i="1" dirty="0" smtClean="0"/>
              <a:t>	secular trend, baseline imbalance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5620" y="-9136"/>
            <a:ext cx="8229600" cy="1566748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Results: Absenteeism</a:t>
            </a:r>
            <a:br>
              <a:rPr lang="en-US" dirty="0" smtClean="0"/>
            </a:br>
            <a:r>
              <a:rPr lang="en-US" sz="3500" dirty="0" smtClean="0">
                <a:solidFill>
                  <a:schemeClr val="accent2">
                    <a:lumMod val="75000"/>
                  </a:schemeClr>
                </a:solidFill>
              </a:rPr>
              <a:t>Modeling overall effect</a:t>
            </a:r>
            <a:endParaRPr lang="en-US" sz="35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752492" y="2467540"/>
            <a:ext cx="656688" cy="300404"/>
          </a:xfrm>
          <a:prstGeom prst="ellipse">
            <a:avLst/>
          </a:prstGeom>
          <a:solidFill>
            <a:srgbClr val="FF0000">
              <a:alpha val="22000"/>
            </a:srgb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Oval 7"/>
          <p:cNvSpPr/>
          <p:nvPr/>
        </p:nvSpPr>
        <p:spPr>
          <a:xfrm>
            <a:off x="6760342" y="2785124"/>
            <a:ext cx="656688" cy="300404"/>
          </a:xfrm>
          <a:prstGeom prst="ellipse">
            <a:avLst/>
          </a:prstGeom>
          <a:solidFill>
            <a:srgbClr val="FF0000">
              <a:alpha val="22000"/>
            </a:srgb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ounded Rectangle 10"/>
          <p:cNvSpPr/>
          <p:nvPr/>
        </p:nvSpPr>
        <p:spPr>
          <a:xfrm>
            <a:off x="156594" y="5035335"/>
            <a:ext cx="8747386" cy="84199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4320" lvl="0" indent="-274320" defTabSz="91440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No sig. effect of basic intervention on school absenteeism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04684" y="3527430"/>
            <a:ext cx="8747386" cy="60287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4320" lvl="0" indent="-274320" defTabSz="91440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37% reduction for HP, WT.  Significant at &lt;0.1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56594" y="4262699"/>
            <a:ext cx="8747386" cy="60287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4320" lvl="0" indent="-274320" defTabSz="91440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29% reduction for HP, WT + Sanitation, NS</a:t>
            </a:r>
            <a:endParaRPr lang="en-US" sz="2400" dirty="0">
              <a:solidFill>
                <a:srgbClr val="000000"/>
              </a:solidFill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594553"/>
              </p:ext>
            </p:extLst>
          </p:nvPr>
        </p:nvGraphicFramePr>
        <p:xfrm>
          <a:off x="-822218" y="6473480"/>
          <a:ext cx="54864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81" name="Document" r:id="rId5" imgW="5486198" imgH="495282" progId="Word.Document.12">
                  <p:embed/>
                </p:oleObj>
              </mc:Choice>
              <mc:Fallback>
                <p:oleObj name="Document" r:id="rId5" imgW="5486198" imgH="495282" progId="Word.Document.12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822218" y="6473480"/>
                        <a:ext cx="548640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067319" y="6465164"/>
            <a:ext cx="5769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Freeman MC et al 2012 TMIH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02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78762" y="3730241"/>
            <a:ext cx="8555561" cy="219242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extBox 5"/>
          <p:cNvSpPr txBox="1"/>
          <p:nvPr/>
        </p:nvSpPr>
        <p:spPr>
          <a:xfrm>
            <a:off x="55620" y="6050555"/>
            <a:ext cx="8778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Controlling for pupil age, baseline school and community covariates, SES, secular trend, 	baseline imbalance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5620" y="-9136"/>
            <a:ext cx="8229600" cy="1566748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Results: Absenteeism</a:t>
            </a:r>
            <a:br>
              <a:rPr lang="en-US" dirty="0" smtClean="0"/>
            </a:br>
            <a:r>
              <a:rPr lang="en-US" sz="3500" dirty="0" smtClean="0">
                <a:solidFill>
                  <a:schemeClr val="accent2">
                    <a:lumMod val="75000"/>
                  </a:schemeClr>
                </a:solidFill>
              </a:rPr>
              <a:t>Modeling effect on girls</a:t>
            </a:r>
            <a:endParaRPr lang="en-US" sz="35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0" y="2138723"/>
            <a:ext cx="9068016" cy="1449013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928017" y="2467540"/>
            <a:ext cx="656688" cy="300404"/>
          </a:xfrm>
          <a:prstGeom prst="ellipse">
            <a:avLst/>
          </a:prstGeom>
          <a:solidFill>
            <a:srgbClr val="FF0000">
              <a:alpha val="22000"/>
            </a:srgb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Oval 10"/>
          <p:cNvSpPr/>
          <p:nvPr/>
        </p:nvSpPr>
        <p:spPr>
          <a:xfrm>
            <a:off x="6935867" y="2785124"/>
            <a:ext cx="656688" cy="300404"/>
          </a:xfrm>
          <a:prstGeom prst="ellipse">
            <a:avLst/>
          </a:prstGeom>
          <a:solidFill>
            <a:srgbClr val="FF0000">
              <a:alpha val="22000"/>
            </a:srgb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ounded Rectangle 11"/>
          <p:cNvSpPr/>
          <p:nvPr/>
        </p:nvSpPr>
        <p:spPr>
          <a:xfrm>
            <a:off x="241813" y="3742596"/>
            <a:ext cx="8747386" cy="1103218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4320" lvl="0" indent="-274320" defTabSz="91440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58% reduction in the odds of absence for the basic intervention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41813" y="4514476"/>
            <a:ext cx="8747386" cy="1655898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4320" lvl="0" indent="-274320" defTabSz="91440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Similar reduction in the schools that also received sanitation</a:t>
            </a:r>
          </a:p>
          <a:p>
            <a:pPr marL="274320" lvl="0" indent="-274320" defTabSz="91440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3.4 days of absence avoided per year</a:t>
            </a:r>
          </a:p>
          <a:p>
            <a:pPr marL="274320" lvl="0" indent="-274320" defTabSz="91440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096" y="1769391"/>
            <a:ext cx="6378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Impact of school WASH on absence from school </a:t>
            </a:r>
            <a:r>
              <a:rPr lang="en-US" b="1" dirty="0" smtClean="0"/>
              <a:t>among girls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026717" y="6458360"/>
            <a:ext cx="5769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Freeman MC et al 2012 TMIH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48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4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ＭＳ Ｐ明朝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>
        <a:noFill/>
        <a:ln w="38100" cmpd="sng">
          <a:solidFill>
            <a:schemeClr val="accent1">
              <a:lumMod val="50000"/>
            </a:schemeClr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Equity.thmx</Template>
  <TotalTime>22363</TotalTime>
  <Words>2551</Words>
  <Application>Microsoft Office PowerPoint</Application>
  <PresentationFormat>On-screen Show (4:3)</PresentationFormat>
  <Paragraphs>429</Paragraphs>
  <Slides>41</Slides>
  <Notes>9</Notes>
  <HiddenSlides>15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Flow</vt:lpstr>
      <vt:lpstr>Document</vt:lpstr>
      <vt:lpstr>SWASH+ impacts and outcomes 2006-2012</vt:lpstr>
      <vt:lpstr>The Team </vt:lpstr>
      <vt:lpstr>The program  Research Question</vt:lpstr>
      <vt:lpstr>Where we worked School locations in Nyanza Province, Kenya</vt:lpstr>
      <vt:lpstr>Methods  Study arms</vt:lpstr>
      <vt:lpstr>Methods  Study arms</vt:lpstr>
      <vt:lpstr>PowerPoint Presentation</vt:lpstr>
      <vt:lpstr>Results: Absenteeism Modeling overall effect</vt:lpstr>
      <vt:lpstr>Results: Absenteeism Modeling effect on girls</vt:lpstr>
      <vt:lpstr>Impacts for CRT</vt:lpstr>
      <vt:lpstr>Results: Absenteeism Water supply</vt:lpstr>
      <vt:lpstr>Methods Helminth analysis</vt:lpstr>
      <vt:lpstr>Results Complicated effects</vt:lpstr>
      <vt:lpstr>Results Helminth infection</vt:lpstr>
      <vt:lpstr>Results: Pupil diarrhea HP&amp;WT with and without sanitation</vt:lpstr>
      <vt:lpstr>Results: Pupil diarrhea HP&amp;WT, Sanitation, + Water supply</vt:lpstr>
      <vt:lpstr>Results: Diarrhea in children u5 Similar findings for children under 5!</vt:lpstr>
      <vt:lpstr>Session 1</vt:lpstr>
      <vt:lpstr>Session 1 discussion</vt:lpstr>
      <vt:lpstr>Session 2</vt:lpstr>
      <vt:lpstr>PowerPoint Presentation</vt:lpstr>
      <vt:lpstr>Role of latrine cleanliness Increased comfort and use</vt:lpstr>
      <vt:lpstr>Role of latrine cleanliness Proportion of use by latrine for girls</vt:lpstr>
      <vt:lpstr>Role of latrine cleanliness Important for predicting helminth outcomes</vt:lpstr>
      <vt:lpstr>Role of hand cleanliness Soap provision is low, handwashing was low</vt:lpstr>
      <vt:lpstr>Role of hand cleanliness Soap provision is low, handwashing was low</vt:lpstr>
      <vt:lpstr>Role of hand cleanliness Sanitation schools: higher hand contamination</vt:lpstr>
      <vt:lpstr>PowerPoint Presentation</vt:lpstr>
      <vt:lpstr>PowerPoint Presentation</vt:lpstr>
      <vt:lpstr>PowerPoint Presentation</vt:lpstr>
      <vt:lpstr>Session 3</vt:lpstr>
      <vt:lpstr>Evaluating Sustainability of SWASH Pilot</vt:lpstr>
      <vt:lpstr>Domains of an Enabling Environment for Sustaining School WASH</vt:lpstr>
      <vt:lpstr>Tracking Sustainability for SWASH Trial School</vt:lpstr>
      <vt:lpstr>Testing Strategies for Improving Sustainability </vt:lpstr>
      <vt:lpstr>Sustainability: Key Messages</vt:lpstr>
      <vt:lpstr>Beyond SWASH+</vt:lpstr>
      <vt:lpstr>Results:  Soapy Water Pilot</vt:lpstr>
      <vt:lpstr>Discussion Study provides limited evidence of impact</vt:lpstr>
      <vt:lpstr>Results: Absenteeism Why do we impact girls?</vt:lpstr>
      <vt:lpstr>PowerPoint Presentation</vt:lpstr>
    </vt:vector>
  </TitlesOfParts>
  <Company>Emory Univeristy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 in Schools</dc:title>
  <dc:creator>Matthew Freeman</dc:creator>
  <cp:lastModifiedBy>admin</cp:lastModifiedBy>
  <cp:revision>227</cp:revision>
  <cp:lastPrinted>2012-11-30T19:17:17Z</cp:lastPrinted>
  <dcterms:created xsi:type="dcterms:W3CDTF">2011-03-07T18:28:09Z</dcterms:created>
  <dcterms:modified xsi:type="dcterms:W3CDTF">2013-04-22T08:37:12Z</dcterms:modified>
</cp:coreProperties>
</file>