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1"/>
  </p:sldMasterIdLst>
  <p:notesMasterIdLst>
    <p:notesMasterId r:id="rId8"/>
  </p:notesMasterIdLst>
  <p:sldIdLst>
    <p:sldId id="263" r:id="rId2"/>
    <p:sldId id="348" r:id="rId3"/>
    <p:sldId id="358" r:id="rId4"/>
    <p:sldId id="349" r:id="rId5"/>
    <p:sldId id="359" r:id="rId6"/>
    <p:sldId id="350"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napToObjects="1">
      <p:cViewPr>
        <p:scale>
          <a:sx n="80" d="100"/>
          <a:sy n="80" d="100"/>
        </p:scale>
        <p:origin x="-1584" y="1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D7336D-A7BA-314E-87C3-6DDF7748C869}" type="datetimeFigureOut">
              <a:rPr lang="en-US" smtClean="0"/>
              <a:pPr/>
              <a:t>4/22/2013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32D677-A293-0B4C-83AA-59A4FA2CBC31}" type="slidenum">
              <a:rPr lang="en-US" smtClean="0"/>
              <a:pPr/>
              <a:t>‹#›</a:t>
            </a:fld>
            <a:endParaRPr lang="en-US"/>
          </a:p>
        </p:txBody>
      </p:sp>
    </p:spTree>
    <p:extLst>
      <p:ext uri="{BB962C8B-B14F-4D97-AF65-F5344CB8AC3E}">
        <p14:creationId xmlns:p14="http://schemas.microsoft.com/office/powerpoint/2010/main" val="18438559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ea typeface="ＭＳ Ｐゴシック" charset="0"/>
                <a:cs typeface="ＭＳ Ｐゴシック" charset="0"/>
              </a:defRPr>
            </a:lvl1pPr>
            <a:lvl2pPr marL="37222402" indent="-36773751" defTabSz="914437"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48650" eaLnBrk="0" fontAlgn="base" hangingPunct="0">
              <a:spcBef>
                <a:spcPct val="0"/>
              </a:spcBef>
              <a:spcAft>
                <a:spcPct val="0"/>
              </a:spcAft>
              <a:defRPr sz="2400">
                <a:solidFill>
                  <a:schemeClr val="tx1"/>
                </a:solidFill>
                <a:latin typeface="Arial" charset="0"/>
                <a:ea typeface="ＭＳ Ｐゴシック" charset="0"/>
              </a:defRPr>
            </a:lvl6pPr>
            <a:lvl7pPr marL="897301" eaLnBrk="0" fontAlgn="base" hangingPunct="0">
              <a:spcBef>
                <a:spcPct val="0"/>
              </a:spcBef>
              <a:spcAft>
                <a:spcPct val="0"/>
              </a:spcAft>
              <a:defRPr sz="2400">
                <a:solidFill>
                  <a:schemeClr val="tx1"/>
                </a:solidFill>
                <a:latin typeface="Arial" charset="0"/>
                <a:ea typeface="ＭＳ Ｐゴシック" charset="0"/>
              </a:defRPr>
            </a:lvl7pPr>
            <a:lvl8pPr marL="1345951" eaLnBrk="0" fontAlgn="base" hangingPunct="0">
              <a:spcBef>
                <a:spcPct val="0"/>
              </a:spcBef>
              <a:spcAft>
                <a:spcPct val="0"/>
              </a:spcAft>
              <a:defRPr sz="2400">
                <a:solidFill>
                  <a:schemeClr val="tx1"/>
                </a:solidFill>
                <a:latin typeface="Arial" charset="0"/>
                <a:ea typeface="ＭＳ Ｐゴシック" charset="0"/>
              </a:defRPr>
            </a:lvl8pPr>
            <a:lvl9pPr marL="1794601"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146C6EB-A7D9-F344-9FDC-E843CE5FB195}" type="slidenum">
              <a:rPr lang="en-US" sz="1200">
                <a:solidFill>
                  <a:prstClr val="black"/>
                </a:solidFill>
              </a:rPr>
              <a:pPr eaLnBrk="1" hangingPunct="1"/>
              <a:t>1</a:t>
            </a:fld>
            <a:endParaRPr lang="en-US" sz="1200">
              <a:solidFill>
                <a:prstClr val="black"/>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0" descr="Image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209800"/>
            <a:ext cx="914400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8" name="Rectangle 8"/>
          <p:cNvSpPr>
            <a:spLocks noGrp="1" noChangeArrowheads="1"/>
          </p:cNvSpPr>
          <p:nvPr>
            <p:ph type="subTitle" idx="1"/>
          </p:nvPr>
        </p:nvSpPr>
        <p:spPr>
          <a:xfrm>
            <a:off x="1295400" y="4724400"/>
            <a:ext cx="6400800" cy="1219200"/>
          </a:xfrm>
        </p:spPr>
        <p:txBody>
          <a:bodyPr/>
          <a:lstStyle>
            <a:lvl1pPr marL="0" indent="0" algn="ctr">
              <a:buFontTx/>
              <a:buNone/>
              <a:defRPr/>
            </a:lvl1pPr>
          </a:lstStyle>
          <a:p>
            <a:r>
              <a:rPr lang="en-US"/>
              <a:t>Click to edit Master subtitle style</a:t>
            </a:r>
          </a:p>
        </p:txBody>
      </p:sp>
      <p:sp>
        <p:nvSpPr>
          <p:cNvPr id="15367" name="Rectangle 7"/>
          <p:cNvSpPr>
            <a:spLocks noGrp="1" noChangeArrowheads="1"/>
          </p:cNvSpPr>
          <p:nvPr>
            <p:ph type="ctrTitle"/>
          </p:nvPr>
        </p:nvSpPr>
        <p:spPr>
          <a:xfrm>
            <a:off x="533400" y="3505200"/>
            <a:ext cx="7772400" cy="1143000"/>
          </a:xfrm>
        </p:spPr>
        <p:txBody>
          <a:bodyPr/>
          <a:lstStyle>
            <a:lvl1pPr>
              <a:defRPr/>
            </a:lvl1pPr>
          </a:lstStyle>
          <a:p>
            <a:r>
              <a:rPr lang="en-US"/>
              <a:t>Click to edit Master title style</a:t>
            </a:r>
          </a:p>
        </p:txBody>
      </p:sp>
      <p:sp>
        <p:nvSpPr>
          <p:cNvPr id="5" name="Rectangle 9"/>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7" name="Rectangle 11"/>
          <p:cNvSpPr>
            <a:spLocks noGrp="1" noChangeArrowheads="1"/>
          </p:cNvSpPr>
          <p:nvPr>
            <p:ph type="sldNum" sz="quarter" idx="12"/>
          </p:nvPr>
        </p:nvSpPr>
        <p:spPr/>
        <p:txBody>
          <a:bodyPr/>
          <a:lstStyle>
            <a:lvl1pPr>
              <a:defRPr/>
            </a:lvl1pPr>
          </a:lstStyle>
          <a:p>
            <a:fld id="{702DDA56-2E47-064E-A095-47287E2E0EE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382675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83CAEA30-6BC6-8344-AAC2-EC09A62CEE9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51258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1295400"/>
            <a:ext cx="2076450" cy="4830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295400"/>
            <a:ext cx="6076950" cy="4830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A5BE6CB-FC7F-2549-AD1A-5564C893B29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920857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1295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2971800"/>
            <a:ext cx="4076700" cy="3154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10100" y="2971800"/>
            <a:ext cx="4076700" cy="3154363"/>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F8834722-261C-D148-A42E-3294AC3D62E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23633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1295400"/>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381000" y="2971800"/>
            <a:ext cx="8305800" cy="31543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B9973CE-4EFD-884F-A6CC-FB87C76A21E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68043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AE7A725-A135-474A-8B64-1BD2D0A2377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3862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BB50709-ACAF-264F-92A3-15E2D307C58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76069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2971800"/>
            <a:ext cx="4076700" cy="3154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2971800"/>
            <a:ext cx="4076700" cy="3154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1EA6631E-CBB4-4B4E-ABC4-14B631BA8FC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01385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AD634146-FE46-2244-A039-D7D20192BDE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7428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687560AA-2F90-E54E-A3D6-1FE33E8897B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77766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729E132F-8443-2541-8424-2CD2476A370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49952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D04EBD76-E831-CD46-9990-BF8DB2D6DFF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75787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898639A-BCD8-D24C-B804-A845B9B1AAE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71215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1295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81000" y="2971800"/>
            <a:ext cx="8305800" cy="315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 let</a:t>
            </a:r>
            <a:r>
              <a:rPr lang="ja-JP" altLang="en-US"/>
              <a:t>’</a:t>
            </a:r>
            <a:r>
              <a:rPr lang="en-US"/>
              <a:t>s see what happens when you break a row</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Cambria" pitchFamily="-112" charset="0"/>
                <a:ea typeface="+mn-ea"/>
                <a:cs typeface="+mn-cs"/>
              </a:defRPr>
            </a:lvl1pPr>
          </a:lstStyle>
          <a:p>
            <a:pPr defTabSz="914400"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Cambria" pitchFamily="-112" charset="0"/>
                <a:ea typeface="+mn-ea"/>
                <a:cs typeface="+mn-cs"/>
              </a:defRPr>
            </a:lvl1pPr>
          </a:lstStyle>
          <a:p>
            <a:pPr defTabSz="914400"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Cambria" charset="0"/>
              </a:defRPr>
            </a:lvl1pPr>
          </a:lstStyle>
          <a:p>
            <a:pPr defTabSz="914400" fontAlgn="base">
              <a:spcBef>
                <a:spcPct val="0"/>
              </a:spcBef>
              <a:spcAft>
                <a:spcPct val="0"/>
              </a:spcAft>
            </a:pPr>
            <a:fld id="{8D86F978-956A-4F44-96EB-5391D44A41EA}" type="slidenum">
              <a:rPr lang="en-US">
                <a:solidFill>
                  <a:srgbClr val="000000"/>
                </a:solidFill>
                <a:ea typeface="ＭＳ Ｐゴシック" charset="0"/>
                <a:cs typeface="ＭＳ Ｐゴシック" charset="0"/>
              </a:rPr>
              <a:pPr defTabSz="914400" fontAlgn="base">
                <a:spcBef>
                  <a:spcPct val="0"/>
                </a:spcBef>
                <a:spcAft>
                  <a:spcPct val="0"/>
                </a:spcAft>
              </a:pPr>
              <a:t>‹#›</a:t>
            </a:fld>
            <a:endParaRPr lang="en-US">
              <a:solidFill>
                <a:srgbClr val="000000"/>
              </a:solidFill>
              <a:ea typeface="ＭＳ Ｐゴシック" charset="0"/>
              <a:cs typeface="ＭＳ Ｐゴシック" charset="0"/>
            </a:endParaRPr>
          </a:p>
        </p:txBody>
      </p:sp>
      <p:pic>
        <p:nvPicPr>
          <p:cNvPr id="1031" name="Picture 14" descr="Image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8100" y="228600"/>
            <a:ext cx="90297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249005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xStyles>
    <p:titleStyle>
      <a:lvl1pPr algn="ctr" rtl="0" eaLnBrk="0" fontAlgn="base" hangingPunct="0">
        <a:spcBef>
          <a:spcPct val="0"/>
        </a:spcBef>
        <a:spcAft>
          <a:spcPct val="0"/>
        </a:spcAft>
        <a:defRPr sz="4800">
          <a:solidFill>
            <a:srgbClr val="00589C"/>
          </a:solidFill>
          <a:latin typeface="+mj-lt"/>
          <a:ea typeface="ＭＳ Ｐゴシック" pitchFamily="-112" charset="-128"/>
          <a:cs typeface="ＭＳ Ｐゴシック" pitchFamily="-112" charset="-128"/>
        </a:defRPr>
      </a:lvl1pPr>
      <a:lvl2pPr algn="ctr" rtl="0" eaLnBrk="0" fontAlgn="base" hangingPunct="0">
        <a:spcBef>
          <a:spcPct val="0"/>
        </a:spcBef>
        <a:spcAft>
          <a:spcPct val="0"/>
        </a:spcAft>
        <a:defRPr sz="4800">
          <a:solidFill>
            <a:srgbClr val="00589C"/>
          </a:solidFill>
          <a:latin typeface="Felt Tip Woman" pitchFamily="2" charset="0"/>
          <a:ea typeface="ＭＳ Ｐゴシック" pitchFamily="-112" charset="-128"/>
          <a:cs typeface="ＭＳ Ｐゴシック" pitchFamily="-112" charset="-128"/>
        </a:defRPr>
      </a:lvl2pPr>
      <a:lvl3pPr algn="ctr" rtl="0" eaLnBrk="0" fontAlgn="base" hangingPunct="0">
        <a:spcBef>
          <a:spcPct val="0"/>
        </a:spcBef>
        <a:spcAft>
          <a:spcPct val="0"/>
        </a:spcAft>
        <a:defRPr sz="4800">
          <a:solidFill>
            <a:srgbClr val="00589C"/>
          </a:solidFill>
          <a:latin typeface="Felt Tip Woman" pitchFamily="2" charset="0"/>
          <a:ea typeface="ＭＳ Ｐゴシック" pitchFamily="-112" charset="-128"/>
          <a:cs typeface="ＭＳ Ｐゴシック" pitchFamily="-112" charset="-128"/>
        </a:defRPr>
      </a:lvl3pPr>
      <a:lvl4pPr algn="ctr" rtl="0" eaLnBrk="0" fontAlgn="base" hangingPunct="0">
        <a:spcBef>
          <a:spcPct val="0"/>
        </a:spcBef>
        <a:spcAft>
          <a:spcPct val="0"/>
        </a:spcAft>
        <a:defRPr sz="4800">
          <a:solidFill>
            <a:srgbClr val="00589C"/>
          </a:solidFill>
          <a:latin typeface="Felt Tip Woman" pitchFamily="2" charset="0"/>
          <a:ea typeface="ＭＳ Ｐゴシック" pitchFamily="-112" charset="-128"/>
          <a:cs typeface="ＭＳ Ｐゴシック" pitchFamily="-112" charset="-128"/>
        </a:defRPr>
      </a:lvl4pPr>
      <a:lvl5pPr algn="ctr" rtl="0" eaLnBrk="0" fontAlgn="base" hangingPunct="0">
        <a:spcBef>
          <a:spcPct val="0"/>
        </a:spcBef>
        <a:spcAft>
          <a:spcPct val="0"/>
        </a:spcAft>
        <a:defRPr sz="4800">
          <a:solidFill>
            <a:srgbClr val="00589C"/>
          </a:solidFill>
          <a:latin typeface="Felt Tip Woman" pitchFamily="2" charset="0"/>
          <a:ea typeface="ＭＳ Ｐゴシック" pitchFamily="-112" charset="-128"/>
          <a:cs typeface="ＭＳ Ｐゴシック" pitchFamily="-112" charset="-128"/>
        </a:defRPr>
      </a:lvl5pPr>
      <a:lvl6pPr marL="457200" algn="ctr" rtl="0" fontAlgn="base">
        <a:spcBef>
          <a:spcPct val="0"/>
        </a:spcBef>
        <a:spcAft>
          <a:spcPct val="0"/>
        </a:spcAft>
        <a:defRPr sz="4800">
          <a:solidFill>
            <a:srgbClr val="00589C"/>
          </a:solidFill>
          <a:latin typeface="Felt Tip Woman" pitchFamily="2" charset="0"/>
        </a:defRPr>
      </a:lvl6pPr>
      <a:lvl7pPr marL="914400" algn="ctr" rtl="0" fontAlgn="base">
        <a:spcBef>
          <a:spcPct val="0"/>
        </a:spcBef>
        <a:spcAft>
          <a:spcPct val="0"/>
        </a:spcAft>
        <a:defRPr sz="4800">
          <a:solidFill>
            <a:srgbClr val="00589C"/>
          </a:solidFill>
          <a:latin typeface="Felt Tip Woman" pitchFamily="2" charset="0"/>
        </a:defRPr>
      </a:lvl7pPr>
      <a:lvl8pPr marL="1371600" algn="ctr" rtl="0" fontAlgn="base">
        <a:spcBef>
          <a:spcPct val="0"/>
        </a:spcBef>
        <a:spcAft>
          <a:spcPct val="0"/>
        </a:spcAft>
        <a:defRPr sz="4800">
          <a:solidFill>
            <a:srgbClr val="00589C"/>
          </a:solidFill>
          <a:latin typeface="Felt Tip Woman" pitchFamily="2" charset="0"/>
        </a:defRPr>
      </a:lvl8pPr>
      <a:lvl9pPr marL="1828800" algn="ctr" rtl="0" fontAlgn="base">
        <a:spcBef>
          <a:spcPct val="0"/>
        </a:spcBef>
        <a:spcAft>
          <a:spcPct val="0"/>
        </a:spcAft>
        <a:defRPr sz="4800">
          <a:solidFill>
            <a:srgbClr val="00589C"/>
          </a:solidFill>
          <a:latin typeface="Felt Tip Woman" pitchFamily="2" charset="0"/>
        </a:defRPr>
      </a:lvl9pPr>
    </p:titleStyle>
    <p:bodyStyle>
      <a:lvl1pPr marL="342900" indent="-342900" algn="l" rtl="0" eaLnBrk="0" fontAlgn="base" hangingPunct="0">
        <a:spcBef>
          <a:spcPct val="20000"/>
        </a:spcBef>
        <a:spcAft>
          <a:spcPct val="0"/>
        </a:spcAft>
        <a:buChar char="•"/>
        <a:defRPr sz="3200">
          <a:solidFill>
            <a:srgbClr val="5B3002"/>
          </a:solidFill>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har char="–"/>
        <a:defRPr sz="2800">
          <a:solidFill>
            <a:srgbClr val="00589C"/>
          </a:solidFill>
          <a:latin typeface="+mn-lt"/>
          <a:ea typeface="ＭＳ Ｐゴシック" pitchFamily="-112" charset="-128"/>
        </a:defRPr>
      </a:lvl2pPr>
      <a:lvl3pPr marL="1143000" indent="-228600" algn="l" rtl="0" eaLnBrk="0" fontAlgn="base" hangingPunct="0">
        <a:spcBef>
          <a:spcPct val="20000"/>
        </a:spcBef>
        <a:spcAft>
          <a:spcPct val="0"/>
        </a:spcAft>
        <a:buChar char="•"/>
        <a:defRPr sz="2400">
          <a:solidFill>
            <a:srgbClr val="00589C"/>
          </a:solidFill>
          <a:latin typeface="Cambria" pitchFamily="-112" charset="0"/>
          <a:ea typeface="ＭＳ Ｐゴシック" pitchFamily="-112" charset="-128"/>
        </a:defRPr>
      </a:lvl3pPr>
      <a:lvl4pPr marL="1600200" indent="-228600" algn="l" rtl="0" eaLnBrk="0" fontAlgn="base" hangingPunct="0">
        <a:spcBef>
          <a:spcPct val="20000"/>
        </a:spcBef>
        <a:spcAft>
          <a:spcPct val="0"/>
        </a:spcAft>
        <a:buChar char="–"/>
        <a:defRPr sz="2000">
          <a:solidFill>
            <a:srgbClr val="00589C"/>
          </a:solidFill>
          <a:latin typeface="Cambria" pitchFamily="-112" charset="0"/>
          <a:ea typeface="ＭＳ Ｐゴシック" pitchFamily="-112" charset="-128"/>
        </a:defRPr>
      </a:lvl4pPr>
      <a:lvl5pPr marL="2057400" indent="-228600" algn="l" rtl="0" eaLnBrk="0" fontAlgn="base" hangingPunct="0">
        <a:spcBef>
          <a:spcPct val="20000"/>
        </a:spcBef>
        <a:spcAft>
          <a:spcPct val="0"/>
        </a:spcAft>
        <a:buChar char="»"/>
        <a:defRPr>
          <a:solidFill>
            <a:srgbClr val="00589C"/>
          </a:solidFill>
          <a:latin typeface="Cambria" pitchFamily="-112" charset="0"/>
          <a:ea typeface="ＭＳ Ｐゴシック" pitchFamily="-112" charset="-128"/>
        </a:defRPr>
      </a:lvl5pPr>
      <a:lvl6pPr marL="2514600" indent="-228600" algn="l" rtl="0" fontAlgn="base">
        <a:spcBef>
          <a:spcPct val="20000"/>
        </a:spcBef>
        <a:spcAft>
          <a:spcPct val="0"/>
        </a:spcAft>
        <a:buChar char="»"/>
        <a:defRPr>
          <a:solidFill>
            <a:srgbClr val="00589C"/>
          </a:solidFill>
          <a:latin typeface="Cambria" pitchFamily="-112" charset="0"/>
          <a:ea typeface="ＭＳ Ｐゴシック" pitchFamily="-112" charset="-128"/>
        </a:defRPr>
      </a:lvl6pPr>
      <a:lvl7pPr marL="2971800" indent="-228600" algn="l" rtl="0" fontAlgn="base">
        <a:spcBef>
          <a:spcPct val="20000"/>
        </a:spcBef>
        <a:spcAft>
          <a:spcPct val="0"/>
        </a:spcAft>
        <a:buChar char="»"/>
        <a:defRPr>
          <a:solidFill>
            <a:srgbClr val="00589C"/>
          </a:solidFill>
          <a:latin typeface="Cambria" pitchFamily="-112" charset="0"/>
          <a:ea typeface="ＭＳ Ｐゴシック" pitchFamily="-112" charset="-128"/>
        </a:defRPr>
      </a:lvl7pPr>
      <a:lvl8pPr marL="3429000" indent="-228600" algn="l" rtl="0" fontAlgn="base">
        <a:spcBef>
          <a:spcPct val="20000"/>
        </a:spcBef>
        <a:spcAft>
          <a:spcPct val="0"/>
        </a:spcAft>
        <a:buChar char="»"/>
        <a:defRPr>
          <a:solidFill>
            <a:srgbClr val="00589C"/>
          </a:solidFill>
          <a:latin typeface="Cambria" pitchFamily="-112" charset="0"/>
          <a:ea typeface="ＭＳ Ｐゴシック" pitchFamily="-112" charset="-128"/>
        </a:defRPr>
      </a:lvl8pPr>
      <a:lvl9pPr marL="3886200" indent="-228600" algn="l" rtl="0" fontAlgn="base">
        <a:spcBef>
          <a:spcPct val="20000"/>
        </a:spcBef>
        <a:spcAft>
          <a:spcPct val="0"/>
        </a:spcAft>
        <a:buChar char="»"/>
        <a:defRPr>
          <a:solidFill>
            <a:srgbClr val="00589C"/>
          </a:solidFill>
          <a:latin typeface="Cambria" pitchFamily="-112" charset="0"/>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8467" y="457200"/>
            <a:ext cx="9144000" cy="1371600"/>
          </a:xfrm>
        </p:spPr>
        <p:txBody>
          <a:bodyPr/>
          <a:lstStyle/>
          <a:p>
            <a:pPr marL="514350" indent="-514350" eaLnBrk="1" hangingPunct="1">
              <a:lnSpc>
                <a:spcPct val="80000"/>
              </a:lnSpc>
            </a:pPr>
            <a:r>
              <a:rPr lang="en-US" sz="4400" b="1" dirty="0" smtClean="0">
                <a:latin typeface="Calibri"/>
                <a:cs typeface="Calibri"/>
              </a:rPr>
              <a:t>SWASH+ Phase I </a:t>
            </a:r>
            <a:r>
              <a:rPr lang="en-US" sz="4400" b="1" smtClean="0">
                <a:latin typeface="Calibri"/>
                <a:cs typeface="Calibri"/>
              </a:rPr>
              <a:t>Lessons Learned</a:t>
            </a:r>
            <a:endParaRPr lang="en-US" sz="4400" b="1" dirty="0">
              <a:latin typeface="Calibri"/>
              <a:cs typeface="Calibri"/>
            </a:endParaRPr>
          </a:p>
        </p:txBody>
      </p:sp>
      <p:sp>
        <p:nvSpPr>
          <p:cNvPr id="4" name="TextBox 3"/>
          <p:cNvSpPr txBox="1"/>
          <p:nvPr/>
        </p:nvSpPr>
        <p:spPr>
          <a:xfrm>
            <a:off x="1460665" y="4120738"/>
            <a:ext cx="5712031" cy="1631216"/>
          </a:xfrm>
          <a:prstGeom prst="rect">
            <a:avLst/>
          </a:prstGeom>
          <a:noFill/>
        </p:spPr>
        <p:txBody>
          <a:bodyPr wrap="square" rtlCol="0">
            <a:spAutoFit/>
          </a:bodyPr>
          <a:lstStyle/>
          <a:p>
            <a:pPr algn="ctr"/>
            <a:r>
              <a:rPr lang="en-US" b="1" dirty="0" smtClean="0"/>
              <a:t>Impressions from 4 US-based staff from Emory University and CARE</a:t>
            </a:r>
          </a:p>
          <a:p>
            <a:pPr algn="ctr"/>
            <a:endParaRPr lang="en-US" sz="1600" dirty="0" smtClean="0"/>
          </a:p>
          <a:p>
            <a:pPr algn="ctr"/>
            <a:r>
              <a:rPr lang="en-US" sz="1600" dirty="0" smtClean="0"/>
              <a:t>Leslie Green, Robert Dreibelbis (Emory University); Brooks Keene, Peter Lochery (CARE)</a:t>
            </a:r>
          </a:p>
          <a:p>
            <a:pPr algn="ctr"/>
            <a:r>
              <a:rPr lang="en-US" sz="1600" dirty="0" smtClean="0"/>
              <a:t>August 2012</a:t>
            </a:r>
            <a:endParaRPr lang="en-US" sz="1600" dirty="0"/>
          </a:p>
        </p:txBody>
      </p:sp>
    </p:spTree>
    <p:extLst>
      <p:ext uri="{BB962C8B-B14F-4D97-AF65-F5344CB8AC3E}">
        <p14:creationId xmlns:p14="http://schemas.microsoft.com/office/powerpoint/2010/main" val="401233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
        <p:nvSpPr>
          <p:cNvPr id="4" name="TextBox 3"/>
          <p:cNvSpPr txBox="1"/>
          <p:nvPr/>
        </p:nvSpPr>
        <p:spPr>
          <a:xfrm>
            <a:off x="570016" y="2070276"/>
            <a:ext cx="7505205" cy="4555093"/>
          </a:xfrm>
          <a:prstGeom prst="rect">
            <a:avLst/>
          </a:prstGeom>
          <a:noFill/>
        </p:spPr>
        <p:txBody>
          <a:bodyPr wrap="square" rtlCol="0">
            <a:spAutoFit/>
          </a:bodyPr>
          <a:lstStyle/>
          <a:p>
            <a:pPr marL="342900" indent="-342900" eaLnBrk="0" fontAlgn="base" hangingPunct="0">
              <a:spcBef>
                <a:spcPct val="20000"/>
              </a:spcBef>
              <a:spcAft>
                <a:spcPct val="0"/>
              </a:spcAft>
              <a:buFont typeface="Arial" pitchFamily="34" charset="0"/>
              <a:buChar char="•"/>
            </a:pPr>
            <a:r>
              <a:rPr lang="en-US" sz="1600" dirty="0" smtClean="0">
                <a:solidFill>
                  <a:srgbClr val="5B3002"/>
                </a:solidFill>
                <a:ea typeface="ＭＳ Ｐゴシック" pitchFamily="-112" charset="-128"/>
                <a:cs typeface="ＭＳ Ｐゴシック" pitchFamily="-112" charset="-128"/>
              </a:rPr>
              <a:t>Research was initially seen as an entry point in its own right with advocacy and government engagement for “a later phase.”  </a:t>
            </a:r>
          </a:p>
          <a:p>
            <a:pPr marL="342900" indent="-342900" eaLnBrk="0" fontAlgn="base" hangingPunct="0">
              <a:spcBef>
                <a:spcPct val="20000"/>
              </a:spcBef>
              <a:spcAft>
                <a:spcPct val="0"/>
              </a:spcAft>
              <a:buFont typeface="Arial" pitchFamily="34" charset="0"/>
              <a:buChar char="•"/>
            </a:pPr>
            <a:r>
              <a:rPr lang="en-US" sz="1600" dirty="0" smtClean="0">
                <a:solidFill>
                  <a:srgbClr val="5B3002"/>
                </a:solidFill>
                <a:ea typeface="ＭＳ Ｐゴシック" pitchFamily="-112" charset="-128"/>
                <a:cs typeface="ＭＳ Ｐゴシック" pitchFamily="-112" charset="-128"/>
              </a:rPr>
              <a:t>Needed to “prove that school WASH could actually accomplish something.” Previously there was little evidence on links with any impacts.</a:t>
            </a:r>
          </a:p>
          <a:p>
            <a:pPr marL="342900" indent="-342900" eaLnBrk="0" fontAlgn="base" hangingPunct="0">
              <a:spcBef>
                <a:spcPct val="20000"/>
              </a:spcBef>
              <a:spcAft>
                <a:spcPct val="0"/>
              </a:spcAft>
              <a:buFont typeface="Arial" pitchFamily="34" charset="0"/>
              <a:buChar char="•"/>
            </a:pPr>
            <a:r>
              <a:rPr lang="en-US" sz="1600" dirty="0" smtClean="0">
                <a:solidFill>
                  <a:srgbClr val="5B3002"/>
                </a:solidFill>
                <a:ea typeface="ＭＳ Ｐゴシック" pitchFamily="-112" charset="-128"/>
                <a:cs typeface="ＭＳ Ｐゴシック" pitchFamily="-112" charset="-128"/>
              </a:rPr>
              <a:t>Some tension between research goals and service delivery tendencies initially, (e.g. the need randomization, not providing advice to controls)</a:t>
            </a:r>
          </a:p>
          <a:p>
            <a:pPr marL="342900" indent="-342900" eaLnBrk="0" fontAlgn="base" hangingPunct="0">
              <a:spcBef>
                <a:spcPct val="20000"/>
              </a:spcBef>
              <a:spcAft>
                <a:spcPct val="0"/>
              </a:spcAft>
              <a:buFont typeface="Arial" pitchFamily="34" charset="0"/>
              <a:buChar char="•"/>
            </a:pPr>
            <a:r>
              <a:rPr lang="en-US" sz="1600" dirty="0" smtClean="0">
                <a:solidFill>
                  <a:srgbClr val="5B3002"/>
                </a:solidFill>
                <a:ea typeface="ＭＳ Ｐゴシック" pitchFamily="-112" charset="-128"/>
                <a:cs typeface="ＭＳ Ｐゴシック" pitchFamily="-112" charset="-128"/>
              </a:rPr>
              <a:t>We had higher expectations than could be fulfilled of “intervention fidelity” in service delivery.  </a:t>
            </a:r>
          </a:p>
          <a:p>
            <a:pPr marL="342900" indent="-342900" eaLnBrk="0" fontAlgn="base" hangingPunct="0">
              <a:spcBef>
                <a:spcPct val="20000"/>
              </a:spcBef>
              <a:spcAft>
                <a:spcPct val="0"/>
              </a:spcAft>
              <a:buFont typeface="Arial" pitchFamily="34" charset="0"/>
              <a:buChar char="•"/>
            </a:pPr>
            <a:r>
              <a:rPr lang="en-US" sz="1600" dirty="0" smtClean="0">
                <a:solidFill>
                  <a:srgbClr val="5B3002"/>
                </a:solidFill>
                <a:ea typeface="ＭＳ Ｐゴシック" pitchFamily="-112" charset="-128"/>
                <a:cs typeface="ＭＳ Ｐゴシック" pitchFamily="-112" charset="-128"/>
              </a:rPr>
              <a:t>Randomized controlled trial  and sustainability data introduced new sub-questions and the Bill &amp; Melinda Gates Foundation was flexible in exploring these (governance, accountability, menstrual hygiene management, anal cleansing).</a:t>
            </a:r>
          </a:p>
          <a:p>
            <a:pPr marL="342900" indent="-342900" eaLnBrk="0" fontAlgn="base" hangingPunct="0">
              <a:spcBef>
                <a:spcPct val="20000"/>
              </a:spcBef>
              <a:spcAft>
                <a:spcPct val="0"/>
              </a:spcAft>
              <a:buFont typeface="Arial" pitchFamily="34" charset="0"/>
              <a:buChar char="•"/>
            </a:pPr>
            <a:r>
              <a:rPr lang="en-US" sz="1600" dirty="0" smtClean="0">
                <a:solidFill>
                  <a:srgbClr val="5B3002"/>
                </a:solidFill>
                <a:ea typeface="ＭＳ Ｐゴシック" pitchFamily="-112" charset="-128"/>
                <a:cs typeface="ＭＳ Ｐゴシック" pitchFamily="-112" charset="-128"/>
              </a:rPr>
              <a:t>Collaboration with CARE Kenya staff was key and “paid out” greatly in terms of understanding what data were “saying.”</a:t>
            </a:r>
          </a:p>
          <a:p>
            <a:pPr>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(cont)</a:t>
            </a:r>
            <a:endParaRPr lang="en-US" dirty="0"/>
          </a:p>
        </p:txBody>
      </p:sp>
      <p:sp>
        <p:nvSpPr>
          <p:cNvPr id="3" name="Content Placeholder 2"/>
          <p:cNvSpPr>
            <a:spLocks noGrp="1"/>
          </p:cNvSpPr>
          <p:nvPr>
            <p:ph idx="1"/>
          </p:nvPr>
        </p:nvSpPr>
        <p:spPr/>
        <p:txBody>
          <a:bodyPr/>
          <a:lstStyle/>
          <a:p>
            <a:r>
              <a:rPr lang="en-US" sz="1800" dirty="0" smtClean="0"/>
              <a:t>Shortening the loop between research and policy influence and research and communications earlier would have been helpful.  At some point, we “realized that advocacy was the most important [reason] for the research.”</a:t>
            </a:r>
            <a:endParaRPr lang="en-US"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Advocacy</a:t>
            </a:r>
            <a:endParaRPr lang="en-US" dirty="0"/>
          </a:p>
        </p:txBody>
      </p:sp>
      <p:sp>
        <p:nvSpPr>
          <p:cNvPr id="3" name="Content Placeholder 2"/>
          <p:cNvSpPr>
            <a:spLocks noGrp="1"/>
          </p:cNvSpPr>
          <p:nvPr>
            <p:ph idx="1"/>
          </p:nvPr>
        </p:nvSpPr>
        <p:spPr>
          <a:xfrm>
            <a:off x="381000" y="2161323"/>
            <a:ext cx="8305800" cy="4358230"/>
          </a:xfrm>
        </p:spPr>
        <p:txBody>
          <a:bodyPr/>
          <a:lstStyle/>
          <a:p>
            <a:r>
              <a:rPr lang="en-US" sz="1800" dirty="0" smtClean="0"/>
              <a:t>Early notion of advocacy was naïve (getting </a:t>
            </a:r>
            <a:r>
              <a:rPr lang="en-US" sz="1800" dirty="0" err="1" smtClean="0"/>
              <a:t>GoK</a:t>
            </a:r>
            <a:r>
              <a:rPr lang="en-US" sz="1800" dirty="0" smtClean="0"/>
              <a:t> to scale up pieces of a tested intervention)</a:t>
            </a:r>
          </a:p>
          <a:p>
            <a:r>
              <a:rPr lang="en-US" sz="1800" dirty="0" smtClean="0"/>
              <a:t>The timeline and sequence (RCT </a:t>
            </a:r>
            <a:r>
              <a:rPr lang="en-US" sz="1800" dirty="0" smtClean="0">
                <a:sym typeface="Wingdings" pitchFamily="2" charset="2"/>
              </a:rPr>
              <a:t> advocacy) did not give enough time to reach all the advocacy goals we wanted to.</a:t>
            </a:r>
            <a:endParaRPr lang="en-US" sz="1800" dirty="0" smtClean="0"/>
          </a:p>
          <a:p>
            <a:r>
              <a:rPr lang="en-US" sz="1800" dirty="0" smtClean="0"/>
              <a:t>Needed to have more policy-driven research (eventually got there) rather than health impact research, though these serve different masters</a:t>
            </a:r>
          </a:p>
          <a:p>
            <a:r>
              <a:rPr lang="en-US" sz="1800" dirty="0" smtClean="0"/>
              <a:t>Didn’t quite have the right staffing arrangement either, e.g. in terms of policy staff, from the beginning</a:t>
            </a:r>
          </a:p>
          <a:p>
            <a:r>
              <a:rPr lang="en-US" sz="1800" dirty="0" smtClean="0"/>
              <a:t>Also, the location of all senior staff in Western Kenya put us a bit out of the loop of other developments in Nairobi</a:t>
            </a:r>
          </a:p>
          <a:p>
            <a:r>
              <a:rPr lang="en-US" sz="1800" dirty="0" smtClean="0"/>
              <a:t>Initial policy analysis could have been more robust, but this was strengthened later</a:t>
            </a:r>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Advocacy (cont)</a:t>
            </a:r>
            <a:endParaRPr lang="en-US" dirty="0"/>
          </a:p>
        </p:txBody>
      </p:sp>
      <p:sp>
        <p:nvSpPr>
          <p:cNvPr id="3" name="Content Placeholder 2"/>
          <p:cNvSpPr>
            <a:spLocks noGrp="1"/>
          </p:cNvSpPr>
          <p:nvPr>
            <p:ph idx="1"/>
          </p:nvPr>
        </p:nvSpPr>
        <p:spPr>
          <a:xfrm>
            <a:off x="381000" y="2330550"/>
            <a:ext cx="8305800" cy="4177128"/>
          </a:xfrm>
        </p:spPr>
        <p:txBody>
          <a:bodyPr/>
          <a:lstStyle/>
          <a:p>
            <a:r>
              <a:rPr lang="en-US" sz="1800" dirty="0" smtClean="0"/>
              <a:t>The addition of outcome mapping at Emory’s suggestion was a big positive move in terms of monitoring and course-correcting (now using it in a variety of projects)</a:t>
            </a:r>
          </a:p>
          <a:p>
            <a:r>
              <a:rPr lang="en-US" sz="1800" dirty="0" smtClean="0"/>
              <a:t>It took a long time to get all staff and institutions to have a shared view of our role (turning research into policy); many staff wanted to focus on service delivery </a:t>
            </a:r>
            <a:r>
              <a:rPr lang="en-US" sz="1800" dirty="0" smtClean="0">
                <a:sym typeface="Wingdings" pitchFamily="2" charset="2"/>
              </a:rPr>
              <a:t> CARE’s risk management systems kicked in for the direct funding model pilot, undermining learning</a:t>
            </a:r>
          </a:p>
          <a:p>
            <a:r>
              <a:rPr lang="en-US" sz="1800" dirty="0" smtClean="0">
                <a:sym typeface="Wingdings" pitchFamily="2" charset="2"/>
              </a:rPr>
              <a:t>Forum in Atlanta in December 2011 really picked up momentum with </a:t>
            </a:r>
            <a:r>
              <a:rPr lang="en-US" sz="1800" dirty="0" err="1" smtClean="0">
                <a:sym typeface="Wingdings" pitchFamily="2" charset="2"/>
              </a:rPr>
              <a:t>GoK</a:t>
            </a:r>
            <a:r>
              <a:rPr lang="en-US" sz="1800" dirty="0" smtClean="0">
                <a:sym typeface="Wingdings" pitchFamily="2" charset="2"/>
              </a:rPr>
              <a:t> officials and would ideally have come even sooner</a:t>
            </a:r>
          </a:p>
          <a:p>
            <a:r>
              <a:rPr lang="en-US" sz="1800" dirty="0" smtClean="0">
                <a:sym typeface="Wingdings" pitchFamily="2" charset="2"/>
              </a:rPr>
              <a:t>Got lucky with the prominence of education in Kenya</a:t>
            </a:r>
          </a:p>
          <a:p>
            <a:r>
              <a:rPr lang="en-US" sz="1800" dirty="0" smtClean="0">
                <a:sym typeface="Wingdings" pitchFamily="2" charset="2"/>
              </a:rPr>
              <a:t>Overall, the partnership between a practitioner organization and research partner paid off with high credibility and potential influence; we did have some national-level impact even with all the limitations and mistakes!</a:t>
            </a:r>
            <a:endParaRPr lang="en-US" dirty="0" smtClean="0"/>
          </a:p>
          <a:p>
            <a:endParaRPr lang="en-US"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&amp; Coordination</a:t>
            </a:r>
            <a:endParaRPr lang="en-US" dirty="0"/>
          </a:p>
        </p:txBody>
      </p:sp>
      <p:sp>
        <p:nvSpPr>
          <p:cNvPr id="3" name="Content Placeholder 2"/>
          <p:cNvSpPr>
            <a:spLocks noGrp="1"/>
          </p:cNvSpPr>
          <p:nvPr>
            <p:ph idx="1"/>
          </p:nvPr>
        </p:nvSpPr>
        <p:spPr>
          <a:xfrm>
            <a:off x="107875" y="2153400"/>
            <a:ext cx="8751117" cy="4199906"/>
          </a:xfrm>
        </p:spPr>
        <p:txBody>
          <a:bodyPr/>
          <a:lstStyle/>
          <a:p>
            <a:pPr marL="514350" indent="-514350"/>
            <a:r>
              <a:rPr lang="en-US" sz="1800" dirty="0" smtClean="0"/>
              <a:t>It became obvious early on that center of gravity was shifting from Kenya to the US based on the unusual approach being used for CARE (now more common) and the distance between the sub-office and Nairobi</a:t>
            </a:r>
          </a:p>
          <a:p>
            <a:pPr marL="514350" indent="-514350"/>
            <a:r>
              <a:rPr lang="en-US" sz="1800" dirty="0" smtClean="0"/>
              <a:t>Executive committee arrangement with bi-annual face-to-face meetings worked relatively well but was highly dependent on the quality of coordination from Kenya</a:t>
            </a:r>
          </a:p>
          <a:p>
            <a:pPr marL="514350" indent="-514350"/>
            <a:r>
              <a:rPr lang="en-US" sz="1800" dirty="0" smtClean="0"/>
              <a:t>Partnership tweaks were necessary throughout and this led to significant delays and financial issues.  Next time we’d want to do a better job of carefully assessing partner capacities.</a:t>
            </a:r>
          </a:p>
          <a:p>
            <a:pPr marL="514350" indent="-514350"/>
            <a:r>
              <a:rPr lang="en-US" sz="1800" dirty="0" smtClean="0"/>
              <a:t>The initial poor results from the pilot sustainability assessment was a wake-up call and led us to a very different relationship with the Gates Foundation.  We believe our open approach to studying and addressing bad results was well-received and led to important advocacy and additional research.  Viewing the donor-grantee relationship as a joint effort has been helpful.</a:t>
            </a:r>
          </a:p>
          <a:p>
            <a:pPr marL="514350" indent="-514350"/>
            <a:endParaRPr lang="en-US" sz="1800" dirty="0" smtClean="0"/>
          </a:p>
          <a:p>
            <a:pPr marL="514350" indent="-514350"/>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Felt Tip Woman"/>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10050</TotalTime>
  <Words>642</Words>
  <Application>Microsoft Office PowerPoint</Application>
  <PresentationFormat>On-screen Show (4:3)</PresentationFormat>
  <Paragraphs>33</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1_Default Design</vt:lpstr>
      <vt:lpstr>SWASH+ Phase I Lessons Learned</vt:lpstr>
      <vt:lpstr>Research</vt:lpstr>
      <vt:lpstr>Research (cont)</vt:lpstr>
      <vt:lpstr>Advocacy</vt:lpstr>
      <vt:lpstr>Advocacy (cont)</vt:lpstr>
      <vt:lpstr>Management &amp; Coordination</vt:lpstr>
    </vt:vector>
  </TitlesOfParts>
  <Company>Emory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School WASH on Quality of Learning</dc:title>
  <dc:creator>Bethany Caruso</dc:creator>
  <cp:lastModifiedBy>admin</cp:lastModifiedBy>
  <cp:revision>219</cp:revision>
  <dcterms:created xsi:type="dcterms:W3CDTF">2011-05-16T07:23:24Z</dcterms:created>
  <dcterms:modified xsi:type="dcterms:W3CDTF">2013-04-22T08:24:25Z</dcterms:modified>
</cp:coreProperties>
</file>