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charts/chart1.xml" ContentType="application/vnd.openxmlformats-officedocument.drawingml.chart+xml"/>
  <Override PartName="/ppt/notesSlides/notesSlide24.xml" ContentType="application/vnd.openxmlformats-officedocument.presentationml.notesSlide+xml"/>
  <Override PartName="/ppt/charts/chart2.xml" ContentType="application/vnd.openxmlformats-officedocument.drawingml.chart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40"/>
  </p:notesMasterIdLst>
  <p:handoutMasterIdLst>
    <p:handoutMasterId r:id="rId41"/>
  </p:handoutMasterIdLst>
  <p:sldIdLst>
    <p:sldId id="664" r:id="rId2"/>
    <p:sldId id="473" r:id="rId3"/>
    <p:sldId id="520" r:id="rId4"/>
    <p:sldId id="470" r:id="rId5"/>
    <p:sldId id="521" r:id="rId6"/>
    <p:sldId id="670" r:id="rId7"/>
    <p:sldId id="522" r:id="rId8"/>
    <p:sldId id="672" r:id="rId9"/>
    <p:sldId id="674" r:id="rId10"/>
    <p:sldId id="673" r:id="rId11"/>
    <p:sldId id="639" r:id="rId12"/>
    <p:sldId id="656" r:id="rId13"/>
    <p:sldId id="696" r:id="rId14"/>
    <p:sldId id="697" r:id="rId15"/>
    <p:sldId id="699" r:id="rId16"/>
    <p:sldId id="691" r:id="rId17"/>
    <p:sldId id="695" r:id="rId18"/>
    <p:sldId id="650" r:id="rId19"/>
    <p:sldId id="651" r:id="rId20"/>
    <p:sldId id="531" r:id="rId21"/>
    <p:sldId id="534" r:id="rId22"/>
    <p:sldId id="533" r:id="rId23"/>
    <p:sldId id="660" r:id="rId24"/>
    <p:sldId id="624" r:id="rId25"/>
    <p:sldId id="698" r:id="rId26"/>
    <p:sldId id="625" r:id="rId27"/>
    <p:sldId id="540" r:id="rId28"/>
    <p:sldId id="676" r:id="rId29"/>
    <p:sldId id="598" r:id="rId30"/>
    <p:sldId id="539" r:id="rId31"/>
    <p:sldId id="675" r:id="rId32"/>
    <p:sldId id="665" r:id="rId33"/>
    <p:sldId id="666" r:id="rId34"/>
    <p:sldId id="700" r:id="rId35"/>
    <p:sldId id="590" r:id="rId36"/>
    <p:sldId id="663" r:id="rId37"/>
    <p:sldId id="602" r:id="rId38"/>
    <p:sldId id="569" r:id="rId39"/>
  </p:sldIdLst>
  <p:sldSz cx="9144000" cy="6858000" type="screen4x3"/>
  <p:notesSz cx="6761163" cy="9942513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  <a:srgbClr val="FFFFCC"/>
    <a:srgbClr val="800000"/>
    <a:srgbClr val="FFFFEF"/>
    <a:srgbClr val="FFFF00"/>
    <a:srgbClr val="CC0000"/>
    <a:srgbClr val="009FDE"/>
    <a:srgbClr val="CC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5047" autoAdjust="0"/>
    <p:restoredTop sz="99012" autoAdjust="0"/>
  </p:normalViewPr>
  <p:slideViewPr>
    <p:cSldViewPr>
      <p:cViewPr>
        <p:scale>
          <a:sx n="75" d="100"/>
          <a:sy n="75" d="100"/>
        </p:scale>
        <p:origin x="-1002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780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plotArea>
      <c:layout>
        <c:manualLayout>
          <c:layoutTarget val="inner"/>
          <c:xMode val="edge"/>
          <c:yMode val="edge"/>
          <c:x val="6.4880226239328126E-2"/>
          <c:y val="7.718699935235418E-2"/>
          <c:w val="0.89530997005656043"/>
          <c:h val="0.728435763711346"/>
        </c:manualLayout>
      </c:layout>
      <c:lineChart>
        <c:grouping val="standard"/>
        <c:varyColors val="0"/>
        <c:ser>
          <c:idx val="2"/>
          <c:order val="0"/>
          <c:tx>
            <c:strRef>
              <c:f>Sheet1!$B$1</c:f>
              <c:strCache>
                <c:ptCount val="1"/>
                <c:pt idx="0">
                  <c:v>PS formed</c:v>
                </c:pt>
              </c:strCache>
            </c:strRef>
          </c:tx>
          <c:spPr>
            <a:ln>
              <a:solidFill>
                <a:srgbClr val="C00000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dLbls>
            <c:dLbl>
              <c:idx val="0"/>
              <c:layout>
                <c:manualLayout>
                  <c:x val="-2.253521126760644E-2"/>
                  <c:y val="-5.411255411255413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3.6619718309860175E-2"/>
                  <c:y val="-3.896103896103897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8"/>
              <c:layout>
                <c:manualLayout>
                  <c:x val="-7.0422535211267734E-2"/>
                  <c:y val="-4.545454545454548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9"/>
              <c:layout>
                <c:manualLayout>
                  <c:x val="-6.7605633802817797E-2"/>
                  <c:y val="-5.194805194805193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0"/>
              <c:layout>
                <c:manualLayout>
                  <c:x val="0"/>
                  <c:y val="-3.463203463203463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 w="26254">
                <a:noFill/>
              </a:ln>
            </c:spPr>
            <c:txPr>
              <a:bodyPr/>
              <a:lstStyle/>
              <a:p>
                <a:pPr>
                  <a:defRPr sz="2000" b="1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Sheet1!$A$2:$A$12</c:f>
              <c:strCache>
                <c:ptCount val="11"/>
                <c:pt idx="0">
                  <c:v>2002-03</c:v>
                </c:pt>
                <c:pt idx="1">
                  <c:v>2003-04</c:v>
                </c:pt>
                <c:pt idx="2">
                  <c:v>2004-05</c:v>
                </c:pt>
                <c:pt idx="3">
                  <c:v>2005-06</c:v>
                </c:pt>
                <c:pt idx="4">
                  <c:v>2006-07</c:v>
                </c:pt>
                <c:pt idx="5">
                  <c:v>2007-08</c:v>
                </c:pt>
                <c:pt idx="6">
                  <c:v>2008-09</c:v>
                </c:pt>
                <c:pt idx="7">
                  <c:v>2009-10</c:v>
                </c:pt>
                <c:pt idx="8">
                  <c:v>2010-11</c:v>
                </c:pt>
                <c:pt idx="9">
                  <c:v>2011-12</c:v>
                </c:pt>
                <c:pt idx="10">
                  <c:v>Aug-13</c:v>
                </c:pt>
              </c:strCache>
            </c:strRef>
          </c:cat>
          <c:val>
            <c:numRef>
              <c:f>Sheet1!$B$2:$B$12</c:f>
              <c:numCache>
                <c:formatCode>General</c:formatCode>
                <c:ptCount val="11"/>
                <c:pt idx="0">
                  <c:v>82</c:v>
                </c:pt>
                <c:pt idx="1">
                  <c:v>450</c:v>
                </c:pt>
                <c:pt idx="2">
                  <c:v>784</c:v>
                </c:pt>
                <c:pt idx="3">
                  <c:v>4077</c:v>
                </c:pt>
                <c:pt idx="4">
                  <c:v>8313</c:v>
                </c:pt>
                <c:pt idx="5">
                  <c:v>10649</c:v>
                </c:pt>
                <c:pt idx="6">
                  <c:v>13542</c:v>
                </c:pt>
                <c:pt idx="7">
                  <c:v>16301</c:v>
                </c:pt>
                <c:pt idx="8">
                  <c:v>17556</c:v>
                </c:pt>
                <c:pt idx="9">
                  <c:v>17790</c:v>
                </c:pt>
                <c:pt idx="10">
                  <c:v>18185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72376832"/>
        <c:axId val="172378368"/>
      </c:lineChart>
      <c:catAx>
        <c:axId val="1723768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ln w="3270">
            <a:solidFill>
              <a:srgbClr val="808080"/>
            </a:solidFill>
            <a:prstDash val="solid"/>
          </a:ln>
        </c:spPr>
        <c:txPr>
          <a:bodyPr rot="-3480000" vert="horz"/>
          <a:lstStyle/>
          <a:p>
            <a:pPr>
              <a:defRPr sz="1400"/>
            </a:pPr>
            <a:endParaRPr lang="en-US"/>
          </a:p>
        </c:txPr>
        <c:crossAx val="172378368"/>
        <c:crosses val="autoZero"/>
        <c:auto val="0"/>
        <c:lblAlgn val="ctr"/>
        <c:lblOffset val="100"/>
        <c:noMultiLvlLbl val="0"/>
      </c:catAx>
      <c:valAx>
        <c:axId val="17237836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ln w="3270">
            <a:solidFill>
              <a:srgbClr val="808080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en-US"/>
          </a:p>
        </c:txPr>
        <c:crossAx val="172376832"/>
        <c:crosses val="autoZero"/>
        <c:crossBetween val="between"/>
      </c:valAx>
      <c:spPr>
        <a:noFill/>
        <a:ln w="25395">
          <a:noFill/>
        </a:ln>
      </c:spPr>
    </c:plotArea>
    <c:plotVisOnly val="1"/>
    <c:dispBlanksAs val="gap"/>
    <c:showDLblsOverMax val="0"/>
  </c:chart>
  <c:spPr>
    <a:noFill/>
    <a:ln>
      <a:noFill/>
    </a:ln>
    <a:effectLst>
      <a:outerShdw blurRad="40000" dist="23000" dir="5400000" rotWithShape="0">
        <a:srgbClr val="000000">
          <a:alpha val="35000"/>
        </a:srgbClr>
      </a:outerShdw>
    </a:effectLst>
    <a:scene3d>
      <a:camera prst="orthographicFront">
        <a:rot lat="0" lon="0" rev="0"/>
      </a:camera>
      <a:lightRig rig="threePt" dir="t">
        <a:rot lat="0" lon="0" rev="1200000"/>
      </a:lightRig>
    </a:scene3d>
    <a:sp3d>
      <a:bevelT w="63500" h="25400"/>
    </a:sp3d>
  </c:spPr>
  <c:txPr>
    <a:bodyPr/>
    <a:lstStyle/>
    <a:p>
      <a:pPr>
        <a:defRPr sz="1800">
          <a:solidFill>
            <a:srgbClr val="002060"/>
          </a:solidFill>
          <a:latin typeface="+mn-lt"/>
          <a:ea typeface="+mn-ea"/>
          <a:cs typeface="+mn-cs"/>
        </a:defRPr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35"/>
    </mc:Choice>
    <mc:Fallback>
      <c:style val="35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1827956989247285"/>
          <c:y val="3.0508474576271191E-2"/>
          <c:w val="0.88279569892473164"/>
          <c:h val="0.7355932203389893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Sheet1!$C$1</c:f>
              <c:strCache>
                <c:ptCount val="1"/>
                <c:pt idx="0">
                  <c:v>Project Approved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numFmt formatCode="General" sourceLinked="0"/>
            <c:txPr>
              <a:bodyPr rot="-5400000"/>
              <a:lstStyle/>
              <a:p>
                <a:pPr>
                  <a:defRPr/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Sheet1!$B$2:$B$12</c:f>
              <c:strCache>
                <c:ptCount val="11"/>
                <c:pt idx="0">
                  <c:v>2002-03</c:v>
                </c:pt>
                <c:pt idx="1">
                  <c:v>2003-04</c:v>
                </c:pt>
                <c:pt idx="2">
                  <c:v>2004-05</c:v>
                </c:pt>
                <c:pt idx="3">
                  <c:v>2005-06</c:v>
                </c:pt>
                <c:pt idx="4">
                  <c:v>2006-07</c:v>
                </c:pt>
                <c:pt idx="5">
                  <c:v>2007-08</c:v>
                </c:pt>
                <c:pt idx="6">
                  <c:v>2008-09</c:v>
                </c:pt>
                <c:pt idx="7">
                  <c:v>2009-10</c:v>
                </c:pt>
                <c:pt idx="8">
                  <c:v>2010-11 </c:v>
                </c:pt>
                <c:pt idx="9">
                  <c:v>2011-12</c:v>
                </c:pt>
                <c:pt idx="10">
                  <c:v>Aug-13</c:v>
                </c:pt>
              </c:strCache>
            </c:strRef>
          </c:cat>
          <c:val>
            <c:numRef>
              <c:f>Sheet1!$C$2:$C$12</c:f>
              <c:numCache>
                <c:formatCode>General</c:formatCode>
                <c:ptCount val="11"/>
                <c:pt idx="0">
                  <c:v>41</c:v>
                </c:pt>
                <c:pt idx="1">
                  <c:v>391</c:v>
                </c:pt>
                <c:pt idx="2">
                  <c:v>862</c:v>
                </c:pt>
                <c:pt idx="3">
                  <c:v>1272</c:v>
                </c:pt>
                <c:pt idx="4">
                  <c:v>1945</c:v>
                </c:pt>
                <c:pt idx="5">
                  <c:v>3167</c:v>
                </c:pt>
                <c:pt idx="6">
                  <c:v>4948</c:v>
                </c:pt>
                <c:pt idx="7">
                  <c:v>10063</c:v>
                </c:pt>
                <c:pt idx="8">
                  <c:v>10965</c:v>
                </c:pt>
                <c:pt idx="9">
                  <c:v>11875</c:v>
                </c:pt>
                <c:pt idx="10">
                  <c:v>13324</c:v>
                </c:pt>
              </c:numCache>
            </c:numRef>
          </c:val>
        </c:ser>
        <c:ser>
          <c:idx val="1"/>
          <c:order val="1"/>
          <c:tx>
            <c:strRef>
              <c:f>Sheet1!$D$1</c:f>
              <c:strCache>
                <c:ptCount val="1"/>
                <c:pt idx="0">
                  <c:v>Project Completed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dLbl>
              <c:idx val="1"/>
              <c:layout>
                <c:manualLayout>
                  <c:x val="8.3813408913523228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8.3813408913523228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9.7782310399110711E-3"/>
                  <c:y val="2.3161551823972187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1.8159571931263423E-2"/>
                  <c:y val="6.9484655471917034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8.3813408913523228E-3"/>
                  <c:y val="-4.6323103647944409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8.3813408913523228E-3"/>
                  <c:y val="-1.1580775911988568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9.7782310399110207E-3"/>
                  <c:y val="-6.9484655471917034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8"/>
              <c:layout>
                <c:manualLayout>
                  <c:x val="1.8679611035388181E-2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numFmt formatCode="General" sourceLinked="0"/>
            <c:txPr>
              <a:bodyPr rot="-5400000" vert="horz"/>
              <a:lstStyle/>
              <a:p>
                <a:pPr>
                  <a:defRPr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Sheet1!$B$2:$B$12</c:f>
              <c:strCache>
                <c:ptCount val="11"/>
                <c:pt idx="0">
                  <c:v>2002-03</c:v>
                </c:pt>
                <c:pt idx="1">
                  <c:v>2003-04</c:v>
                </c:pt>
                <c:pt idx="2">
                  <c:v>2004-05</c:v>
                </c:pt>
                <c:pt idx="3">
                  <c:v>2005-06</c:v>
                </c:pt>
                <c:pt idx="4">
                  <c:v>2006-07</c:v>
                </c:pt>
                <c:pt idx="5">
                  <c:v>2007-08</c:v>
                </c:pt>
                <c:pt idx="6">
                  <c:v>2008-09</c:v>
                </c:pt>
                <c:pt idx="7">
                  <c:v>2009-10</c:v>
                </c:pt>
                <c:pt idx="8">
                  <c:v>2010-11 </c:v>
                </c:pt>
                <c:pt idx="9">
                  <c:v>2011-12</c:v>
                </c:pt>
                <c:pt idx="10">
                  <c:v>Aug-13</c:v>
                </c:pt>
              </c:strCache>
            </c:strRef>
          </c:cat>
          <c:val>
            <c:numRef>
              <c:f>Sheet1!$D$2:$D$12</c:f>
              <c:numCache>
                <c:formatCode>General</c:formatCode>
                <c:ptCount val="11"/>
                <c:pt idx="0">
                  <c:v>0</c:v>
                </c:pt>
                <c:pt idx="1">
                  <c:v>170</c:v>
                </c:pt>
                <c:pt idx="2">
                  <c:v>175</c:v>
                </c:pt>
                <c:pt idx="3">
                  <c:v>456</c:v>
                </c:pt>
                <c:pt idx="4">
                  <c:v>883</c:v>
                </c:pt>
                <c:pt idx="5">
                  <c:v>1091</c:v>
                </c:pt>
                <c:pt idx="6">
                  <c:v>1789</c:v>
                </c:pt>
                <c:pt idx="7">
                  <c:v>5731</c:v>
                </c:pt>
                <c:pt idx="8">
                  <c:v>7950</c:v>
                </c:pt>
                <c:pt idx="9">
                  <c:v>8696</c:v>
                </c:pt>
                <c:pt idx="10">
                  <c:v>10070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1"/>
        <c:overlap val="-12"/>
        <c:axId val="178667520"/>
        <c:axId val="178669056"/>
      </c:barChart>
      <c:catAx>
        <c:axId val="17866752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 rot="-5400000" vert="horz"/>
          <a:lstStyle/>
          <a:p>
            <a:pPr>
              <a:defRPr/>
            </a:pPr>
            <a:endParaRPr lang="en-US"/>
          </a:p>
        </c:txPr>
        <c:crossAx val="178669056"/>
        <c:crosses val="autoZero"/>
        <c:auto val="1"/>
        <c:lblAlgn val="ctr"/>
        <c:lblOffset val="100"/>
        <c:noMultiLvlLbl val="0"/>
      </c:catAx>
      <c:valAx>
        <c:axId val="17866905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178667520"/>
        <c:crosses val="autoZero"/>
        <c:crossBetween val="between"/>
      </c:valAx>
    </c:plotArea>
    <c:legend>
      <c:legendPos val="r"/>
      <c:layout>
        <c:manualLayout>
          <c:xMode val="edge"/>
          <c:yMode val="edge"/>
          <c:wMode val="edge"/>
          <c:hMode val="edge"/>
          <c:x val="8.6021555816161277E-2"/>
          <c:y val="4.2372947973849363E-2"/>
          <c:w val="0.52473122242698389"/>
          <c:h val="0.12372886833405392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600"/>
      </a:pPr>
      <a:endParaRPr lang="en-US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5606745-46FF-446A-B41E-03CE11514282}" type="doc">
      <dgm:prSet loTypeId="urn:microsoft.com/office/officeart/2005/8/layout/arrow2" loCatId="process" qsTypeId="urn:microsoft.com/office/officeart/2005/8/quickstyle/simple4" qsCatId="simple" csTypeId="urn:microsoft.com/office/officeart/2005/8/colors/colorful3" csCatId="colorful" phldr="1"/>
      <dgm:spPr/>
    </dgm:pt>
    <dgm:pt modelId="{1AEAC4B5-4929-4E0D-B457-FCCFB4E3FA02}">
      <dgm:prSet phldrT="[Text]"/>
      <dgm:spPr/>
      <dgm:t>
        <a:bodyPr/>
        <a:lstStyle/>
        <a:p>
          <a:endParaRPr lang="en-US" dirty="0"/>
        </a:p>
      </dgm:t>
    </dgm:pt>
    <dgm:pt modelId="{17E9342B-DBD9-4CF0-9382-675126EADFC3}" type="parTrans" cxnId="{A6001BA5-39B7-4F53-9212-5D5EF241552B}">
      <dgm:prSet/>
      <dgm:spPr/>
      <dgm:t>
        <a:bodyPr/>
        <a:lstStyle/>
        <a:p>
          <a:endParaRPr lang="en-US"/>
        </a:p>
      </dgm:t>
    </dgm:pt>
    <dgm:pt modelId="{C50D8456-D43A-42BF-BA1B-844D6AEC02B3}" type="sibTrans" cxnId="{A6001BA5-39B7-4F53-9212-5D5EF241552B}">
      <dgm:prSet/>
      <dgm:spPr/>
      <dgm:t>
        <a:bodyPr/>
        <a:lstStyle/>
        <a:p>
          <a:endParaRPr lang="en-US"/>
        </a:p>
      </dgm:t>
    </dgm:pt>
    <dgm:pt modelId="{0F1E9EBD-09C4-4CBB-A55A-71D88C97433D}">
      <dgm:prSet phldrT="[Text]"/>
      <dgm:spPr/>
      <dgm:t>
        <a:bodyPr/>
        <a:lstStyle/>
        <a:p>
          <a:endParaRPr lang="en-US" dirty="0"/>
        </a:p>
      </dgm:t>
    </dgm:pt>
    <dgm:pt modelId="{CD03C2C4-76E7-4AAE-B0CF-FC618143A460}" type="parTrans" cxnId="{FC6D555A-C68B-46F8-B177-E02863C15996}">
      <dgm:prSet/>
      <dgm:spPr/>
      <dgm:t>
        <a:bodyPr/>
        <a:lstStyle/>
        <a:p>
          <a:endParaRPr lang="en-US"/>
        </a:p>
      </dgm:t>
    </dgm:pt>
    <dgm:pt modelId="{E33E9984-F249-4642-AB3F-2E3709521903}" type="sibTrans" cxnId="{FC6D555A-C68B-46F8-B177-E02863C15996}">
      <dgm:prSet/>
      <dgm:spPr/>
      <dgm:t>
        <a:bodyPr/>
        <a:lstStyle/>
        <a:p>
          <a:endParaRPr lang="en-US"/>
        </a:p>
      </dgm:t>
    </dgm:pt>
    <dgm:pt modelId="{32C85FF7-8B78-4D89-8B2F-F574229377FC}">
      <dgm:prSet/>
      <dgm:spPr/>
      <dgm:t>
        <a:bodyPr/>
        <a:lstStyle/>
        <a:p>
          <a:endParaRPr lang="en-US" dirty="0"/>
        </a:p>
      </dgm:t>
    </dgm:pt>
    <dgm:pt modelId="{9AA29C37-C226-4C77-97B0-B0BB0E8801B0}" type="parTrans" cxnId="{63723290-2C4E-47E7-B239-43F38C54EBE2}">
      <dgm:prSet/>
      <dgm:spPr/>
      <dgm:t>
        <a:bodyPr/>
        <a:lstStyle/>
        <a:p>
          <a:endParaRPr lang="en-US"/>
        </a:p>
      </dgm:t>
    </dgm:pt>
    <dgm:pt modelId="{265D4558-ED46-4726-9496-E96C3550A480}" type="sibTrans" cxnId="{63723290-2C4E-47E7-B239-43F38C54EBE2}">
      <dgm:prSet/>
      <dgm:spPr/>
      <dgm:t>
        <a:bodyPr/>
        <a:lstStyle/>
        <a:p>
          <a:endParaRPr lang="en-US"/>
        </a:p>
      </dgm:t>
    </dgm:pt>
    <dgm:pt modelId="{188E89C2-C6DE-4A22-BFE0-06D1658AACD4}">
      <dgm:prSet/>
      <dgm:spPr/>
      <dgm:t>
        <a:bodyPr/>
        <a:lstStyle/>
        <a:p>
          <a:endParaRPr lang="en-US" dirty="0"/>
        </a:p>
      </dgm:t>
    </dgm:pt>
    <dgm:pt modelId="{6F73312F-9184-4800-9CF5-81A74AED452C}" type="parTrans" cxnId="{17C90693-8BCB-4F08-8921-90B321FB4284}">
      <dgm:prSet/>
      <dgm:spPr/>
      <dgm:t>
        <a:bodyPr/>
        <a:lstStyle/>
        <a:p>
          <a:endParaRPr lang="en-US"/>
        </a:p>
      </dgm:t>
    </dgm:pt>
    <dgm:pt modelId="{EFEFD036-0C1C-4011-BE14-781982A5CB3C}" type="sibTrans" cxnId="{17C90693-8BCB-4F08-8921-90B321FB4284}">
      <dgm:prSet/>
      <dgm:spPr/>
      <dgm:t>
        <a:bodyPr/>
        <a:lstStyle/>
        <a:p>
          <a:endParaRPr lang="en-US"/>
        </a:p>
      </dgm:t>
    </dgm:pt>
    <dgm:pt modelId="{5222E98E-CD3D-497E-9DA3-0B23D68A7CD7}">
      <dgm:prSet phldrT="[Text]"/>
      <dgm:spPr/>
      <dgm:t>
        <a:bodyPr/>
        <a:lstStyle/>
        <a:p>
          <a:endParaRPr lang="en-US" dirty="0"/>
        </a:p>
      </dgm:t>
    </dgm:pt>
    <dgm:pt modelId="{0F40291F-88CB-42B9-9C69-3D2BCA291198}" type="sibTrans" cxnId="{65BFDBA9-9733-4CC5-A87D-840B69EAB565}">
      <dgm:prSet/>
      <dgm:spPr/>
      <dgm:t>
        <a:bodyPr/>
        <a:lstStyle/>
        <a:p>
          <a:endParaRPr lang="en-US"/>
        </a:p>
      </dgm:t>
    </dgm:pt>
    <dgm:pt modelId="{4DB21AAE-CF08-4555-BE0E-E8FD11A18858}" type="parTrans" cxnId="{65BFDBA9-9733-4CC5-A87D-840B69EAB565}">
      <dgm:prSet/>
      <dgm:spPr/>
      <dgm:t>
        <a:bodyPr/>
        <a:lstStyle/>
        <a:p>
          <a:endParaRPr lang="en-US"/>
        </a:p>
      </dgm:t>
    </dgm:pt>
    <dgm:pt modelId="{C002B623-7769-4015-AAE6-A26ED39D85AA}" type="pres">
      <dgm:prSet presAssocID="{D5606745-46FF-446A-B41E-03CE11514282}" presName="arrowDiagram" presStyleCnt="0">
        <dgm:presLayoutVars>
          <dgm:chMax val="5"/>
          <dgm:dir/>
          <dgm:resizeHandles val="exact"/>
        </dgm:presLayoutVars>
      </dgm:prSet>
      <dgm:spPr/>
    </dgm:pt>
    <dgm:pt modelId="{EBF5F85A-B5F4-455B-98DB-1F852C16FF19}" type="pres">
      <dgm:prSet presAssocID="{D5606745-46FF-446A-B41E-03CE11514282}" presName="arrow" presStyleLbl="bgShp" presStyleIdx="0" presStyleCnt="1"/>
      <dgm:spPr>
        <a:solidFill>
          <a:srgbClr val="FFFF00"/>
        </a:solidFill>
        <a:ln>
          <a:solidFill>
            <a:schemeClr val="tx2">
              <a:lumMod val="75000"/>
            </a:schemeClr>
          </a:solidFill>
        </a:ln>
      </dgm:spPr>
      <dgm:t>
        <a:bodyPr/>
        <a:lstStyle/>
        <a:p>
          <a:endParaRPr lang="en-US"/>
        </a:p>
      </dgm:t>
    </dgm:pt>
    <dgm:pt modelId="{9E0814B6-E220-4B49-98C7-2D84D72447E2}" type="pres">
      <dgm:prSet presAssocID="{D5606745-46FF-446A-B41E-03CE11514282}" presName="arrowDiagram5" presStyleCnt="0"/>
      <dgm:spPr/>
    </dgm:pt>
    <dgm:pt modelId="{6C9B2F28-4DD7-41D9-B34C-FE139C2FE009}" type="pres">
      <dgm:prSet presAssocID="{5222E98E-CD3D-497E-9DA3-0B23D68A7CD7}" presName="bullet5a" presStyleLbl="node1" presStyleIdx="0" presStyleCnt="5"/>
      <dgm:spPr/>
    </dgm:pt>
    <dgm:pt modelId="{AD51EF73-07D2-4427-BD42-EC91E2E93EF5}" type="pres">
      <dgm:prSet presAssocID="{5222E98E-CD3D-497E-9DA3-0B23D68A7CD7}" presName="textBox5a" presStyleLbl="revTx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10B32AA-5889-4C7D-9A6E-201AEC70E7BD}" type="pres">
      <dgm:prSet presAssocID="{1AEAC4B5-4929-4E0D-B457-FCCFB4E3FA02}" presName="bullet5b" presStyleLbl="node1" presStyleIdx="1" presStyleCnt="5" custLinFactNeighborX="-54472" custLinFactNeighborY="62388"/>
      <dgm:spPr/>
    </dgm:pt>
    <dgm:pt modelId="{1A8E7F1E-51B1-418D-BEAB-433465DB4CA3}" type="pres">
      <dgm:prSet presAssocID="{1AEAC4B5-4929-4E0D-B457-FCCFB4E3FA02}" presName="textBox5b" presStyleLbl="revTx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5BAC30C-CF25-4F1B-BF8E-4D9364FA5B4B}" type="pres">
      <dgm:prSet presAssocID="{0F1E9EBD-09C4-4CBB-A55A-71D88C97433D}" presName="bullet5c" presStyleLbl="node1" presStyleIdx="2" presStyleCnt="5" custLinFactX="-27013" custLinFactNeighborX="-100000" custLinFactNeighborY="51280"/>
      <dgm:spPr/>
    </dgm:pt>
    <dgm:pt modelId="{45DB1866-DA62-4842-A84B-6E0DE2BBF78C}" type="pres">
      <dgm:prSet presAssocID="{0F1E9EBD-09C4-4CBB-A55A-71D88C97433D}" presName="textBox5c" presStyleLbl="revTx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C398B3A-E478-422B-8201-6AD6B9C86389}" type="pres">
      <dgm:prSet presAssocID="{32C85FF7-8B78-4D89-8B2F-F574229377FC}" presName="bullet5d" presStyleLbl="node1" presStyleIdx="3" presStyleCnt="5" custLinFactNeighborX="-83953" custLinFactNeighborY="9507"/>
      <dgm:spPr/>
    </dgm:pt>
    <dgm:pt modelId="{A6878373-2C7D-42E4-B993-6566E25FF1F5}" type="pres">
      <dgm:prSet presAssocID="{32C85FF7-8B78-4D89-8B2F-F574229377FC}" presName="textBox5d" presStyleLbl="revTx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4B2D427-40F7-40DA-A0D9-8695E1C3C89D}" type="pres">
      <dgm:prSet presAssocID="{188E89C2-C6DE-4A22-BFE0-06D1658AACD4}" presName="bullet5e" presStyleLbl="node1" presStyleIdx="4" presStyleCnt="5"/>
      <dgm:spPr/>
    </dgm:pt>
    <dgm:pt modelId="{CD7E8EFB-070E-43AA-9752-65E1F4B1FF3A}" type="pres">
      <dgm:prSet presAssocID="{188E89C2-C6DE-4A22-BFE0-06D1658AACD4}" presName="textBox5e" presStyleLbl="revTx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38B6B9B-0AD6-4555-A008-47E6E6C91CCE}" type="presOf" srcId="{D5606745-46FF-446A-B41E-03CE11514282}" destId="{C002B623-7769-4015-AAE6-A26ED39D85AA}" srcOrd="0" destOrd="0" presId="urn:microsoft.com/office/officeart/2005/8/layout/arrow2"/>
    <dgm:cxn modelId="{11BBEA79-8D1A-4271-B705-F42EB2150740}" type="presOf" srcId="{5222E98E-CD3D-497E-9DA3-0B23D68A7CD7}" destId="{AD51EF73-07D2-4427-BD42-EC91E2E93EF5}" srcOrd="0" destOrd="0" presId="urn:microsoft.com/office/officeart/2005/8/layout/arrow2"/>
    <dgm:cxn modelId="{156FBCED-F2C9-4A7F-AABB-07E17D3E2937}" type="presOf" srcId="{0F1E9EBD-09C4-4CBB-A55A-71D88C97433D}" destId="{45DB1866-DA62-4842-A84B-6E0DE2BBF78C}" srcOrd="0" destOrd="0" presId="urn:microsoft.com/office/officeart/2005/8/layout/arrow2"/>
    <dgm:cxn modelId="{63723290-2C4E-47E7-B239-43F38C54EBE2}" srcId="{D5606745-46FF-446A-B41E-03CE11514282}" destId="{32C85FF7-8B78-4D89-8B2F-F574229377FC}" srcOrd="3" destOrd="0" parTransId="{9AA29C37-C226-4C77-97B0-B0BB0E8801B0}" sibTransId="{265D4558-ED46-4726-9496-E96C3550A480}"/>
    <dgm:cxn modelId="{5356610C-2433-4EA6-8E2A-CC2D120EEEAE}" type="presOf" srcId="{32C85FF7-8B78-4D89-8B2F-F574229377FC}" destId="{A6878373-2C7D-42E4-B993-6566E25FF1F5}" srcOrd="0" destOrd="0" presId="urn:microsoft.com/office/officeart/2005/8/layout/arrow2"/>
    <dgm:cxn modelId="{FC6D555A-C68B-46F8-B177-E02863C15996}" srcId="{D5606745-46FF-446A-B41E-03CE11514282}" destId="{0F1E9EBD-09C4-4CBB-A55A-71D88C97433D}" srcOrd="2" destOrd="0" parTransId="{CD03C2C4-76E7-4AAE-B0CF-FC618143A460}" sibTransId="{E33E9984-F249-4642-AB3F-2E3709521903}"/>
    <dgm:cxn modelId="{17C90693-8BCB-4F08-8921-90B321FB4284}" srcId="{D5606745-46FF-446A-B41E-03CE11514282}" destId="{188E89C2-C6DE-4A22-BFE0-06D1658AACD4}" srcOrd="4" destOrd="0" parTransId="{6F73312F-9184-4800-9CF5-81A74AED452C}" sibTransId="{EFEFD036-0C1C-4011-BE14-781982A5CB3C}"/>
    <dgm:cxn modelId="{A6001BA5-39B7-4F53-9212-5D5EF241552B}" srcId="{D5606745-46FF-446A-B41E-03CE11514282}" destId="{1AEAC4B5-4929-4E0D-B457-FCCFB4E3FA02}" srcOrd="1" destOrd="0" parTransId="{17E9342B-DBD9-4CF0-9382-675126EADFC3}" sibTransId="{C50D8456-D43A-42BF-BA1B-844D6AEC02B3}"/>
    <dgm:cxn modelId="{65BFDBA9-9733-4CC5-A87D-840B69EAB565}" srcId="{D5606745-46FF-446A-B41E-03CE11514282}" destId="{5222E98E-CD3D-497E-9DA3-0B23D68A7CD7}" srcOrd="0" destOrd="0" parTransId="{4DB21AAE-CF08-4555-BE0E-E8FD11A18858}" sibTransId="{0F40291F-88CB-42B9-9C69-3D2BCA291198}"/>
    <dgm:cxn modelId="{95B2D8DB-1AC7-4563-8EC7-6189D1D82FB7}" type="presOf" srcId="{188E89C2-C6DE-4A22-BFE0-06D1658AACD4}" destId="{CD7E8EFB-070E-43AA-9752-65E1F4B1FF3A}" srcOrd="0" destOrd="0" presId="urn:microsoft.com/office/officeart/2005/8/layout/arrow2"/>
    <dgm:cxn modelId="{A73CE789-6B9B-4683-B973-62E67DE3283B}" type="presOf" srcId="{1AEAC4B5-4929-4E0D-B457-FCCFB4E3FA02}" destId="{1A8E7F1E-51B1-418D-BEAB-433465DB4CA3}" srcOrd="0" destOrd="0" presId="urn:microsoft.com/office/officeart/2005/8/layout/arrow2"/>
    <dgm:cxn modelId="{FC35E09F-A0E2-49A9-91E1-E9FFEF0B0B3D}" type="presParOf" srcId="{C002B623-7769-4015-AAE6-A26ED39D85AA}" destId="{EBF5F85A-B5F4-455B-98DB-1F852C16FF19}" srcOrd="0" destOrd="0" presId="urn:microsoft.com/office/officeart/2005/8/layout/arrow2"/>
    <dgm:cxn modelId="{B880BB49-8384-4E51-B241-1DA5191224C6}" type="presParOf" srcId="{C002B623-7769-4015-AAE6-A26ED39D85AA}" destId="{9E0814B6-E220-4B49-98C7-2D84D72447E2}" srcOrd="1" destOrd="0" presId="urn:microsoft.com/office/officeart/2005/8/layout/arrow2"/>
    <dgm:cxn modelId="{0EFC9223-534F-4C06-AA4F-A9731CBC0C1F}" type="presParOf" srcId="{9E0814B6-E220-4B49-98C7-2D84D72447E2}" destId="{6C9B2F28-4DD7-41D9-B34C-FE139C2FE009}" srcOrd="0" destOrd="0" presId="urn:microsoft.com/office/officeart/2005/8/layout/arrow2"/>
    <dgm:cxn modelId="{FD30CF5A-B7A3-40F7-A7F9-D1B501B81858}" type="presParOf" srcId="{9E0814B6-E220-4B49-98C7-2D84D72447E2}" destId="{AD51EF73-07D2-4427-BD42-EC91E2E93EF5}" srcOrd="1" destOrd="0" presId="urn:microsoft.com/office/officeart/2005/8/layout/arrow2"/>
    <dgm:cxn modelId="{2F159E7F-A42E-47FA-97F2-E3ABFA95D3DF}" type="presParOf" srcId="{9E0814B6-E220-4B49-98C7-2D84D72447E2}" destId="{C10B32AA-5889-4C7D-9A6E-201AEC70E7BD}" srcOrd="2" destOrd="0" presId="urn:microsoft.com/office/officeart/2005/8/layout/arrow2"/>
    <dgm:cxn modelId="{EA204219-1E1B-4BCB-9C81-6AB7AAC68AD6}" type="presParOf" srcId="{9E0814B6-E220-4B49-98C7-2D84D72447E2}" destId="{1A8E7F1E-51B1-418D-BEAB-433465DB4CA3}" srcOrd="3" destOrd="0" presId="urn:microsoft.com/office/officeart/2005/8/layout/arrow2"/>
    <dgm:cxn modelId="{141F5CC5-032F-42B8-B7A1-086DFAE7B654}" type="presParOf" srcId="{9E0814B6-E220-4B49-98C7-2D84D72447E2}" destId="{E5BAC30C-CF25-4F1B-BF8E-4D9364FA5B4B}" srcOrd="4" destOrd="0" presId="urn:microsoft.com/office/officeart/2005/8/layout/arrow2"/>
    <dgm:cxn modelId="{335D5954-29F0-4254-A64F-D4581A00571E}" type="presParOf" srcId="{9E0814B6-E220-4B49-98C7-2D84D72447E2}" destId="{45DB1866-DA62-4842-A84B-6E0DE2BBF78C}" srcOrd="5" destOrd="0" presId="urn:microsoft.com/office/officeart/2005/8/layout/arrow2"/>
    <dgm:cxn modelId="{B7D08422-4B97-44D0-8BE1-971C3BC665F7}" type="presParOf" srcId="{9E0814B6-E220-4B49-98C7-2D84D72447E2}" destId="{BC398B3A-E478-422B-8201-6AD6B9C86389}" srcOrd="6" destOrd="0" presId="urn:microsoft.com/office/officeart/2005/8/layout/arrow2"/>
    <dgm:cxn modelId="{D907D9A1-2105-48C2-9D17-C9C27B5B408B}" type="presParOf" srcId="{9E0814B6-E220-4B49-98C7-2D84D72447E2}" destId="{A6878373-2C7D-42E4-B993-6566E25FF1F5}" srcOrd="7" destOrd="0" presId="urn:microsoft.com/office/officeart/2005/8/layout/arrow2"/>
    <dgm:cxn modelId="{F8CCE323-2695-4F2E-8D18-1BE3C630228F}" type="presParOf" srcId="{9E0814B6-E220-4B49-98C7-2D84D72447E2}" destId="{84B2D427-40F7-40DA-A0D9-8695E1C3C89D}" srcOrd="8" destOrd="0" presId="urn:microsoft.com/office/officeart/2005/8/layout/arrow2"/>
    <dgm:cxn modelId="{7F4701B7-4EE4-4DAB-A5F7-31499752B2CD}" type="presParOf" srcId="{9E0814B6-E220-4B49-98C7-2D84D72447E2}" destId="{CD7E8EFB-070E-43AA-9752-65E1F4B1FF3A}" srcOrd="9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C77FFC3-404D-4426-990B-429692F1E7B7}" type="doc">
      <dgm:prSet loTypeId="urn:microsoft.com/office/officeart/2005/8/layout/pyramid1" loCatId="pyramid" qsTypeId="urn:microsoft.com/office/officeart/2005/8/quickstyle/3d2" qsCatId="3D" csTypeId="urn:microsoft.com/office/officeart/2005/8/colors/colorful2" csCatId="colorful" phldr="1"/>
      <dgm:spPr/>
    </dgm:pt>
    <dgm:pt modelId="{EE177179-F8CC-4EF3-8E00-FFF8E575045A}">
      <dgm:prSet phldrT="[Text]"/>
      <dgm:spPr/>
      <dgm:t>
        <a:bodyPr/>
        <a:lstStyle/>
        <a:p>
          <a:r>
            <a:rPr lang="en-US" b="1" dirty="0" smtClean="0"/>
            <a:t>Sustainability </a:t>
          </a:r>
          <a:endParaRPr lang="en-US" b="1" dirty="0"/>
        </a:p>
      </dgm:t>
    </dgm:pt>
    <dgm:pt modelId="{40917063-9E3C-4F82-8FA8-F67F9BA98343}" type="parTrans" cxnId="{7E160277-953F-41DE-89AB-31A454BBE72B}">
      <dgm:prSet/>
      <dgm:spPr/>
      <dgm:t>
        <a:bodyPr/>
        <a:lstStyle/>
        <a:p>
          <a:endParaRPr lang="en-US" b="1"/>
        </a:p>
      </dgm:t>
    </dgm:pt>
    <dgm:pt modelId="{078940B1-67AA-4331-B763-177267991F9F}" type="sibTrans" cxnId="{7E160277-953F-41DE-89AB-31A454BBE72B}">
      <dgm:prSet/>
      <dgm:spPr/>
      <dgm:t>
        <a:bodyPr/>
        <a:lstStyle/>
        <a:p>
          <a:endParaRPr lang="en-US" b="1"/>
        </a:p>
      </dgm:t>
    </dgm:pt>
    <dgm:pt modelId="{6DEA5D0A-7EDB-4133-BDBB-3154D0D0AFA1}">
      <dgm:prSet phldrT="[Text]" custT="1"/>
      <dgm:spPr/>
      <dgm:t>
        <a:bodyPr/>
        <a:lstStyle/>
        <a:p>
          <a:r>
            <a:rPr lang="en-US" sz="1800" b="1" dirty="0" smtClean="0">
              <a:solidFill>
                <a:srgbClr val="000099"/>
              </a:solidFill>
            </a:rPr>
            <a:t>Assured safe water availability  (</a:t>
          </a:r>
          <a:r>
            <a:rPr lang="en-US" sz="1800" b="1" dirty="0" err="1" smtClean="0">
              <a:solidFill>
                <a:srgbClr val="000099"/>
              </a:solidFill>
            </a:rPr>
            <a:t>DTH</a:t>
          </a:r>
          <a:r>
            <a:rPr lang="en-US" sz="2000" b="1" dirty="0" smtClean="0">
              <a:solidFill>
                <a:srgbClr val="000099"/>
              </a:solidFill>
            </a:rPr>
            <a:t>)</a:t>
          </a:r>
          <a:endParaRPr lang="en-US" sz="2000" b="1" dirty="0">
            <a:solidFill>
              <a:srgbClr val="000099"/>
            </a:solidFill>
          </a:endParaRPr>
        </a:p>
      </dgm:t>
    </dgm:pt>
    <dgm:pt modelId="{42C63CCE-4559-447D-A807-A08CB27C6BC1}" type="parTrans" cxnId="{59A731B4-53CD-4B19-95F8-A39BF84F009B}">
      <dgm:prSet/>
      <dgm:spPr/>
      <dgm:t>
        <a:bodyPr/>
        <a:lstStyle/>
        <a:p>
          <a:endParaRPr lang="en-US" b="1"/>
        </a:p>
      </dgm:t>
    </dgm:pt>
    <dgm:pt modelId="{B256FFD9-E6D4-402D-9CAD-E30F1F53B36F}" type="sibTrans" cxnId="{59A731B4-53CD-4B19-95F8-A39BF84F009B}">
      <dgm:prSet/>
      <dgm:spPr/>
      <dgm:t>
        <a:bodyPr/>
        <a:lstStyle/>
        <a:p>
          <a:endParaRPr lang="en-US" b="1"/>
        </a:p>
      </dgm:t>
    </dgm:pt>
    <dgm:pt modelId="{90B07095-C500-4D2B-82FD-A94B7A635CFE}">
      <dgm:prSet custT="1"/>
      <dgm:spPr/>
      <dgm:t>
        <a:bodyPr/>
        <a:lstStyle/>
        <a:p>
          <a:r>
            <a:rPr lang="en-US" sz="2800" b="1" dirty="0" smtClean="0">
              <a:solidFill>
                <a:schemeClr val="bg1"/>
              </a:solidFill>
            </a:rPr>
            <a:t>Decentralized service delivery </a:t>
          </a:r>
          <a:endParaRPr lang="en-US" sz="2800" b="1" dirty="0">
            <a:solidFill>
              <a:schemeClr val="bg1"/>
            </a:solidFill>
          </a:endParaRPr>
        </a:p>
      </dgm:t>
    </dgm:pt>
    <dgm:pt modelId="{818A56C3-1D17-46C0-8A32-8F462844D9B4}" type="parTrans" cxnId="{85C331C2-AB1F-4F31-9F1E-565143DA05B1}">
      <dgm:prSet/>
      <dgm:spPr/>
      <dgm:t>
        <a:bodyPr/>
        <a:lstStyle/>
        <a:p>
          <a:endParaRPr lang="en-US" b="1"/>
        </a:p>
      </dgm:t>
    </dgm:pt>
    <dgm:pt modelId="{E6C48304-F1A8-4D05-A1D1-E6C7697059BD}" type="sibTrans" cxnId="{85C331C2-AB1F-4F31-9F1E-565143DA05B1}">
      <dgm:prSet/>
      <dgm:spPr/>
      <dgm:t>
        <a:bodyPr/>
        <a:lstStyle/>
        <a:p>
          <a:endParaRPr lang="en-US" b="1"/>
        </a:p>
      </dgm:t>
    </dgm:pt>
    <dgm:pt modelId="{1DF8F48A-83BD-4A2D-BBBA-A2190528B476}">
      <dgm:prSet custT="1"/>
      <dgm:spPr/>
      <dgm:t>
        <a:bodyPr/>
        <a:lstStyle/>
        <a:p>
          <a:r>
            <a:rPr lang="en-US" sz="3700" b="1" dirty="0" smtClean="0"/>
            <a:t>Community Participation </a:t>
          </a:r>
          <a:endParaRPr lang="en-US" sz="3700" b="1" dirty="0"/>
        </a:p>
      </dgm:t>
    </dgm:pt>
    <dgm:pt modelId="{52BD3C5F-CDDB-4A00-9118-9D2A1F60EC1D}" type="parTrans" cxnId="{72ADC519-766D-4B77-AA06-5170D6C4D7F4}">
      <dgm:prSet/>
      <dgm:spPr/>
      <dgm:t>
        <a:bodyPr/>
        <a:lstStyle/>
        <a:p>
          <a:endParaRPr lang="en-US" b="1"/>
        </a:p>
      </dgm:t>
    </dgm:pt>
    <dgm:pt modelId="{95108AB6-FDDC-4BA8-841D-EA645B89D798}" type="sibTrans" cxnId="{72ADC519-766D-4B77-AA06-5170D6C4D7F4}">
      <dgm:prSet/>
      <dgm:spPr/>
      <dgm:t>
        <a:bodyPr/>
        <a:lstStyle/>
        <a:p>
          <a:endParaRPr lang="en-US" b="1"/>
        </a:p>
      </dgm:t>
    </dgm:pt>
    <dgm:pt modelId="{CED153A5-3408-4602-AF63-F03D45166FC1}">
      <dgm:prSet custT="1"/>
      <dgm:spPr/>
      <dgm:t>
        <a:bodyPr/>
        <a:lstStyle/>
        <a:p>
          <a:r>
            <a:rPr lang="en-US" sz="4000" b="1" dirty="0" smtClean="0"/>
            <a:t>Demand Driven</a:t>
          </a:r>
          <a:endParaRPr lang="en-US" sz="4000" b="1" dirty="0"/>
        </a:p>
      </dgm:t>
    </dgm:pt>
    <dgm:pt modelId="{C2FBFE3C-0477-4904-A918-670C6A2F9DB9}" type="sibTrans" cxnId="{8124F7A2-1FB8-41E2-B4E8-19A35AC9F5C3}">
      <dgm:prSet/>
      <dgm:spPr/>
      <dgm:t>
        <a:bodyPr/>
        <a:lstStyle/>
        <a:p>
          <a:endParaRPr lang="en-US" b="1"/>
        </a:p>
      </dgm:t>
    </dgm:pt>
    <dgm:pt modelId="{F0781D0C-10FA-4167-895E-0E6536DB216C}" type="parTrans" cxnId="{8124F7A2-1FB8-41E2-B4E8-19A35AC9F5C3}">
      <dgm:prSet/>
      <dgm:spPr/>
      <dgm:t>
        <a:bodyPr/>
        <a:lstStyle/>
        <a:p>
          <a:endParaRPr lang="en-US" b="1"/>
        </a:p>
      </dgm:t>
    </dgm:pt>
    <dgm:pt modelId="{5FF61468-D889-4887-BC29-FA0F65C22367}">
      <dgm:prSet phldrT="[Text]" custT="1"/>
      <dgm:spPr/>
      <dgm:t>
        <a:bodyPr/>
        <a:lstStyle/>
        <a:p>
          <a:r>
            <a:rPr lang="en-US" sz="3200" b="1" dirty="0" smtClean="0">
              <a:solidFill>
                <a:schemeClr val="accent2">
                  <a:lumMod val="50000"/>
                </a:schemeClr>
              </a:solidFill>
            </a:rPr>
            <a:t>Cost Sharing principle </a:t>
          </a:r>
          <a:endParaRPr lang="en-US" sz="3200" b="1" dirty="0">
            <a:solidFill>
              <a:schemeClr val="accent2">
                <a:lumMod val="50000"/>
              </a:schemeClr>
            </a:solidFill>
          </a:endParaRPr>
        </a:p>
      </dgm:t>
    </dgm:pt>
    <dgm:pt modelId="{EDA200AC-0A37-4078-8B7C-594A7EFF2A46}" type="parTrans" cxnId="{43D2F928-DDFD-483B-BA3C-53CC767ABCF2}">
      <dgm:prSet/>
      <dgm:spPr/>
      <dgm:t>
        <a:bodyPr/>
        <a:lstStyle/>
        <a:p>
          <a:endParaRPr lang="en-US" b="1"/>
        </a:p>
      </dgm:t>
    </dgm:pt>
    <dgm:pt modelId="{675929E3-0574-475E-B360-ACEB9190F873}" type="sibTrans" cxnId="{43D2F928-DDFD-483B-BA3C-53CC767ABCF2}">
      <dgm:prSet/>
      <dgm:spPr/>
      <dgm:t>
        <a:bodyPr/>
        <a:lstStyle/>
        <a:p>
          <a:endParaRPr lang="en-US" b="1"/>
        </a:p>
      </dgm:t>
    </dgm:pt>
    <dgm:pt modelId="{FF8F6E4C-E215-42BB-9FCC-795267514DE6}" type="pres">
      <dgm:prSet presAssocID="{FC77FFC3-404D-4426-990B-429692F1E7B7}" presName="Name0" presStyleCnt="0">
        <dgm:presLayoutVars>
          <dgm:dir/>
          <dgm:animLvl val="lvl"/>
          <dgm:resizeHandles val="exact"/>
        </dgm:presLayoutVars>
      </dgm:prSet>
      <dgm:spPr/>
    </dgm:pt>
    <dgm:pt modelId="{58565242-DA78-4868-8BC2-BBAA2924C35A}" type="pres">
      <dgm:prSet presAssocID="{EE177179-F8CC-4EF3-8E00-FFF8E575045A}" presName="Name8" presStyleCnt="0"/>
      <dgm:spPr/>
    </dgm:pt>
    <dgm:pt modelId="{644F5686-EA86-4C56-B68F-91EA378A12C1}" type="pres">
      <dgm:prSet presAssocID="{EE177179-F8CC-4EF3-8E00-FFF8E575045A}" presName="level" presStyleLbl="node1" presStyleIdx="0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68A5C1A-4BFD-4EE6-ADF8-2F4AC8BF1056}" type="pres">
      <dgm:prSet presAssocID="{EE177179-F8CC-4EF3-8E00-FFF8E575045A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EB9C5B4-BFF3-4B10-A8CB-0E443F3195A7}" type="pres">
      <dgm:prSet presAssocID="{6DEA5D0A-7EDB-4133-BDBB-3154D0D0AFA1}" presName="Name8" presStyleCnt="0"/>
      <dgm:spPr/>
    </dgm:pt>
    <dgm:pt modelId="{58053469-7F90-4404-B735-682C1DA71E4E}" type="pres">
      <dgm:prSet presAssocID="{6DEA5D0A-7EDB-4133-BDBB-3154D0D0AFA1}" presName="level" presStyleLbl="node1" presStyleIdx="1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2F4BB29-1403-4F28-BBFE-77BE850F8AA5}" type="pres">
      <dgm:prSet presAssocID="{6DEA5D0A-7EDB-4133-BDBB-3154D0D0AFA1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0C56B8C-52B6-45EA-A607-DBCF20C677F5}" type="pres">
      <dgm:prSet presAssocID="{90B07095-C500-4D2B-82FD-A94B7A635CFE}" presName="Name8" presStyleCnt="0"/>
      <dgm:spPr/>
    </dgm:pt>
    <dgm:pt modelId="{5A1A3BB5-B44A-481E-BFCE-673276FDA035}" type="pres">
      <dgm:prSet presAssocID="{90B07095-C500-4D2B-82FD-A94B7A635CFE}" presName="level" presStyleLbl="node1" presStyleIdx="2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0B4D0A3-49FC-496D-9AFE-188C65BCE32B}" type="pres">
      <dgm:prSet presAssocID="{90B07095-C500-4D2B-82FD-A94B7A635CFE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1EDA280-C00D-4F17-B863-71C71E2FC8DC}" type="pres">
      <dgm:prSet presAssocID="{5FF61468-D889-4887-BC29-FA0F65C22367}" presName="Name8" presStyleCnt="0"/>
      <dgm:spPr/>
    </dgm:pt>
    <dgm:pt modelId="{3FE4782C-2452-43D9-83E2-27AAE6E76E23}" type="pres">
      <dgm:prSet presAssocID="{5FF61468-D889-4887-BC29-FA0F65C22367}" presName="level" presStyleLbl="node1" presStyleIdx="3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0A80430-824F-4C2B-89E1-C9E904E9DD30}" type="pres">
      <dgm:prSet presAssocID="{5FF61468-D889-4887-BC29-FA0F65C22367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DF3854E-EBB6-4924-9BEE-CDEE506C96C2}" type="pres">
      <dgm:prSet presAssocID="{CED153A5-3408-4602-AF63-F03D45166FC1}" presName="Name8" presStyleCnt="0"/>
      <dgm:spPr/>
    </dgm:pt>
    <dgm:pt modelId="{00C9446C-CFC1-490A-A291-C0103C3AC381}" type="pres">
      <dgm:prSet presAssocID="{CED153A5-3408-4602-AF63-F03D45166FC1}" presName="level" presStyleLbl="node1" presStyleIdx="4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5B671BF-1C06-433C-9C5A-1068FA870AC2}" type="pres">
      <dgm:prSet presAssocID="{CED153A5-3408-4602-AF63-F03D45166FC1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0173EE2-1677-49C4-8AA7-B583C1021C26}" type="pres">
      <dgm:prSet presAssocID="{1DF8F48A-83BD-4A2D-BBBA-A2190528B476}" presName="Name8" presStyleCnt="0"/>
      <dgm:spPr/>
    </dgm:pt>
    <dgm:pt modelId="{1B5BA8F1-DEEB-4AD8-B1AF-15745B0F4561}" type="pres">
      <dgm:prSet presAssocID="{1DF8F48A-83BD-4A2D-BBBA-A2190528B476}" presName="level" presStyleLbl="node1" presStyleIdx="5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E18BB37-68B7-40BD-9B27-DA73F3E73E25}" type="pres">
      <dgm:prSet presAssocID="{1DF8F48A-83BD-4A2D-BBBA-A2190528B476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389989C-4116-4C31-9E05-641F8D402F5B}" type="presOf" srcId="{5FF61468-D889-4887-BC29-FA0F65C22367}" destId="{3FE4782C-2452-43D9-83E2-27AAE6E76E23}" srcOrd="0" destOrd="0" presId="urn:microsoft.com/office/officeart/2005/8/layout/pyramid1"/>
    <dgm:cxn modelId="{C502A45D-8BB6-469F-B17B-BBA264FCDDE3}" type="presOf" srcId="{1DF8F48A-83BD-4A2D-BBBA-A2190528B476}" destId="{1B5BA8F1-DEEB-4AD8-B1AF-15745B0F4561}" srcOrd="0" destOrd="0" presId="urn:microsoft.com/office/officeart/2005/8/layout/pyramid1"/>
    <dgm:cxn modelId="{FECF746E-A709-4ABF-B7EE-96D20C9276AA}" type="presOf" srcId="{6DEA5D0A-7EDB-4133-BDBB-3154D0D0AFA1}" destId="{92F4BB29-1403-4F28-BBFE-77BE850F8AA5}" srcOrd="1" destOrd="0" presId="urn:microsoft.com/office/officeart/2005/8/layout/pyramid1"/>
    <dgm:cxn modelId="{B3256CDA-8069-4826-B3BC-EF68FBD4E4A0}" type="presOf" srcId="{EE177179-F8CC-4EF3-8E00-FFF8E575045A}" destId="{644F5686-EA86-4C56-B68F-91EA378A12C1}" srcOrd="0" destOrd="0" presId="urn:microsoft.com/office/officeart/2005/8/layout/pyramid1"/>
    <dgm:cxn modelId="{9A85E0D3-F8A6-4566-8405-538E80E1D05B}" type="presOf" srcId="{FC77FFC3-404D-4426-990B-429692F1E7B7}" destId="{FF8F6E4C-E215-42BB-9FCC-795267514DE6}" srcOrd="0" destOrd="0" presId="urn:microsoft.com/office/officeart/2005/8/layout/pyramid1"/>
    <dgm:cxn modelId="{804BB89B-5ED1-4182-9D8A-7D5D10F7CB98}" type="presOf" srcId="{5FF61468-D889-4887-BC29-FA0F65C22367}" destId="{E0A80430-824F-4C2B-89E1-C9E904E9DD30}" srcOrd="1" destOrd="0" presId="urn:microsoft.com/office/officeart/2005/8/layout/pyramid1"/>
    <dgm:cxn modelId="{DEB9F21A-1DC0-45CB-93A6-D30F08982FCE}" type="presOf" srcId="{EE177179-F8CC-4EF3-8E00-FFF8E575045A}" destId="{268A5C1A-4BFD-4EE6-ADF8-2F4AC8BF1056}" srcOrd="1" destOrd="0" presId="urn:microsoft.com/office/officeart/2005/8/layout/pyramid1"/>
    <dgm:cxn modelId="{7E160277-953F-41DE-89AB-31A454BBE72B}" srcId="{FC77FFC3-404D-4426-990B-429692F1E7B7}" destId="{EE177179-F8CC-4EF3-8E00-FFF8E575045A}" srcOrd="0" destOrd="0" parTransId="{40917063-9E3C-4F82-8FA8-F67F9BA98343}" sibTransId="{078940B1-67AA-4331-B763-177267991F9F}"/>
    <dgm:cxn modelId="{72ADC519-766D-4B77-AA06-5170D6C4D7F4}" srcId="{FC77FFC3-404D-4426-990B-429692F1E7B7}" destId="{1DF8F48A-83BD-4A2D-BBBA-A2190528B476}" srcOrd="5" destOrd="0" parTransId="{52BD3C5F-CDDB-4A00-9118-9D2A1F60EC1D}" sibTransId="{95108AB6-FDDC-4BA8-841D-EA645B89D798}"/>
    <dgm:cxn modelId="{0D19270B-6BDB-42ED-A2CC-AB67E1F29780}" type="presOf" srcId="{90B07095-C500-4D2B-82FD-A94B7A635CFE}" destId="{5A1A3BB5-B44A-481E-BFCE-673276FDA035}" srcOrd="0" destOrd="0" presId="urn:microsoft.com/office/officeart/2005/8/layout/pyramid1"/>
    <dgm:cxn modelId="{43D2F928-DDFD-483B-BA3C-53CC767ABCF2}" srcId="{FC77FFC3-404D-4426-990B-429692F1E7B7}" destId="{5FF61468-D889-4887-BC29-FA0F65C22367}" srcOrd="3" destOrd="0" parTransId="{EDA200AC-0A37-4078-8B7C-594A7EFF2A46}" sibTransId="{675929E3-0574-475E-B360-ACEB9190F873}"/>
    <dgm:cxn modelId="{E9D34F7C-2BF0-4D0C-A352-C25FCE3AE615}" type="presOf" srcId="{6DEA5D0A-7EDB-4133-BDBB-3154D0D0AFA1}" destId="{58053469-7F90-4404-B735-682C1DA71E4E}" srcOrd="0" destOrd="0" presId="urn:microsoft.com/office/officeart/2005/8/layout/pyramid1"/>
    <dgm:cxn modelId="{30CB23E0-D3AF-41BC-B77A-8335F9F35451}" type="presOf" srcId="{90B07095-C500-4D2B-82FD-A94B7A635CFE}" destId="{00B4D0A3-49FC-496D-9AFE-188C65BCE32B}" srcOrd="1" destOrd="0" presId="urn:microsoft.com/office/officeart/2005/8/layout/pyramid1"/>
    <dgm:cxn modelId="{7B8527D4-5A1B-4273-8A5D-7465AEFAA424}" type="presOf" srcId="{CED153A5-3408-4602-AF63-F03D45166FC1}" destId="{00C9446C-CFC1-490A-A291-C0103C3AC381}" srcOrd="0" destOrd="0" presId="urn:microsoft.com/office/officeart/2005/8/layout/pyramid1"/>
    <dgm:cxn modelId="{8124F7A2-1FB8-41E2-B4E8-19A35AC9F5C3}" srcId="{FC77FFC3-404D-4426-990B-429692F1E7B7}" destId="{CED153A5-3408-4602-AF63-F03D45166FC1}" srcOrd="4" destOrd="0" parTransId="{F0781D0C-10FA-4167-895E-0E6536DB216C}" sibTransId="{C2FBFE3C-0477-4904-A918-670C6A2F9DB9}"/>
    <dgm:cxn modelId="{85C331C2-AB1F-4F31-9F1E-565143DA05B1}" srcId="{FC77FFC3-404D-4426-990B-429692F1E7B7}" destId="{90B07095-C500-4D2B-82FD-A94B7A635CFE}" srcOrd="2" destOrd="0" parTransId="{818A56C3-1D17-46C0-8A32-8F462844D9B4}" sibTransId="{E6C48304-F1A8-4D05-A1D1-E6C7697059BD}"/>
    <dgm:cxn modelId="{1A23578D-5FCB-4A01-AA21-966B5E32D5FB}" type="presOf" srcId="{1DF8F48A-83BD-4A2D-BBBA-A2190528B476}" destId="{8E18BB37-68B7-40BD-9B27-DA73F3E73E25}" srcOrd="1" destOrd="0" presId="urn:microsoft.com/office/officeart/2005/8/layout/pyramid1"/>
    <dgm:cxn modelId="{B4566A0B-8EE9-4218-9B67-669AB3B2EF9E}" type="presOf" srcId="{CED153A5-3408-4602-AF63-F03D45166FC1}" destId="{F5B671BF-1C06-433C-9C5A-1068FA870AC2}" srcOrd="1" destOrd="0" presId="urn:microsoft.com/office/officeart/2005/8/layout/pyramid1"/>
    <dgm:cxn modelId="{59A731B4-53CD-4B19-95F8-A39BF84F009B}" srcId="{FC77FFC3-404D-4426-990B-429692F1E7B7}" destId="{6DEA5D0A-7EDB-4133-BDBB-3154D0D0AFA1}" srcOrd="1" destOrd="0" parTransId="{42C63CCE-4559-447D-A807-A08CB27C6BC1}" sibTransId="{B256FFD9-E6D4-402D-9CAD-E30F1F53B36F}"/>
    <dgm:cxn modelId="{43CD8C3C-87E6-4A19-BFD7-7815EBF41F93}" type="presParOf" srcId="{FF8F6E4C-E215-42BB-9FCC-795267514DE6}" destId="{58565242-DA78-4868-8BC2-BBAA2924C35A}" srcOrd="0" destOrd="0" presId="urn:microsoft.com/office/officeart/2005/8/layout/pyramid1"/>
    <dgm:cxn modelId="{F4C90DEA-3814-4237-839C-CBFCB852A86B}" type="presParOf" srcId="{58565242-DA78-4868-8BC2-BBAA2924C35A}" destId="{644F5686-EA86-4C56-B68F-91EA378A12C1}" srcOrd="0" destOrd="0" presId="urn:microsoft.com/office/officeart/2005/8/layout/pyramid1"/>
    <dgm:cxn modelId="{67D1785B-EE0A-4E24-B1C8-4B474E7ACBA2}" type="presParOf" srcId="{58565242-DA78-4868-8BC2-BBAA2924C35A}" destId="{268A5C1A-4BFD-4EE6-ADF8-2F4AC8BF1056}" srcOrd="1" destOrd="0" presId="urn:microsoft.com/office/officeart/2005/8/layout/pyramid1"/>
    <dgm:cxn modelId="{A719C4C1-0422-41FD-855B-7311D16CDB94}" type="presParOf" srcId="{FF8F6E4C-E215-42BB-9FCC-795267514DE6}" destId="{4EB9C5B4-BFF3-4B10-A8CB-0E443F3195A7}" srcOrd="1" destOrd="0" presId="urn:microsoft.com/office/officeart/2005/8/layout/pyramid1"/>
    <dgm:cxn modelId="{33E0ECE7-862D-41D1-A8DF-2B40E2DE944B}" type="presParOf" srcId="{4EB9C5B4-BFF3-4B10-A8CB-0E443F3195A7}" destId="{58053469-7F90-4404-B735-682C1DA71E4E}" srcOrd="0" destOrd="0" presId="urn:microsoft.com/office/officeart/2005/8/layout/pyramid1"/>
    <dgm:cxn modelId="{7D29558B-F334-4C56-9AA2-CD51933FCABC}" type="presParOf" srcId="{4EB9C5B4-BFF3-4B10-A8CB-0E443F3195A7}" destId="{92F4BB29-1403-4F28-BBFE-77BE850F8AA5}" srcOrd="1" destOrd="0" presId="urn:microsoft.com/office/officeart/2005/8/layout/pyramid1"/>
    <dgm:cxn modelId="{B4FA5D60-C306-4348-AD55-DA40824A44CF}" type="presParOf" srcId="{FF8F6E4C-E215-42BB-9FCC-795267514DE6}" destId="{B0C56B8C-52B6-45EA-A607-DBCF20C677F5}" srcOrd="2" destOrd="0" presId="urn:microsoft.com/office/officeart/2005/8/layout/pyramid1"/>
    <dgm:cxn modelId="{24DE16D5-5F27-4568-84F4-2FEAF01DC5D5}" type="presParOf" srcId="{B0C56B8C-52B6-45EA-A607-DBCF20C677F5}" destId="{5A1A3BB5-B44A-481E-BFCE-673276FDA035}" srcOrd="0" destOrd="0" presId="urn:microsoft.com/office/officeart/2005/8/layout/pyramid1"/>
    <dgm:cxn modelId="{5E573497-2AFC-42E6-8A0B-ADB889F428A5}" type="presParOf" srcId="{B0C56B8C-52B6-45EA-A607-DBCF20C677F5}" destId="{00B4D0A3-49FC-496D-9AFE-188C65BCE32B}" srcOrd="1" destOrd="0" presId="urn:microsoft.com/office/officeart/2005/8/layout/pyramid1"/>
    <dgm:cxn modelId="{BB76D3F3-2510-450F-ABB2-5AD70792393E}" type="presParOf" srcId="{FF8F6E4C-E215-42BB-9FCC-795267514DE6}" destId="{31EDA280-C00D-4F17-B863-71C71E2FC8DC}" srcOrd="3" destOrd="0" presId="urn:microsoft.com/office/officeart/2005/8/layout/pyramid1"/>
    <dgm:cxn modelId="{7EF61ECE-300B-46AF-BB5A-80B95C86AA9C}" type="presParOf" srcId="{31EDA280-C00D-4F17-B863-71C71E2FC8DC}" destId="{3FE4782C-2452-43D9-83E2-27AAE6E76E23}" srcOrd="0" destOrd="0" presId="urn:microsoft.com/office/officeart/2005/8/layout/pyramid1"/>
    <dgm:cxn modelId="{537844E3-0DF3-45ED-A472-459E8D92984E}" type="presParOf" srcId="{31EDA280-C00D-4F17-B863-71C71E2FC8DC}" destId="{E0A80430-824F-4C2B-89E1-C9E904E9DD30}" srcOrd="1" destOrd="0" presId="urn:microsoft.com/office/officeart/2005/8/layout/pyramid1"/>
    <dgm:cxn modelId="{5CAFB723-0199-4DD8-A48D-D9DD998F6DF3}" type="presParOf" srcId="{FF8F6E4C-E215-42BB-9FCC-795267514DE6}" destId="{9DF3854E-EBB6-4924-9BEE-CDEE506C96C2}" srcOrd="4" destOrd="0" presId="urn:microsoft.com/office/officeart/2005/8/layout/pyramid1"/>
    <dgm:cxn modelId="{BC6B25FD-3BAD-4042-B5E1-2F6064EF96D7}" type="presParOf" srcId="{9DF3854E-EBB6-4924-9BEE-CDEE506C96C2}" destId="{00C9446C-CFC1-490A-A291-C0103C3AC381}" srcOrd="0" destOrd="0" presId="urn:microsoft.com/office/officeart/2005/8/layout/pyramid1"/>
    <dgm:cxn modelId="{7C0F16C8-BEA9-4FF9-BFC3-E8806C28E80D}" type="presParOf" srcId="{9DF3854E-EBB6-4924-9BEE-CDEE506C96C2}" destId="{F5B671BF-1C06-433C-9C5A-1068FA870AC2}" srcOrd="1" destOrd="0" presId="urn:microsoft.com/office/officeart/2005/8/layout/pyramid1"/>
    <dgm:cxn modelId="{34DA6711-FCCD-4F24-A272-9B5A732AF6D7}" type="presParOf" srcId="{FF8F6E4C-E215-42BB-9FCC-795267514DE6}" destId="{00173EE2-1677-49C4-8AA7-B583C1021C26}" srcOrd="5" destOrd="0" presId="urn:microsoft.com/office/officeart/2005/8/layout/pyramid1"/>
    <dgm:cxn modelId="{9216A365-3F33-4776-8181-F07AADCB2A9E}" type="presParOf" srcId="{00173EE2-1677-49C4-8AA7-B583C1021C26}" destId="{1B5BA8F1-DEEB-4AD8-B1AF-15745B0F4561}" srcOrd="0" destOrd="0" presId="urn:microsoft.com/office/officeart/2005/8/layout/pyramid1"/>
    <dgm:cxn modelId="{ACC5638C-57D6-461D-985A-85A7BBE8A1F2}" type="presParOf" srcId="{00173EE2-1677-49C4-8AA7-B583C1021C26}" destId="{8E18BB37-68B7-40BD-9B27-DA73F3E73E25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BF5F85A-B5F4-455B-98DB-1F852C16FF19}">
      <dsp:nvSpPr>
        <dsp:cNvPr id="0" name=""/>
        <dsp:cNvSpPr/>
      </dsp:nvSpPr>
      <dsp:spPr>
        <a:xfrm>
          <a:off x="0" y="276224"/>
          <a:ext cx="8991600" cy="5619749"/>
        </a:xfrm>
        <a:prstGeom prst="swooshArrow">
          <a:avLst>
            <a:gd name="adj1" fmla="val 25000"/>
            <a:gd name="adj2" fmla="val 25000"/>
          </a:avLst>
        </a:prstGeom>
        <a:solidFill>
          <a:srgbClr val="FFFF00"/>
        </a:solidFill>
        <a:ln>
          <a:solidFill>
            <a:schemeClr val="tx2">
              <a:lumMod val="75000"/>
            </a:schemeClr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C9B2F28-4DD7-41D9-B34C-FE139C2FE009}">
      <dsp:nvSpPr>
        <dsp:cNvPr id="0" name=""/>
        <dsp:cNvSpPr/>
      </dsp:nvSpPr>
      <dsp:spPr>
        <a:xfrm>
          <a:off x="885672" y="4455071"/>
          <a:ext cx="206806" cy="206806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D51EF73-07D2-4427-BD42-EC91E2E93EF5}">
      <dsp:nvSpPr>
        <dsp:cNvPr id="0" name=""/>
        <dsp:cNvSpPr/>
      </dsp:nvSpPr>
      <dsp:spPr>
        <a:xfrm>
          <a:off x="989075" y="4558474"/>
          <a:ext cx="1177899" cy="13375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9583" tIns="0" rIns="0" bIns="0" numCol="1" spcCol="1270" anchor="t" anchorCtr="0">
          <a:noAutofit/>
        </a:bodyPr>
        <a:lstStyle/>
        <a:p>
          <a:pPr lvl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500" kern="1200" dirty="0"/>
        </a:p>
      </dsp:txBody>
      <dsp:txXfrm>
        <a:off x="989075" y="4558474"/>
        <a:ext cx="1177899" cy="1337500"/>
      </dsp:txXfrm>
    </dsp:sp>
    <dsp:sp modelId="{C10B32AA-5889-4C7D-9A6E-201AEC70E7BD}">
      <dsp:nvSpPr>
        <dsp:cNvPr id="0" name=""/>
        <dsp:cNvSpPr/>
      </dsp:nvSpPr>
      <dsp:spPr>
        <a:xfrm>
          <a:off x="1828802" y="3581399"/>
          <a:ext cx="323697" cy="323697"/>
        </a:xfrm>
        <a:prstGeom prst="ellipse">
          <a:avLst/>
        </a:prstGeom>
        <a:gradFill rotWithShape="0">
          <a:gsLst>
            <a:gs pos="0">
              <a:schemeClr val="accent3">
                <a:hueOff val="2906152"/>
                <a:satOff val="-9286"/>
                <a:lumOff val="-2353"/>
                <a:alphaOff val="0"/>
                <a:shade val="51000"/>
                <a:satMod val="130000"/>
              </a:schemeClr>
            </a:gs>
            <a:gs pos="80000">
              <a:schemeClr val="accent3">
                <a:hueOff val="2906152"/>
                <a:satOff val="-9286"/>
                <a:lumOff val="-2353"/>
                <a:alphaOff val="0"/>
                <a:shade val="93000"/>
                <a:satMod val="130000"/>
              </a:schemeClr>
            </a:gs>
            <a:gs pos="100000">
              <a:schemeClr val="accent3">
                <a:hueOff val="2906152"/>
                <a:satOff val="-9286"/>
                <a:lumOff val="-235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A8E7F1E-51B1-418D-BEAB-433465DB4CA3}">
      <dsp:nvSpPr>
        <dsp:cNvPr id="0" name=""/>
        <dsp:cNvSpPr/>
      </dsp:nvSpPr>
      <dsp:spPr>
        <a:xfrm>
          <a:off x="2166975" y="3541299"/>
          <a:ext cx="1492605" cy="23546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1521" tIns="0" rIns="0" bIns="0" numCol="1" spcCol="1270" anchor="t" anchorCtr="0">
          <a:noAutofit/>
        </a:bodyPr>
        <a:lstStyle/>
        <a:p>
          <a:pPr lvl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500" kern="1200" dirty="0"/>
        </a:p>
      </dsp:txBody>
      <dsp:txXfrm>
        <a:off x="2166975" y="3541299"/>
        <a:ext cx="1492605" cy="2354675"/>
      </dsp:txXfrm>
    </dsp:sp>
    <dsp:sp modelId="{E5BAC30C-CF25-4F1B-BF8E-4D9364FA5B4B}">
      <dsp:nvSpPr>
        <dsp:cNvPr id="0" name=""/>
        <dsp:cNvSpPr/>
      </dsp:nvSpPr>
      <dsp:spPr>
        <a:xfrm>
          <a:off x="2895598" y="2743199"/>
          <a:ext cx="431596" cy="431596"/>
        </a:xfrm>
        <a:prstGeom prst="ellipse">
          <a:avLst/>
        </a:prstGeom>
        <a:gradFill rotWithShape="0">
          <a:gsLst>
            <a:gs pos="0">
              <a:schemeClr val="accent3">
                <a:hueOff val="5812304"/>
                <a:satOff val="-18573"/>
                <a:lumOff val="-4706"/>
                <a:alphaOff val="0"/>
                <a:shade val="51000"/>
                <a:satMod val="130000"/>
              </a:schemeClr>
            </a:gs>
            <a:gs pos="80000">
              <a:schemeClr val="accent3">
                <a:hueOff val="5812304"/>
                <a:satOff val="-18573"/>
                <a:lumOff val="-4706"/>
                <a:alphaOff val="0"/>
                <a:shade val="93000"/>
                <a:satMod val="130000"/>
              </a:schemeClr>
            </a:gs>
            <a:gs pos="100000">
              <a:schemeClr val="accent3">
                <a:hueOff val="5812304"/>
                <a:satOff val="-18573"/>
                <a:lumOff val="-470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5DB1866-DA62-4842-A84B-6E0DE2BBF78C}">
      <dsp:nvSpPr>
        <dsp:cNvPr id="0" name=""/>
        <dsp:cNvSpPr/>
      </dsp:nvSpPr>
      <dsp:spPr>
        <a:xfrm>
          <a:off x="3659581" y="2737675"/>
          <a:ext cx="1735378" cy="31582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94" tIns="0" rIns="0" bIns="0" numCol="1" spcCol="1270" anchor="t" anchorCtr="0">
          <a:noAutofit/>
        </a:bodyPr>
        <a:lstStyle/>
        <a:p>
          <a:pPr lvl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500" kern="1200" dirty="0"/>
        </a:p>
      </dsp:txBody>
      <dsp:txXfrm>
        <a:off x="3659581" y="2737675"/>
        <a:ext cx="1735378" cy="3158299"/>
      </dsp:txXfrm>
    </dsp:sp>
    <dsp:sp modelId="{BC398B3A-E478-422B-8201-6AD6B9C86389}">
      <dsp:nvSpPr>
        <dsp:cNvPr id="0" name=""/>
        <dsp:cNvSpPr/>
      </dsp:nvSpPr>
      <dsp:spPr>
        <a:xfrm>
          <a:off x="4648199" y="1905002"/>
          <a:ext cx="557479" cy="557479"/>
        </a:xfrm>
        <a:prstGeom prst="ellipse">
          <a:avLst/>
        </a:prstGeom>
        <a:gradFill rotWithShape="0">
          <a:gsLst>
            <a:gs pos="0">
              <a:schemeClr val="accent3">
                <a:hueOff val="8718455"/>
                <a:satOff val="-27859"/>
                <a:lumOff val="-7059"/>
                <a:alphaOff val="0"/>
                <a:shade val="51000"/>
                <a:satMod val="130000"/>
              </a:schemeClr>
            </a:gs>
            <a:gs pos="80000">
              <a:schemeClr val="accent3">
                <a:hueOff val="8718455"/>
                <a:satOff val="-27859"/>
                <a:lumOff val="-7059"/>
                <a:alphaOff val="0"/>
                <a:shade val="93000"/>
                <a:satMod val="130000"/>
              </a:schemeClr>
            </a:gs>
            <a:gs pos="100000">
              <a:schemeClr val="accent3">
                <a:hueOff val="8718455"/>
                <a:satOff val="-27859"/>
                <a:lumOff val="-7059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6878373-2C7D-42E4-B993-6566E25FF1F5}">
      <dsp:nvSpPr>
        <dsp:cNvPr id="0" name=""/>
        <dsp:cNvSpPr/>
      </dsp:nvSpPr>
      <dsp:spPr>
        <a:xfrm>
          <a:off x="5394960" y="2130742"/>
          <a:ext cx="1798320" cy="37652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5397" tIns="0" rIns="0" bIns="0" numCol="1" spcCol="1270" anchor="t" anchorCtr="0">
          <a:noAutofit/>
        </a:bodyPr>
        <a:lstStyle/>
        <a:p>
          <a:pPr lvl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500" kern="1200" dirty="0"/>
        </a:p>
      </dsp:txBody>
      <dsp:txXfrm>
        <a:off x="5394960" y="2130742"/>
        <a:ext cx="1798320" cy="3765232"/>
      </dsp:txXfrm>
    </dsp:sp>
    <dsp:sp modelId="{84B2D427-40F7-40DA-A0D9-8695E1C3C89D}">
      <dsp:nvSpPr>
        <dsp:cNvPr id="0" name=""/>
        <dsp:cNvSpPr/>
      </dsp:nvSpPr>
      <dsp:spPr>
        <a:xfrm>
          <a:off x="6838111" y="1404670"/>
          <a:ext cx="710336" cy="710336"/>
        </a:xfrm>
        <a:prstGeom prst="ellipse">
          <a:avLst/>
        </a:prstGeom>
        <a:gradFill rotWithShape="0">
          <a:gsLst>
            <a:gs pos="0">
              <a:schemeClr val="accent3">
                <a:hueOff val="11624607"/>
                <a:satOff val="-37145"/>
                <a:lumOff val="-9412"/>
                <a:alphaOff val="0"/>
                <a:shade val="51000"/>
                <a:satMod val="130000"/>
              </a:schemeClr>
            </a:gs>
            <a:gs pos="80000">
              <a:schemeClr val="accent3">
                <a:hueOff val="11624607"/>
                <a:satOff val="-37145"/>
                <a:lumOff val="-9412"/>
                <a:alphaOff val="0"/>
                <a:shade val="93000"/>
                <a:satMod val="130000"/>
              </a:schemeClr>
            </a:gs>
            <a:gs pos="100000">
              <a:schemeClr val="accent3">
                <a:hueOff val="11624607"/>
                <a:satOff val="-37145"/>
                <a:lumOff val="-9412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D7E8EFB-070E-43AA-9752-65E1F4B1FF3A}">
      <dsp:nvSpPr>
        <dsp:cNvPr id="0" name=""/>
        <dsp:cNvSpPr/>
      </dsp:nvSpPr>
      <dsp:spPr>
        <a:xfrm>
          <a:off x="7193279" y="1759838"/>
          <a:ext cx="1798320" cy="41361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76393" tIns="0" rIns="0" bIns="0" numCol="1" spcCol="1270" anchor="t" anchorCtr="0">
          <a:noAutofit/>
        </a:bodyPr>
        <a:lstStyle/>
        <a:p>
          <a:pPr lvl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500" kern="1200" dirty="0"/>
        </a:p>
      </dsp:txBody>
      <dsp:txXfrm>
        <a:off x="7193279" y="1759838"/>
        <a:ext cx="1798320" cy="413613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44F5686-EA86-4C56-B68F-91EA378A12C1}">
      <dsp:nvSpPr>
        <dsp:cNvPr id="0" name=""/>
        <dsp:cNvSpPr/>
      </dsp:nvSpPr>
      <dsp:spPr>
        <a:xfrm>
          <a:off x="3683000" y="0"/>
          <a:ext cx="1473200" cy="1079499"/>
        </a:xfrm>
        <a:prstGeom prst="trapezoid">
          <a:avLst>
            <a:gd name="adj" fmla="val 68235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b="1" kern="1200" dirty="0" smtClean="0"/>
            <a:t>Sustainability </a:t>
          </a:r>
          <a:endParaRPr lang="en-US" sz="1700" b="1" kern="1200" dirty="0"/>
        </a:p>
      </dsp:txBody>
      <dsp:txXfrm>
        <a:off x="3683000" y="0"/>
        <a:ext cx="1473200" cy="1079499"/>
      </dsp:txXfrm>
    </dsp:sp>
    <dsp:sp modelId="{58053469-7F90-4404-B735-682C1DA71E4E}">
      <dsp:nvSpPr>
        <dsp:cNvPr id="0" name=""/>
        <dsp:cNvSpPr/>
      </dsp:nvSpPr>
      <dsp:spPr>
        <a:xfrm>
          <a:off x="2946399" y="1079499"/>
          <a:ext cx="2946400" cy="1079499"/>
        </a:xfrm>
        <a:prstGeom prst="trapezoid">
          <a:avLst>
            <a:gd name="adj" fmla="val 68235"/>
          </a:avLst>
        </a:prstGeom>
        <a:gradFill rotWithShape="0">
          <a:gsLst>
            <a:gs pos="0">
              <a:schemeClr val="accent2">
                <a:hueOff val="-4032637"/>
                <a:satOff val="1754"/>
                <a:lumOff val="510"/>
                <a:alphaOff val="0"/>
                <a:shade val="51000"/>
                <a:satMod val="130000"/>
              </a:schemeClr>
            </a:gs>
            <a:gs pos="80000">
              <a:schemeClr val="accent2">
                <a:hueOff val="-4032637"/>
                <a:satOff val="1754"/>
                <a:lumOff val="510"/>
                <a:alphaOff val="0"/>
                <a:shade val="93000"/>
                <a:satMod val="130000"/>
              </a:schemeClr>
            </a:gs>
            <a:gs pos="100000">
              <a:schemeClr val="accent2">
                <a:hueOff val="-4032637"/>
                <a:satOff val="1754"/>
                <a:lumOff val="51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solidFill>
                <a:srgbClr val="000099"/>
              </a:solidFill>
            </a:rPr>
            <a:t>Assured safe water availability  (</a:t>
          </a:r>
          <a:r>
            <a:rPr lang="en-US" sz="1800" b="1" kern="1200" dirty="0" err="1" smtClean="0">
              <a:solidFill>
                <a:srgbClr val="000099"/>
              </a:solidFill>
            </a:rPr>
            <a:t>DTH</a:t>
          </a:r>
          <a:r>
            <a:rPr lang="en-US" sz="2000" b="1" kern="1200" dirty="0" smtClean="0">
              <a:solidFill>
                <a:srgbClr val="000099"/>
              </a:solidFill>
            </a:rPr>
            <a:t>)</a:t>
          </a:r>
          <a:endParaRPr lang="en-US" sz="2000" b="1" kern="1200" dirty="0">
            <a:solidFill>
              <a:srgbClr val="000099"/>
            </a:solidFill>
          </a:endParaRPr>
        </a:p>
      </dsp:txBody>
      <dsp:txXfrm>
        <a:off x="3462019" y="1079499"/>
        <a:ext cx="1915160" cy="1079499"/>
      </dsp:txXfrm>
    </dsp:sp>
    <dsp:sp modelId="{5A1A3BB5-B44A-481E-BFCE-673276FDA035}">
      <dsp:nvSpPr>
        <dsp:cNvPr id="0" name=""/>
        <dsp:cNvSpPr/>
      </dsp:nvSpPr>
      <dsp:spPr>
        <a:xfrm>
          <a:off x="2209799" y="2158999"/>
          <a:ext cx="4419599" cy="1079499"/>
        </a:xfrm>
        <a:prstGeom prst="trapezoid">
          <a:avLst>
            <a:gd name="adj" fmla="val 68235"/>
          </a:avLst>
        </a:prstGeom>
        <a:gradFill rotWithShape="0">
          <a:gsLst>
            <a:gs pos="0">
              <a:schemeClr val="accent2">
                <a:hueOff val="-8065275"/>
                <a:satOff val="3508"/>
                <a:lumOff val="1020"/>
                <a:alphaOff val="0"/>
                <a:shade val="51000"/>
                <a:satMod val="130000"/>
              </a:schemeClr>
            </a:gs>
            <a:gs pos="80000">
              <a:schemeClr val="accent2">
                <a:hueOff val="-8065275"/>
                <a:satOff val="3508"/>
                <a:lumOff val="1020"/>
                <a:alphaOff val="0"/>
                <a:shade val="93000"/>
                <a:satMod val="130000"/>
              </a:schemeClr>
            </a:gs>
            <a:gs pos="100000">
              <a:schemeClr val="accent2">
                <a:hueOff val="-8065275"/>
                <a:satOff val="3508"/>
                <a:lumOff val="102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 smtClean="0">
              <a:solidFill>
                <a:schemeClr val="bg1"/>
              </a:solidFill>
            </a:rPr>
            <a:t>Decentralized service delivery </a:t>
          </a:r>
          <a:endParaRPr lang="en-US" sz="2800" b="1" kern="1200" dirty="0">
            <a:solidFill>
              <a:schemeClr val="bg1"/>
            </a:solidFill>
          </a:endParaRPr>
        </a:p>
      </dsp:txBody>
      <dsp:txXfrm>
        <a:off x="2983229" y="2158999"/>
        <a:ext cx="2872740" cy="1079499"/>
      </dsp:txXfrm>
    </dsp:sp>
    <dsp:sp modelId="{3FE4782C-2452-43D9-83E2-27AAE6E76E23}">
      <dsp:nvSpPr>
        <dsp:cNvPr id="0" name=""/>
        <dsp:cNvSpPr/>
      </dsp:nvSpPr>
      <dsp:spPr>
        <a:xfrm>
          <a:off x="1473199" y="3238499"/>
          <a:ext cx="5892800" cy="1079499"/>
        </a:xfrm>
        <a:prstGeom prst="trapezoid">
          <a:avLst>
            <a:gd name="adj" fmla="val 68235"/>
          </a:avLst>
        </a:prstGeom>
        <a:gradFill rotWithShape="0">
          <a:gsLst>
            <a:gs pos="0">
              <a:schemeClr val="accent2">
                <a:hueOff val="-12097913"/>
                <a:satOff val="5261"/>
                <a:lumOff val="1530"/>
                <a:alphaOff val="0"/>
                <a:shade val="51000"/>
                <a:satMod val="130000"/>
              </a:schemeClr>
            </a:gs>
            <a:gs pos="80000">
              <a:schemeClr val="accent2">
                <a:hueOff val="-12097913"/>
                <a:satOff val="5261"/>
                <a:lumOff val="1530"/>
                <a:alphaOff val="0"/>
                <a:shade val="93000"/>
                <a:satMod val="130000"/>
              </a:schemeClr>
            </a:gs>
            <a:gs pos="100000">
              <a:schemeClr val="accent2">
                <a:hueOff val="-12097913"/>
                <a:satOff val="5261"/>
                <a:lumOff val="153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kern="1200" dirty="0" smtClean="0">
              <a:solidFill>
                <a:schemeClr val="accent2">
                  <a:lumMod val="50000"/>
                </a:schemeClr>
              </a:solidFill>
            </a:rPr>
            <a:t>Cost Sharing principle </a:t>
          </a:r>
          <a:endParaRPr lang="en-US" sz="3200" b="1" kern="1200" dirty="0">
            <a:solidFill>
              <a:schemeClr val="accent2">
                <a:lumMod val="50000"/>
              </a:schemeClr>
            </a:solidFill>
          </a:endParaRPr>
        </a:p>
      </dsp:txBody>
      <dsp:txXfrm>
        <a:off x="2504439" y="3238499"/>
        <a:ext cx="3830320" cy="1079499"/>
      </dsp:txXfrm>
    </dsp:sp>
    <dsp:sp modelId="{00C9446C-CFC1-490A-A291-C0103C3AC381}">
      <dsp:nvSpPr>
        <dsp:cNvPr id="0" name=""/>
        <dsp:cNvSpPr/>
      </dsp:nvSpPr>
      <dsp:spPr>
        <a:xfrm>
          <a:off x="736600" y="4317999"/>
          <a:ext cx="7365999" cy="1079499"/>
        </a:xfrm>
        <a:prstGeom prst="trapezoid">
          <a:avLst>
            <a:gd name="adj" fmla="val 68235"/>
          </a:avLst>
        </a:prstGeom>
        <a:gradFill rotWithShape="0">
          <a:gsLst>
            <a:gs pos="0">
              <a:schemeClr val="accent2">
                <a:hueOff val="-16130550"/>
                <a:satOff val="7015"/>
                <a:lumOff val="2040"/>
                <a:alphaOff val="0"/>
                <a:shade val="51000"/>
                <a:satMod val="130000"/>
              </a:schemeClr>
            </a:gs>
            <a:gs pos="80000">
              <a:schemeClr val="accent2">
                <a:hueOff val="-16130550"/>
                <a:satOff val="7015"/>
                <a:lumOff val="2040"/>
                <a:alphaOff val="0"/>
                <a:shade val="93000"/>
                <a:satMod val="130000"/>
              </a:schemeClr>
            </a:gs>
            <a:gs pos="100000">
              <a:schemeClr val="accent2">
                <a:hueOff val="-16130550"/>
                <a:satOff val="7015"/>
                <a:lumOff val="204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b="1" kern="1200" dirty="0" smtClean="0"/>
            <a:t>Demand Driven</a:t>
          </a:r>
          <a:endParaRPr lang="en-US" sz="4000" b="1" kern="1200" dirty="0"/>
        </a:p>
      </dsp:txBody>
      <dsp:txXfrm>
        <a:off x="2025649" y="4317999"/>
        <a:ext cx="4787900" cy="1079499"/>
      </dsp:txXfrm>
    </dsp:sp>
    <dsp:sp modelId="{1B5BA8F1-DEEB-4AD8-B1AF-15745B0F4561}">
      <dsp:nvSpPr>
        <dsp:cNvPr id="0" name=""/>
        <dsp:cNvSpPr/>
      </dsp:nvSpPr>
      <dsp:spPr>
        <a:xfrm>
          <a:off x="0" y="5397500"/>
          <a:ext cx="8839199" cy="1079499"/>
        </a:xfrm>
        <a:prstGeom prst="trapezoid">
          <a:avLst>
            <a:gd name="adj" fmla="val 68235"/>
          </a:avLst>
        </a:prstGeom>
        <a:gradFill rotWithShape="0">
          <a:gsLst>
            <a:gs pos="0">
              <a:schemeClr val="accent2">
                <a:hueOff val="-20163188"/>
                <a:satOff val="8769"/>
                <a:lumOff val="2550"/>
                <a:alphaOff val="0"/>
                <a:shade val="51000"/>
                <a:satMod val="130000"/>
              </a:schemeClr>
            </a:gs>
            <a:gs pos="80000">
              <a:schemeClr val="accent2">
                <a:hueOff val="-20163188"/>
                <a:satOff val="8769"/>
                <a:lumOff val="2550"/>
                <a:alphaOff val="0"/>
                <a:shade val="93000"/>
                <a:satMod val="130000"/>
              </a:schemeClr>
            </a:gs>
            <a:gs pos="100000">
              <a:schemeClr val="accent2">
                <a:hueOff val="-20163188"/>
                <a:satOff val="8769"/>
                <a:lumOff val="255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6990" tIns="46990" rIns="46990" bIns="46990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700" b="1" kern="1200" dirty="0" smtClean="0"/>
            <a:t>Community Participation </a:t>
          </a:r>
          <a:endParaRPr lang="en-US" sz="3700" b="1" kern="1200" dirty="0"/>
        </a:p>
      </dsp:txBody>
      <dsp:txXfrm>
        <a:off x="1546859" y="5397500"/>
        <a:ext cx="5745480" cy="107949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30525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17" tIns="45659" rIns="91317" bIns="45659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29050" y="0"/>
            <a:ext cx="2930525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17" tIns="45659" rIns="91317" bIns="45659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8EB08924-B7DD-4B02-80D2-65F794F9B6AE}" type="datetime2">
              <a:rPr lang="gu-IN"/>
              <a:pPr>
                <a:defRPr/>
              </a:pPr>
              <a:t>મંગળવાર, 29 ઑક્ટ્બર 2013</a:t>
            </a:fld>
            <a:endParaRPr lang="en-US"/>
          </a:p>
        </p:txBody>
      </p:sp>
      <p:sp>
        <p:nvSpPr>
          <p:cNvPr id="4710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44038"/>
            <a:ext cx="2930525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17" tIns="45659" rIns="91317" bIns="45659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710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29050" y="9444038"/>
            <a:ext cx="2930525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17" tIns="45659" rIns="91317" bIns="45659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65609B5B-FCCE-4ADD-83F3-E7A22FA400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683968"/>
      </p:ext>
    </p:extLst>
  </p:cSld>
  <p:clrMap bg1="lt1" tx1="dk1" bg2="lt2" tx2="dk2" accent1="accent1" accent2="accent2" accent3="accent3" accent4="accent4" accent5="accent5" accent6="accent6" hlink="hlink" folHlink="folHlink"/>
  <p:hf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30525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17" tIns="45659" rIns="91317" bIns="45659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29050" y="0"/>
            <a:ext cx="2930525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17" tIns="45659" rIns="91317" bIns="45659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306EDEB4-087B-41A1-A2BB-A6CA656EF876}" type="datetime2">
              <a:rPr lang="gu-IN"/>
              <a:pPr>
                <a:defRPr/>
              </a:pPr>
              <a:t>મંગળવાર, 29 ઑક્ટ્બર 2013</a:t>
            </a:fld>
            <a:endParaRPr lang="en-US"/>
          </a:p>
        </p:txBody>
      </p:sp>
      <p:sp>
        <p:nvSpPr>
          <p:cNvPr id="419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95350" y="747713"/>
            <a:ext cx="4970463" cy="372903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6275" y="4722813"/>
            <a:ext cx="5408613" cy="447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17" tIns="45659" rIns="91317" bIns="4565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2253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44038"/>
            <a:ext cx="2930525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17" tIns="45659" rIns="91317" bIns="45659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29050" y="9444038"/>
            <a:ext cx="2930525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17" tIns="45659" rIns="91317" bIns="45659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A6C5CF0C-A257-480E-9888-28A9125FAF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4157098"/>
      </p:ext>
    </p:extLst>
  </p:cSld>
  <p:clrMap bg1="lt1" tx1="dk1" bg2="lt2" tx2="dk2" accent1="accent1" accent2="accent2" accent3="accent3" accent4="accent4" accent5="accent5" accent6="accent6" hlink="hlink" folHlink="folHlink"/>
  <p:hf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88E84A2-D16C-4BD3-9C97-9D608148B9D3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222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E25E87-08C7-4614-9C25-2384A580F43C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325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532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CF6439CB-08EB-43A0-B70F-CEC2FE7F1ECC}" type="slidenum">
              <a:rPr lang="en-US" altLang="en-US" smtClean="0"/>
              <a:pPr eaLnBrk="1" hangingPunct="1"/>
              <a:t>11</a:t>
            </a:fld>
            <a:endParaRPr lang="en-US" altLang="en-US" smtClean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427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7680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DC2EB70-6854-43D4-97B9-E6F1FDA4C40C}" type="slidenum">
              <a:rPr lang="en-US" smtClean="0">
                <a:latin typeface="Arial" pitchFamily="34" charset="0"/>
              </a:rPr>
              <a:pPr>
                <a:defRPr/>
              </a:pPr>
              <a:t>12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529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8192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590C865-A177-4709-B867-4FDEA6A8CDF8}" type="slidenum">
              <a:rPr lang="en-US" smtClean="0">
                <a:latin typeface="Arial" pitchFamily="34" charset="0"/>
              </a:rPr>
              <a:pPr>
                <a:defRPr/>
              </a:pPr>
              <a:t>13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63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82948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BBE8141-4B91-4755-8FA8-A2655B91A4EA}" type="slidenum">
              <a:rPr lang="en-US" smtClean="0">
                <a:latin typeface="Arial" pitchFamily="34" charset="0"/>
              </a:rPr>
              <a:pPr>
                <a:defRPr/>
              </a:pPr>
              <a:t>14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734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0C49D6A-4D75-48C3-88BC-045BF290DF04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837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583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07E022A1-7A2E-46FB-8A8B-B5E5F7F03F0A}" type="slidenum">
              <a:rPr lang="en-US" altLang="en-US" smtClean="0"/>
              <a:pPr eaLnBrk="1" hangingPunct="1"/>
              <a:t>17</a:t>
            </a:fld>
            <a:endParaRPr lang="en-US" altLang="en-US" smtClean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89FB6B7-B6A3-450F-BDB0-EC011584F59A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041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F607442-937A-479D-8D24-7611366CD670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25B8DF6-7366-4FEE-B2C1-3968A2A0C49D}" type="slidenum">
              <a:rPr lang="en-US" smtClean="0">
                <a:latin typeface="Arial" pitchFamily="34" charset="0"/>
              </a:rPr>
              <a:pPr>
                <a:defRPr/>
              </a:pPr>
              <a:t>20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6144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4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en-US" smtClean="0"/>
          </a:p>
        </p:txBody>
      </p:sp>
      <p:sp>
        <p:nvSpPr>
          <p:cNvPr id="61445" name="Slide Number Placeholder 3"/>
          <p:cNvSpPr txBox="1">
            <a:spLocks noGrp="1"/>
          </p:cNvSpPr>
          <p:nvPr/>
        </p:nvSpPr>
        <p:spPr bwMode="auto">
          <a:xfrm>
            <a:off x="3829050" y="9444038"/>
            <a:ext cx="2930525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78" tIns="45739" rIns="91478" bIns="45739"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fld id="{80DB4E1D-35E2-46E2-B604-54E0F0F26C53}" type="slidenum">
              <a:rPr lang="en-US" altLang="en-US" sz="1200"/>
              <a:pPr algn="r" eaLnBrk="1" hangingPunct="1"/>
              <a:t>20</a:t>
            </a:fld>
            <a:endParaRPr lang="en-US" altLang="en-US" sz="1200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62468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A10239C-0B4B-4BE7-A4BA-C08A35881ADC}" type="slidenum">
              <a:rPr lang="en-US" smtClean="0">
                <a:latin typeface="Arial" pitchFamily="34" charset="0"/>
              </a:rPr>
              <a:pPr>
                <a:defRPr/>
              </a:pPr>
              <a:t>2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78852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221C692-5058-4498-B4BA-54BCFA90AC78}" type="slidenum">
              <a:rPr lang="en-US" smtClean="0">
                <a:latin typeface="Arial" pitchFamily="34" charset="0"/>
              </a:rPr>
              <a:pPr>
                <a:defRPr/>
              </a:pPr>
              <a:t>21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7987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4C953E-BC52-42A5-9499-823C8D37091F}" type="slidenum">
              <a:rPr lang="en-US" smtClean="0">
                <a:latin typeface="Arial" pitchFamily="34" charset="0"/>
              </a:rPr>
              <a:pPr>
                <a:defRPr/>
              </a:pPr>
              <a:t>22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45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BF95196-A52F-4637-89C8-D0C0348A8F73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553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436C078-3750-4C7F-954F-8F318BB5445B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656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83972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1970BFA-90AD-40DC-87E4-A6F59FC9B911}" type="slidenum">
              <a:rPr lang="en-US" smtClean="0">
                <a:latin typeface="Arial" pitchFamily="34" charset="0"/>
              </a:rPr>
              <a:pPr>
                <a:defRPr/>
              </a:pPr>
              <a:t>25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758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1E6FBE4-3BB7-4BED-A1AD-19AB8D184F69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86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8704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15A91C7-1865-47B3-B9CA-28D3F74E4719}" type="slidenum">
              <a:rPr lang="en-US" smtClean="0">
                <a:latin typeface="Arial" pitchFamily="34" charset="0"/>
              </a:rPr>
              <a:pPr>
                <a:defRPr/>
              </a:pPr>
              <a:t>27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708E4E7-6CF3-424D-A8B3-DCE8BD6BDA93}" type="slidenum">
              <a:rPr lang="en-US" smtClean="0">
                <a:latin typeface="Arial" pitchFamily="34" charset="0"/>
              </a:rPr>
              <a:pPr>
                <a:defRPr/>
              </a:pPr>
              <a:t>28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06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706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334733E3-3A49-4DF2-841E-1697DE2DAF93}" type="slidenum">
              <a:rPr lang="en-US" altLang="en-US" smtClean="0"/>
              <a:pPr eaLnBrk="1" hangingPunct="1"/>
              <a:t>29</a:t>
            </a:fld>
            <a:endParaRPr lang="en-US" altLang="en-US" smtClean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168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86020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C97E85D-13F8-4943-9070-1A1939D4875C}" type="slidenum">
              <a:rPr lang="en-US" smtClean="0">
                <a:latin typeface="Arial" pitchFamily="34" charset="0"/>
              </a:rPr>
              <a:pPr>
                <a:defRPr/>
              </a:pPr>
              <a:t>30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450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7146217F-5B8B-4502-9EFF-690605364822}" type="slidenum">
              <a:rPr lang="en-US" altLang="en-US" smtClean="0"/>
              <a:pPr eaLnBrk="1" hangingPunct="1"/>
              <a:t>3</a:t>
            </a:fld>
            <a:endParaRPr lang="en-US" altLang="en-US" smtClean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270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0D173AF-88F3-4349-8EB4-01F6E57CAB55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373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D1CC81D-2FB9-480E-97A4-720D5AECAC49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47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FB72D89-0C38-4557-86B8-C9EB085783D4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577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7CCC838-A0D0-4DFC-BB25-CB1C5C91BF54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680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486F896-7FAA-4EB6-920A-277AD565CBCF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608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85676E1-9CAF-4765-8A42-3E87CB40F1E7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710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F431307-C4C1-47C6-92C8-D948A3190341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2BBE5A2D-7E3B-4275-9ABB-0C9128F7102B}" type="slidenum">
              <a:rPr lang="en-US" altLang="en-US" smtClean="0"/>
              <a:pPr eaLnBrk="1" hangingPunct="1"/>
              <a:t>6</a:t>
            </a:fld>
            <a:endParaRPr lang="en-US" altLang="en-US" smtClean="0"/>
          </a:p>
        </p:txBody>
      </p:sp>
      <p:sp>
        <p:nvSpPr>
          <p:cNvPr id="4813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896938" y="747713"/>
            <a:ext cx="4967287" cy="3725862"/>
          </a:xfrm>
          <a:ln/>
        </p:spPr>
      </p:sp>
      <p:sp>
        <p:nvSpPr>
          <p:cNvPr id="48132" name="Notes Placeholder 2"/>
          <p:cNvSpPr>
            <a:spLocks noGrp="1"/>
          </p:cNvSpPr>
          <p:nvPr>
            <p:ph type="body" idx="1"/>
          </p:nvPr>
        </p:nvSpPr>
        <p:spPr>
          <a:xfrm>
            <a:off x="676275" y="4724400"/>
            <a:ext cx="5408613" cy="44735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736" tIns="46869" rIns="93736" bIns="46869"/>
          <a:lstStyle/>
          <a:p>
            <a:pPr eaLnBrk="1" hangingPunct="1">
              <a:spcBef>
                <a:spcPct val="0"/>
              </a:spcBef>
            </a:pPr>
            <a:endParaRPr lang="en-GB" altLang="en-US" smtClean="0"/>
          </a:p>
        </p:txBody>
      </p:sp>
      <p:sp>
        <p:nvSpPr>
          <p:cNvPr id="48133" name="Slide Number Placeholder 3"/>
          <p:cNvSpPr txBox="1">
            <a:spLocks noGrp="1"/>
          </p:cNvSpPr>
          <p:nvPr/>
        </p:nvSpPr>
        <p:spPr bwMode="auto">
          <a:xfrm>
            <a:off x="3830638" y="9444038"/>
            <a:ext cx="2928937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736" tIns="46869" rIns="93736" bIns="46869"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fld id="{C8446767-2EE2-4BA3-9820-9FF565D54F3A}" type="slidenum">
              <a:rPr lang="en-US" altLang="en-US" sz="1200"/>
              <a:pPr algn="r" eaLnBrk="1" hangingPunct="1"/>
              <a:t>6</a:t>
            </a:fld>
            <a:endParaRPr lang="en-US" altLang="en-US" sz="1200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91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6656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5967A6F-0C7E-4AE4-8C2F-DE6D1957EA1B}" type="slidenum">
              <a:rPr lang="en-US" smtClean="0">
                <a:latin typeface="Arial" pitchFamily="34" charset="0"/>
              </a:rPr>
              <a:pPr>
                <a:defRPr/>
              </a:pPr>
              <a:t>7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017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EF332E1-468F-45EF-9711-75EA133BD767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65154D9-BFB6-4762-91EF-5B7991987243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986B82-2E8A-4998-9260-F020122F66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1418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56D0E2-CB9A-4A3D-8702-7D61DD4A18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7308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A36F8A-8391-44CD-AB81-0C657290DC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79426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EC13D0-F5D1-4F00-A896-6F09467A65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565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87C1E1-2012-4B11-92CA-B29C18048C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1057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43C997-616B-4711-8D3C-1723B8F340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1131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152400" y="228600"/>
            <a:ext cx="8991600" cy="63881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25400" y="6604000"/>
            <a:ext cx="97155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53251D-AD9D-4213-AAC0-2C1BFE7373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5350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BE0919-28B2-4318-A5F0-ACB1FEC96E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8541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D2BC7C-18A5-4F8E-9938-2238D6DCF4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99985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1D881A-99E1-4222-BDC1-3FBD442F24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1044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F85A0C-BE10-4047-AD1D-020AF7AC6A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2965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CCBF92-9D8B-4F28-8B13-4B1D042FEF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6619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F85E1C-FE80-45D2-86E6-9B2331D305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0348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AF3D95-A61A-4041-8BD2-31783EF6F2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7343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628647-EF9F-4B7D-9019-7C0FB8FC51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1271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186A2E-DAC4-4653-95B6-7D688B1BA4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6843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1D87651F-3B30-40BF-84EF-6CAC1AE471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2055" name="Picture 8" descr="C:\Documents and Settings\jaydeep\Desktop\Presentation Design_with back.jpg"/>
          <p:cNvPicPr>
            <a:picLocks noChangeAspect="1" noChangeArrowheads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822"/>
          <a:stretch>
            <a:fillRect/>
          </a:stretch>
        </p:blipFill>
        <p:spPr bwMode="auto">
          <a:xfrm>
            <a:off x="0" y="265113"/>
            <a:ext cx="9144000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293" r:id="rId1"/>
    <p:sldLayoutId id="2147484294" r:id="rId2"/>
    <p:sldLayoutId id="2147484295" r:id="rId3"/>
    <p:sldLayoutId id="2147484296" r:id="rId4"/>
    <p:sldLayoutId id="2147484297" r:id="rId5"/>
    <p:sldLayoutId id="2147484298" r:id="rId6"/>
    <p:sldLayoutId id="2147484299" r:id="rId7"/>
    <p:sldLayoutId id="2147484300" r:id="rId8"/>
    <p:sldLayoutId id="2147484301" r:id="rId9"/>
    <p:sldLayoutId id="2147484302" r:id="rId10"/>
    <p:sldLayoutId id="2147484303" r:id="rId11"/>
    <p:sldLayoutId id="2147484304" r:id="rId12"/>
    <p:sldLayoutId id="2147484305" r:id="rId13"/>
    <p:sldLayoutId id="2147484306" r:id="rId14"/>
    <p:sldLayoutId id="2147484308" r:id="rId15"/>
    <p:sldLayoutId id="2147484307" r:id="rId16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16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4" Type="http://schemas.openxmlformats.org/officeDocument/2006/relationships/oleObject" Target="../embeddings/oleObject1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jpeg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50.jpeg"/><Relationship Id="rId7" Type="http://schemas.openxmlformats.org/officeDocument/2006/relationships/image" Target="../media/image54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jpeg"/><Relationship Id="rId11" Type="http://schemas.openxmlformats.org/officeDocument/2006/relationships/image" Target="../media/image58.jpeg"/><Relationship Id="rId5" Type="http://schemas.openxmlformats.org/officeDocument/2006/relationships/image" Target="../media/image52.jpeg"/><Relationship Id="rId10" Type="http://schemas.openxmlformats.org/officeDocument/2006/relationships/image" Target="../media/image57.jpeg"/><Relationship Id="rId4" Type="http://schemas.openxmlformats.org/officeDocument/2006/relationships/image" Target="../media/image51.jpeg"/><Relationship Id="rId9" Type="http://schemas.openxmlformats.org/officeDocument/2006/relationships/image" Target="../media/image56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5" name="Rectangle 2055"/>
          <p:cNvSpPr>
            <a:spLocks noChangeArrowheads="1"/>
          </p:cNvSpPr>
          <p:nvPr/>
        </p:nvSpPr>
        <p:spPr bwMode="auto">
          <a:xfrm>
            <a:off x="0" y="152400"/>
            <a:ext cx="91440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latin typeface="+mj-lt"/>
                <a:cs typeface="+mn-cs"/>
              </a:rPr>
              <a:t>Water and Sanitation Management Organisation</a:t>
            </a:r>
          </a:p>
        </p:txBody>
      </p:sp>
      <p:sp>
        <p:nvSpPr>
          <p:cNvPr id="27656" name="Rectangle 2056"/>
          <p:cNvSpPr>
            <a:spLocks noChangeArrowheads="1"/>
          </p:cNvSpPr>
          <p:nvPr/>
        </p:nvSpPr>
        <p:spPr bwMode="auto">
          <a:xfrm>
            <a:off x="0" y="6248400"/>
            <a:ext cx="9144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342900" indent="-342900" algn="ctr" fontAlgn="auto">
              <a:spcBef>
                <a:spcPct val="20000"/>
              </a:spcBef>
              <a:spcAft>
                <a:spcPts val="0"/>
              </a:spcAft>
              <a:defRPr/>
            </a:pPr>
            <a:endParaRPr lang="en-US" sz="3200" b="1" dirty="0">
              <a:ln w="11430"/>
              <a:solidFill>
                <a:srgbClr val="0070C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ahoma" pitchFamily="34" charset="0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400800" y="6248400"/>
            <a:ext cx="2578100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b="1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cs typeface="+mn-cs"/>
              </a:rPr>
              <a:t>September 20, 2013</a:t>
            </a:r>
          </a:p>
        </p:txBody>
      </p:sp>
      <p:pic>
        <p:nvPicPr>
          <p:cNvPr id="6" name="Picture 5" descr="IMG_1636 copy"/>
          <p:cNvPicPr>
            <a:picLocks noChangeAspect="1" noChangeArrowheads="1"/>
          </p:cNvPicPr>
          <p:nvPr/>
        </p:nvPicPr>
        <p:blipFill>
          <a:blip r:embed="rId3" cstate="print"/>
          <a:srcRect l="10164" t="9290" r="4283" b="7500"/>
          <a:stretch>
            <a:fillRect/>
          </a:stretch>
        </p:blipFill>
        <p:spPr bwMode="auto">
          <a:xfrm>
            <a:off x="533400" y="2057400"/>
            <a:ext cx="7625683" cy="44958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/>
          <p:nvPr/>
        </p:nvSpPr>
        <p:spPr>
          <a:xfrm>
            <a:off x="533400" y="381000"/>
            <a:ext cx="8382000" cy="64611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Organogram of WASMO</a:t>
            </a:r>
          </a:p>
        </p:txBody>
      </p:sp>
      <p:pic>
        <p:nvPicPr>
          <p:cNvPr id="13315" name="Picture 4" descr="D:\sarita\B&amp;F\ppt &amp; organogram\base for ppt (organogram etc)\Organogram_Revised HO - 23-5-201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0"/>
            <a:ext cx="9144000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Content Placeholder 3"/>
          <p:cNvSpPr txBox="1">
            <a:spLocks/>
          </p:cNvSpPr>
          <p:nvPr/>
        </p:nvSpPr>
        <p:spPr bwMode="auto">
          <a:xfrm>
            <a:off x="152400" y="1168400"/>
            <a:ext cx="8839200" cy="553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57200" indent="-457200">
              <a:lnSpc>
                <a:spcPts val="2500"/>
              </a:lnSpc>
              <a:spcBef>
                <a:spcPct val="20000"/>
              </a:spcBef>
              <a:defRPr/>
            </a:pPr>
            <a:r>
              <a:rPr lang="en-US" sz="22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Policy </a:t>
            </a:r>
          </a:p>
          <a:p>
            <a:pPr marL="742950" lvl="1" indent="-285750">
              <a:lnSpc>
                <a:spcPts val="2500"/>
              </a:lnSpc>
              <a:spcBef>
                <a:spcPct val="20000"/>
              </a:spcBef>
              <a:buFont typeface="Wingdings" pitchFamily="2" charset="2"/>
              <a:buChar char="q"/>
              <a:defRPr/>
            </a:pPr>
            <a:r>
              <a:rPr lang="en-US" sz="2200" dirty="0">
                <a:solidFill>
                  <a:srgbClr val="0070C0"/>
                </a:solidFill>
                <a:latin typeface="+mj-lt"/>
              </a:rPr>
              <a:t>Principle of subsidiary and decentralization</a:t>
            </a:r>
          </a:p>
          <a:p>
            <a:pPr marL="742950" lvl="1" indent="-285750">
              <a:lnSpc>
                <a:spcPts val="2500"/>
              </a:lnSpc>
              <a:spcBef>
                <a:spcPct val="20000"/>
              </a:spcBef>
              <a:buFont typeface="Wingdings" pitchFamily="2" charset="2"/>
              <a:buChar char="q"/>
              <a:defRPr/>
            </a:pPr>
            <a:r>
              <a:rPr lang="en-US" sz="2200" dirty="0">
                <a:solidFill>
                  <a:srgbClr val="0070C0"/>
                </a:solidFill>
                <a:latin typeface="+mj-lt"/>
              </a:rPr>
              <a:t>Legal status to Village Water and Sanitation Committee</a:t>
            </a:r>
          </a:p>
          <a:p>
            <a:pPr marL="457200" indent="-457200">
              <a:lnSpc>
                <a:spcPts val="2500"/>
              </a:lnSpc>
              <a:spcBef>
                <a:spcPct val="20000"/>
              </a:spcBef>
              <a:defRPr/>
            </a:pPr>
            <a:r>
              <a:rPr lang="en-US" sz="22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Organizational </a:t>
            </a:r>
          </a:p>
          <a:p>
            <a:pPr marL="742950" lvl="1" indent="-285750">
              <a:lnSpc>
                <a:spcPts val="2500"/>
              </a:lnSpc>
              <a:spcBef>
                <a:spcPct val="20000"/>
              </a:spcBef>
              <a:buFont typeface="Wingdings" pitchFamily="2" charset="2"/>
              <a:buChar char="q"/>
              <a:defRPr/>
            </a:pPr>
            <a:r>
              <a:rPr lang="en-US" sz="2200" dirty="0">
                <a:solidFill>
                  <a:srgbClr val="0070C0"/>
                </a:solidFill>
                <a:latin typeface="+mj-lt"/>
              </a:rPr>
              <a:t>Systemic changes for enabling facilitation</a:t>
            </a:r>
          </a:p>
          <a:p>
            <a:pPr marL="742950" lvl="1" indent="-285750">
              <a:lnSpc>
                <a:spcPts val="2500"/>
              </a:lnSpc>
              <a:spcBef>
                <a:spcPct val="20000"/>
              </a:spcBef>
              <a:buFont typeface="Wingdings" pitchFamily="2" charset="2"/>
              <a:buChar char="q"/>
              <a:defRPr/>
            </a:pPr>
            <a:r>
              <a:rPr lang="en-US" sz="2200" dirty="0">
                <a:solidFill>
                  <a:srgbClr val="0070C0"/>
                </a:solidFill>
                <a:latin typeface="+mj-lt"/>
              </a:rPr>
              <a:t>Culture – a mix of corporate, NGO and Government</a:t>
            </a:r>
          </a:p>
          <a:p>
            <a:pPr marL="742950" lvl="1" indent="-285750">
              <a:lnSpc>
                <a:spcPts val="2500"/>
              </a:lnSpc>
              <a:spcBef>
                <a:spcPct val="20000"/>
              </a:spcBef>
              <a:buFont typeface="Wingdings" pitchFamily="2" charset="2"/>
              <a:buChar char="q"/>
              <a:defRPr/>
            </a:pPr>
            <a:r>
              <a:rPr lang="en-US" sz="2200" dirty="0">
                <a:solidFill>
                  <a:srgbClr val="0070C0"/>
                </a:solidFill>
                <a:latin typeface="+mj-lt"/>
              </a:rPr>
              <a:t>NGOs as facilitation partners and process managers</a:t>
            </a:r>
          </a:p>
          <a:p>
            <a:pPr marL="457200" indent="-457200">
              <a:lnSpc>
                <a:spcPts val="2500"/>
              </a:lnSpc>
              <a:spcBef>
                <a:spcPct val="20000"/>
              </a:spcBef>
              <a:defRPr/>
            </a:pPr>
            <a:r>
              <a:rPr lang="en-US" sz="22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Institutional</a:t>
            </a:r>
          </a:p>
          <a:p>
            <a:pPr marL="742950" lvl="1" indent="-285750">
              <a:lnSpc>
                <a:spcPts val="2500"/>
              </a:lnSpc>
              <a:spcBef>
                <a:spcPct val="20000"/>
              </a:spcBef>
              <a:buFont typeface="Wingdings" pitchFamily="2" charset="2"/>
              <a:buChar char="q"/>
              <a:defRPr/>
            </a:pPr>
            <a:r>
              <a:rPr lang="en-US" sz="2200" dirty="0">
                <a:solidFill>
                  <a:srgbClr val="0070C0"/>
                </a:solidFill>
                <a:latin typeface="+mj-lt"/>
              </a:rPr>
              <a:t>Community based VWSC formed by consensus</a:t>
            </a:r>
          </a:p>
          <a:p>
            <a:pPr marL="742950" lvl="1" indent="-285750">
              <a:lnSpc>
                <a:spcPts val="2500"/>
              </a:lnSpc>
              <a:spcBef>
                <a:spcPct val="20000"/>
              </a:spcBef>
              <a:buFont typeface="Wingdings" pitchFamily="2" charset="2"/>
              <a:buChar char="q"/>
              <a:defRPr/>
            </a:pPr>
            <a:r>
              <a:rPr lang="en-US" sz="2200" dirty="0">
                <a:solidFill>
                  <a:srgbClr val="0070C0"/>
                </a:solidFill>
                <a:latin typeface="+mj-lt"/>
              </a:rPr>
              <a:t>Representation of women and all sections of society mandatory </a:t>
            </a:r>
          </a:p>
          <a:p>
            <a:pPr marL="457200" indent="-457200">
              <a:lnSpc>
                <a:spcPts val="2500"/>
              </a:lnSpc>
              <a:spcBef>
                <a:spcPct val="20000"/>
              </a:spcBef>
              <a:defRPr/>
            </a:pPr>
            <a:r>
              <a:rPr lang="en-US" sz="22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Process</a:t>
            </a:r>
          </a:p>
          <a:p>
            <a:pPr marL="742950" lvl="1" indent="-285750">
              <a:lnSpc>
                <a:spcPts val="2500"/>
              </a:lnSpc>
              <a:spcBef>
                <a:spcPct val="20000"/>
              </a:spcBef>
              <a:buFont typeface="Wingdings" pitchFamily="2" charset="2"/>
              <a:buChar char="q"/>
              <a:defRPr/>
            </a:pPr>
            <a:r>
              <a:rPr lang="en-US" sz="2200" dirty="0">
                <a:solidFill>
                  <a:srgbClr val="0070C0"/>
                </a:solidFill>
                <a:latin typeface="+mj-lt"/>
              </a:rPr>
              <a:t>Reducing levels of hierarchy</a:t>
            </a:r>
          </a:p>
          <a:p>
            <a:pPr marL="742950" lvl="1" indent="-285750">
              <a:lnSpc>
                <a:spcPts val="2500"/>
              </a:lnSpc>
              <a:spcBef>
                <a:spcPct val="20000"/>
              </a:spcBef>
              <a:buFont typeface="Wingdings" pitchFamily="2" charset="2"/>
              <a:buChar char="q"/>
              <a:defRPr/>
            </a:pPr>
            <a:r>
              <a:rPr lang="en-US" sz="2200" dirty="0">
                <a:solidFill>
                  <a:srgbClr val="0070C0"/>
                </a:solidFill>
                <a:latin typeface="+mj-lt"/>
              </a:rPr>
              <a:t>Complete community control over finances</a:t>
            </a:r>
          </a:p>
          <a:p>
            <a:pPr marL="742950" lvl="1" indent="-285750">
              <a:lnSpc>
                <a:spcPts val="2500"/>
              </a:lnSpc>
              <a:spcBef>
                <a:spcPct val="20000"/>
              </a:spcBef>
              <a:buFont typeface="Wingdings" pitchFamily="2" charset="2"/>
              <a:buChar char="q"/>
              <a:defRPr/>
            </a:pPr>
            <a:r>
              <a:rPr lang="en-US" sz="2200" dirty="0">
                <a:solidFill>
                  <a:srgbClr val="0070C0"/>
                </a:solidFill>
                <a:latin typeface="+mj-lt"/>
              </a:rPr>
              <a:t>Extensive IEC and rigorous social processes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254000"/>
            <a:ext cx="9144000" cy="8302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Reforms</a:t>
            </a:r>
            <a:endParaRPr lang="en-GB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4"/>
          <p:cNvSpPr>
            <a:spLocks noChangeArrowheads="1"/>
          </p:cNvSpPr>
          <p:nvPr/>
        </p:nvSpPr>
        <p:spPr bwMode="auto">
          <a:xfrm>
            <a:off x="0" y="304800"/>
            <a:ext cx="9144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Empowering PRI Social Process Driven Approval </a:t>
            </a:r>
          </a:p>
        </p:txBody>
      </p:sp>
      <p:pic>
        <p:nvPicPr>
          <p:cNvPr id="15363" name="Picture 5" descr="H:\new 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90600"/>
            <a:ext cx="9144000" cy="546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1162050"/>
            <a:ext cx="4800600" cy="4781550"/>
          </a:xfrm>
        </p:spPr>
        <p:txBody>
          <a:bodyPr>
            <a:normAutofit/>
          </a:bodyPr>
          <a:lstStyle/>
          <a:p>
            <a:pPr algn="just" eaLnBrk="1" fontAlgn="auto" hangingPunct="1">
              <a:lnSpc>
                <a:spcPct val="110000"/>
              </a:lnSpc>
              <a:spcAft>
                <a:spcPts val="0"/>
              </a:spcAft>
              <a:buClr>
                <a:schemeClr val="tx1"/>
              </a:buClr>
              <a:buSzPct val="75000"/>
              <a:buFont typeface="Wingdings" pitchFamily="2" charset="2"/>
              <a:buChar char="Ø"/>
              <a:defRPr/>
            </a:pPr>
            <a:r>
              <a:rPr lang="en-US" sz="2400" b="1" dirty="0" smtClean="0">
                <a:latin typeface="+mj-lt"/>
              </a:rPr>
              <a:t>Programme Introduction </a:t>
            </a:r>
          </a:p>
          <a:p>
            <a:pPr algn="just" eaLnBrk="1" fontAlgn="auto" hangingPunct="1">
              <a:lnSpc>
                <a:spcPct val="110000"/>
              </a:lnSpc>
              <a:spcAft>
                <a:spcPts val="0"/>
              </a:spcAft>
              <a:buClr>
                <a:schemeClr val="tx1"/>
              </a:buClr>
              <a:buSzPct val="75000"/>
              <a:buFont typeface="Wingdings" pitchFamily="2" charset="2"/>
              <a:buChar char="Ø"/>
              <a:defRPr/>
            </a:pPr>
            <a:r>
              <a:rPr lang="en-US" sz="2400" b="1" dirty="0" smtClean="0">
                <a:latin typeface="+mj-lt"/>
              </a:rPr>
              <a:t>Pani Samiti formation </a:t>
            </a:r>
          </a:p>
          <a:p>
            <a:pPr algn="just" eaLnBrk="1" fontAlgn="auto" hangingPunct="1">
              <a:lnSpc>
                <a:spcPct val="110000"/>
              </a:lnSpc>
              <a:spcAft>
                <a:spcPts val="0"/>
              </a:spcAft>
              <a:buClr>
                <a:schemeClr val="tx1"/>
              </a:buClr>
              <a:buSzPct val="75000"/>
              <a:buFont typeface="Wingdings" pitchFamily="2" charset="2"/>
              <a:buChar char="Ø"/>
              <a:defRPr/>
            </a:pPr>
            <a:r>
              <a:rPr lang="en-US" sz="2400" b="1" dirty="0" smtClean="0">
                <a:latin typeface="+mj-lt"/>
              </a:rPr>
              <a:t>PRA, Needs Assessment, Resource Mapping</a:t>
            </a:r>
          </a:p>
          <a:p>
            <a:pPr algn="just" eaLnBrk="1" fontAlgn="auto" hangingPunct="1">
              <a:lnSpc>
                <a:spcPct val="110000"/>
              </a:lnSpc>
              <a:spcAft>
                <a:spcPts val="0"/>
              </a:spcAft>
              <a:buClr>
                <a:schemeClr val="tx1"/>
              </a:buClr>
              <a:buSzPct val="75000"/>
              <a:buFont typeface="Wingdings" pitchFamily="2" charset="2"/>
              <a:buChar char="Ø"/>
              <a:defRPr/>
            </a:pPr>
            <a:r>
              <a:rPr lang="en-US" sz="2400" b="1" dirty="0" smtClean="0">
                <a:latin typeface="+mj-lt"/>
              </a:rPr>
              <a:t>Development of Village Action Plan (VAP)</a:t>
            </a:r>
          </a:p>
          <a:p>
            <a:pPr algn="just" eaLnBrk="1" fontAlgn="auto" hangingPunct="1">
              <a:lnSpc>
                <a:spcPct val="110000"/>
              </a:lnSpc>
              <a:spcAft>
                <a:spcPts val="0"/>
              </a:spcAft>
              <a:buClr>
                <a:schemeClr val="tx1"/>
              </a:buClr>
              <a:buSzPct val="75000"/>
              <a:buFont typeface="Wingdings" pitchFamily="2" charset="2"/>
              <a:buChar char="Ø"/>
              <a:defRPr/>
            </a:pPr>
            <a:r>
              <a:rPr lang="en-US" sz="2400" b="1" dirty="0" smtClean="0">
                <a:latin typeface="+mj-lt"/>
              </a:rPr>
              <a:t>Approval of VAP by the Gram </a:t>
            </a:r>
            <a:r>
              <a:rPr lang="en-US" sz="2400" b="1" dirty="0" err="1" smtClean="0">
                <a:latin typeface="+mj-lt"/>
              </a:rPr>
              <a:t>Sabha</a:t>
            </a:r>
            <a:r>
              <a:rPr lang="en-US" sz="2400" b="1" dirty="0" smtClean="0">
                <a:latin typeface="+mj-lt"/>
              </a:rPr>
              <a:t> &amp;</a:t>
            </a:r>
            <a:r>
              <a:rPr lang="en-US" sz="2400" b="1" i="1" dirty="0" smtClean="0">
                <a:latin typeface="+mj-lt"/>
              </a:rPr>
              <a:t> </a:t>
            </a:r>
            <a:r>
              <a:rPr lang="en-US" sz="2400" b="1" dirty="0" smtClean="0">
                <a:latin typeface="+mj-lt"/>
              </a:rPr>
              <a:t>Fixing community contribution</a:t>
            </a:r>
          </a:p>
          <a:p>
            <a:pPr algn="just" eaLnBrk="1" fontAlgn="auto" hangingPunct="1">
              <a:lnSpc>
                <a:spcPct val="110000"/>
              </a:lnSpc>
              <a:spcAft>
                <a:spcPts val="0"/>
              </a:spcAft>
              <a:buClr>
                <a:schemeClr val="tx1"/>
              </a:buClr>
              <a:buSzPct val="75000"/>
              <a:buFont typeface="Wingdings" pitchFamily="2" charset="2"/>
              <a:buChar char="Ø"/>
              <a:defRPr/>
            </a:pPr>
            <a:r>
              <a:rPr lang="en-US" sz="2400" b="1" dirty="0" smtClean="0">
                <a:latin typeface="+mj-lt"/>
              </a:rPr>
              <a:t>Planning for work execution	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228600" y="304800"/>
            <a:ext cx="8915400" cy="685800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First Programme cycle of 3-6 months </a:t>
            </a:r>
            <a:b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with software activities	</a:t>
            </a:r>
          </a:p>
        </p:txBody>
      </p:sp>
      <p:pic>
        <p:nvPicPr>
          <p:cNvPr id="16388" name="Picture 4" descr="Picture12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76800" y="1066800"/>
            <a:ext cx="4191000" cy="2603500"/>
          </a:xfrm>
        </p:spPr>
      </p:pic>
      <p:sp>
        <p:nvSpPr>
          <p:cNvPr id="45061" name="Text Box 6"/>
          <p:cNvSpPr txBox="1">
            <a:spLocks noChangeArrowheads="1"/>
          </p:cNvSpPr>
          <p:nvPr/>
        </p:nvSpPr>
        <p:spPr bwMode="auto">
          <a:xfrm>
            <a:off x="152400" y="6361113"/>
            <a:ext cx="8616950" cy="420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r>
              <a:rPr lang="en-US" sz="2400" b="1" dirty="0">
                <a:solidFill>
                  <a:srgbClr val="CC000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rPr>
              <a:t>Entire Process taken in Public Domain – GRAM </a:t>
            </a:r>
            <a:r>
              <a:rPr lang="en-US" sz="2400" b="1" dirty="0" err="1">
                <a:solidFill>
                  <a:srgbClr val="CC000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rPr>
              <a:t>SABHA</a:t>
            </a:r>
            <a:endParaRPr lang="en-US" sz="2400" b="1" dirty="0">
              <a:solidFill>
                <a:srgbClr val="CC0000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latin typeface="+mj-lt"/>
            </a:endParaRPr>
          </a:p>
        </p:txBody>
      </p:sp>
      <p:pic>
        <p:nvPicPr>
          <p:cNvPr id="16390" name="Picture 3" descr="C:\Users\jaydeep\Desktop\PRA_VAP\Dhuvai abdasa pra femal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657600"/>
            <a:ext cx="41910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52400" y="1295400"/>
            <a:ext cx="5105400" cy="3810000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buClr>
                <a:schemeClr val="tx1"/>
              </a:buClr>
              <a:buSzPct val="75000"/>
              <a:buFont typeface="Wingdings" pitchFamily="2" charset="2"/>
              <a:buChar char="Ø"/>
              <a:defRPr/>
            </a:pPr>
            <a:r>
              <a:rPr lang="en-US" sz="2200" dirty="0" smtClean="0">
                <a:latin typeface="+mj-lt"/>
              </a:rPr>
              <a:t>Implementation of work under Pani Samiti supervision</a:t>
            </a:r>
          </a:p>
          <a:p>
            <a:pPr eaLnBrk="1" fontAlgn="auto" hangingPunct="1">
              <a:spcAft>
                <a:spcPts val="0"/>
              </a:spcAft>
              <a:buClr>
                <a:schemeClr val="tx1"/>
              </a:buClr>
              <a:buSzPct val="75000"/>
              <a:buFont typeface="Wingdings" pitchFamily="2" charset="2"/>
              <a:buChar char="Ø"/>
              <a:defRPr/>
            </a:pPr>
            <a:r>
              <a:rPr lang="en-US" sz="2200" dirty="0" smtClean="0">
                <a:latin typeface="+mj-lt"/>
              </a:rPr>
              <a:t>Continuous capacity building</a:t>
            </a:r>
          </a:p>
          <a:p>
            <a:pPr eaLnBrk="1" fontAlgn="auto" hangingPunct="1">
              <a:spcAft>
                <a:spcPts val="0"/>
              </a:spcAft>
              <a:buClr>
                <a:schemeClr val="tx1"/>
              </a:buClr>
              <a:buSzPct val="75000"/>
              <a:buFont typeface="Wingdings" pitchFamily="2" charset="2"/>
              <a:buChar char="Ø"/>
              <a:defRPr/>
            </a:pPr>
            <a:r>
              <a:rPr lang="en-US" sz="2200" dirty="0" smtClean="0">
                <a:latin typeface="+mj-lt"/>
              </a:rPr>
              <a:t>Technical support guidance by Engineers of WASMO and ISA</a:t>
            </a:r>
          </a:p>
          <a:p>
            <a:pPr eaLnBrk="1" fontAlgn="auto" hangingPunct="1">
              <a:spcAft>
                <a:spcPts val="0"/>
              </a:spcAft>
              <a:buClr>
                <a:schemeClr val="tx1"/>
              </a:buClr>
              <a:buSzPct val="75000"/>
              <a:buFont typeface="Wingdings" pitchFamily="2" charset="2"/>
              <a:buChar char="Ø"/>
              <a:defRPr/>
            </a:pPr>
            <a:r>
              <a:rPr lang="en-US" sz="2200" dirty="0" smtClean="0">
                <a:latin typeface="+mj-lt"/>
              </a:rPr>
              <a:t>Monitoring of physical progress, transparency in programme </a:t>
            </a:r>
          </a:p>
          <a:p>
            <a:pPr eaLnBrk="1" fontAlgn="auto" hangingPunct="1">
              <a:spcAft>
                <a:spcPts val="0"/>
              </a:spcAft>
              <a:buClr>
                <a:schemeClr val="tx1"/>
              </a:buClr>
              <a:buSzPct val="75000"/>
              <a:buFont typeface="Wingdings" pitchFamily="2" charset="2"/>
              <a:buChar char="Ø"/>
              <a:defRPr/>
            </a:pPr>
            <a:r>
              <a:rPr lang="en-US" sz="2200" dirty="0" smtClean="0">
                <a:latin typeface="+mj-lt"/>
              </a:rPr>
              <a:t>Water tariff setting and its approval in the Gram </a:t>
            </a:r>
            <a:r>
              <a:rPr lang="en-US" sz="2200" dirty="0" err="1" smtClean="0">
                <a:latin typeface="+mj-lt"/>
              </a:rPr>
              <a:t>Sabha</a:t>
            </a:r>
            <a:r>
              <a:rPr lang="en-US" sz="2200" dirty="0" smtClean="0">
                <a:latin typeface="+mj-lt"/>
              </a:rPr>
              <a:t> </a:t>
            </a:r>
          </a:p>
        </p:txBody>
      </p:sp>
      <p:sp>
        <p:nvSpPr>
          <p:cNvPr id="46083" name="Rectangle 3"/>
          <p:cNvSpPr>
            <a:spLocks noChangeArrowheads="1"/>
          </p:cNvSpPr>
          <p:nvPr/>
        </p:nvSpPr>
        <p:spPr bwMode="auto">
          <a:xfrm>
            <a:off x="0" y="304800"/>
            <a:ext cx="9144000" cy="762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anchor="ctr" anchorCtr="1"/>
          <a:lstStyle/>
          <a:p>
            <a:pPr algn="ctr">
              <a:defRPr/>
            </a:pP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Second cycle of 12 months </a:t>
            </a:r>
            <a:b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</a:b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for work implementation and service delivery 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	</a:t>
            </a:r>
          </a:p>
        </p:txBody>
      </p:sp>
      <p:sp>
        <p:nvSpPr>
          <p:cNvPr id="46084" name="Rectangle 4"/>
          <p:cNvSpPr>
            <a:spLocks noChangeArrowheads="1"/>
          </p:cNvSpPr>
          <p:nvPr/>
        </p:nvSpPr>
        <p:spPr bwMode="auto">
          <a:xfrm>
            <a:off x="304800" y="5029200"/>
            <a:ext cx="47244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110000"/>
              </a:lnSpc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  <a:defRPr/>
            </a:pPr>
            <a:r>
              <a:rPr lang="en-US" sz="2400" b="1" i="1" dirty="0">
                <a:solidFill>
                  <a:srgbClr val="002060"/>
                </a:solidFill>
                <a:latin typeface="+mj-lt"/>
              </a:rPr>
              <a:t>Decisions belong to the community </a:t>
            </a:r>
          </a:p>
          <a:p>
            <a:pPr algn="ctr">
              <a:lnSpc>
                <a:spcPct val="110000"/>
              </a:lnSpc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  <a:defRPr/>
            </a:pPr>
            <a:r>
              <a:rPr lang="en-US" sz="2400" b="1" i="1" dirty="0">
                <a:solidFill>
                  <a:srgbClr val="002060"/>
                </a:solidFill>
                <a:latin typeface="+mj-lt"/>
              </a:rPr>
              <a:t>WASMO and ISA only facilitate implementation</a:t>
            </a:r>
          </a:p>
        </p:txBody>
      </p:sp>
      <p:pic>
        <p:nvPicPr>
          <p:cNvPr id="17413" name="Picture 2" descr="D:\Jaydeep\E Drv\Backup\Back up January-07 to December-07\vijay\CEO\Photo Bihar Presentation\Picture2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1066800"/>
            <a:ext cx="35052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2" descr="D:\Jaydeep\E Drv\Backup\Back up January-07 to December-07\vijay\CEO\Bhanasimal\DSC0018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3886200"/>
            <a:ext cx="35052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r>
              <a:rPr lang="en-US" altLang="en-US" sz="2800" b="1" smtClean="0">
                <a:solidFill>
                  <a:schemeClr val="bg1"/>
                </a:solidFill>
              </a:rPr>
              <a:t>Continuous Efforts with Community</a:t>
            </a:r>
            <a:br>
              <a:rPr lang="en-US" altLang="en-US" sz="2800" b="1" smtClean="0">
                <a:solidFill>
                  <a:schemeClr val="bg1"/>
                </a:solidFill>
              </a:rPr>
            </a:br>
            <a:r>
              <a:rPr lang="en-US" altLang="en-US" sz="2800" b="1" smtClean="0">
                <a:solidFill>
                  <a:schemeClr val="bg1"/>
                </a:solidFill>
              </a:rPr>
              <a:t>through Social Processes</a:t>
            </a:r>
            <a:endParaRPr lang="en-US" altLang="en-US" sz="2800" smtClean="0"/>
          </a:p>
        </p:txBody>
      </p:sp>
      <p:sp>
        <p:nvSpPr>
          <p:cNvPr id="18435" name="Content Placeholder 2"/>
          <p:cNvSpPr>
            <a:spLocks noGrp="1"/>
          </p:cNvSpPr>
          <p:nvPr>
            <p:ph idx="1"/>
          </p:nvPr>
        </p:nvSpPr>
        <p:spPr>
          <a:xfrm>
            <a:off x="304800" y="1143000"/>
            <a:ext cx="8229600" cy="5105400"/>
          </a:xfrm>
        </p:spPr>
        <p:txBody>
          <a:bodyPr/>
          <a:lstStyle/>
          <a:p>
            <a:pPr marL="514350" indent="-514350">
              <a:buFontTx/>
              <a:buAutoNum type="alphaLcParenR"/>
            </a:pPr>
            <a:r>
              <a:rPr lang="en-US" altLang="en-US" sz="2400" smtClean="0"/>
              <a:t>Initial phase – Programme introduction and need analysis</a:t>
            </a:r>
          </a:p>
          <a:p>
            <a:pPr marL="514350" indent="-514350">
              <a:buFontTx/>
              <a:buAutoNum type="alphaLcParenR"/>
            </a:pPr>
            <a:r>
              <a:rPr lang="en-US" altLang="en-US" sz="2400" smtClean="0"/>
              <a:t>Formation of Pani Samiti with consensus of people in Gram Sabha</a:t>
            </a:r>
          </a:p>
          <a:p>
            <a:pPr marL="514350" indent="-514350">
              <a:buFontTx/>
              <a:buAutoNum type="alphaLcParenR"/>
            </a:pPr>
            <a:r>
              <a:rPr lang="en-US" altLang="en-US" sz="2400" smtClean="0"/>
              <a:t>Participatory Rural Appraisal with community involvement</a:t>
            </a:r>
          </a:p>
          <a:p>
            <a:pPr marL="514350" indent="-514350">
              <a:buFontTx/>
              <a:buAutoNum type="alphaLcParenR"/>
            </a:pPr>
            <a:r>
              <a:rPr lang="en-US" altLang="en-US" sz="2400" smtClean="0"/>
              <a:t>Preparation of Village Action Plan by community</a:t>
            </a:r>
          </a:p>
          <a:p>
            <a:pPr marL="514350" indent="-514350">
              <a:buFontTx/>
              <a:buAutoNum type="alphaLcParenR"/>
            </a:pPr>
            <a:r>
              <a:rPr lang="en-US" altLang="en-US" sz="2400" smtClean="0"/>
              <a:t>Capacity building of the Pani Samiti</a:t>
            </a:r>
            <a:endParaRPr lang="en-GB" altLang="en-US" sz="2400" smtClean="0"/>
          </a:p>
          <a:p>
            <a:pPr marL="514350" indent="-514350">
              <a:buFontTx/>
              <a:buAutoNum type="alphaLcParenR"/>
            </a:pPr>
            <a:r>
              <a:rPr lang="en-US" altLang="en-US" sz="2400" smtClean="0"/>
              <a:t>Sharing of information with villagers</a:t>
            </a:r>
          </a:p>
          <a:p>
            <a:pPr marL="514350" indent="-514350">
              <a:buFontTx/>
              <a:buAutoNum type="alphaLcParenR"/>
            </a:pPr>
            <a:r>
              <a:rPr lang="en-US" altLang="en-US" sz="2400" smtClean="0"/>
              <a:t>Implementation of the Scheme by community</a:t>
            </a:r>
          </a:p>
          <a:p>
            <a:pPr marL="514350" indent="-514350">
              <a:buFontTx/>
              <a:buAutoNum type="alphaLcParenR"/>
            </a:pPr>
            <a:r>
              <a:rPr lang="en-US" altLang="en-US" sz="2400" smtClean="0"/>
              <a:t>Independent Financial Operations by Pani Samiti with guidance of WASMO</a:t>
            </a:r>
          </a:p>
          <a:p>
            <a:pPr marL="514350" indent="-514350">
              <a:buFontTx/>
              <a:buAutoNum type="alphaLcParenR"/>
            </a:pPr>
            <a:r>
              <a:rPr lang="en-US" altLang="en-US" sz="2400" smtClean="0"/>
              <a:t>Operation &amp; Maintenance of System by Community</a:t>
            </a:r>
            <a:endParaRPr lang="en-US" altLang="en-US" sz="2000" smtClean="0"/>
          </a:p>
          <a:p>
            <a:pPr marL="514350" indent="-514350"/>
            <a:endParaRPr lang="en-US" altLang="en-US" sz="2800" b="1" smtClean="0">
              <a:solidFill>
                <a:srgbClr val="0069B0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74638"/>
            <a:ext cx="9144000" cy="792162"/>
          </a:xfrm>
        </p:spPr>
        <p:txBody>
          <a:bodyPr/>
          <a:lstStyle/>
          <a:p>
            <a:pPr eaLnBrk="1" hangingPunct="1"/>
            <a:r>
              <a:rPr lang="en-US" altLang="en-US" sz="3600" b="1" smtClean="0">
                <a:solidFill>
                  <a:schemeClr val="bg1"/>
                </a:solidFill>
              </a:rPr>
              <a:t>Decisions and Discretion of Pani Samitis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idx="1"/>
          </p:nvPr>
        </p:nvSpPr>
        <p:spPr>
          <a:xfrm>
            <a:off x="177800" y="1219200"/>
            <a:ext cx="8585200" cy="54102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en-US" sz="2000" smtClean="0"/>
              <a:t>Annual Tariffs based on estimated expenditure.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en-US" sz="2000" smtClean="0"/>
              <a:t>Frequency of tariff collection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en-US" sz="2000" smtClean="0"/>
              <a:t>Responsibility of collection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en-US" sz="2000" smtClean="0"/>
              <a:t>Penal provisions for late payment or non-payment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en-US" sz="2000" smtClean="0"/>
              <a:t>Separate charges for connection based on size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en-US" sz="2000" smtClean="0"/>
              <a:t>Concessions for weaker sections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en-US" sz="2000" smtClean="0"/>
              <a:t>Separate tariffs for construction and commercial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en-US" sz="2000" smtClean="0"/>
              <a:t>Receipt and expenditure Accounts presented in Gram Sabha for discussion and approval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en-US" sz="2000" smtClean="0"/>
              <a:t>Tariffs for animal heads (separate for Goats/ sheep/ cows)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en-US" sz="2000" smtClean="0"/>
              <a:t>Giving of receipt against money received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en-US" sz="2000" smtClean="0"/>
              <a:t>Tariffs for sanitation also levied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en-US" sz="2000" smtClean="0"/>
              <a:t>Separate tariffs for house-connection and stand posts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en-US" sz="2000" smtClean="0"/>
              <a:t>Operation procedures different (House-wise responsibility or keeping operator)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en-US" sz="2000" smtClean="0"/>
              <a:t>Specific permission for use of water during marriage or religious ceremonies.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6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304800"/>
            <a:ext cx="9144000" cy="685800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Programme Uniqueness and Process encompasses…</a:t>
            </a:r>
          </a:p>
        </p:txBody>
      </p:sp>
      <p:sp>
        <p:nvSpPr>
          <p:cNvPr id="6146" name="Content Placeholder 3"/>
          <p:cNvSpPr>
            <a:spLocks noGrp="1"/>
          </p:cNvSpPr>
          <p:nvPr>
            <p:ph idx="1"/>
          </p:nvPr>
        </p:nvSpPr>
        <p:spPr>
          <a:xfrm>
            <a:off x="0" y="1028700"/>
            <a:ext cx="9144000" cy="3657600"/>
          </a:xfrm>
        </p:spPr>
        <p:txBody>
          <a:bodyPr rtlCol="0">
            <a:noAutofit/>
          </a:bodyPr>
          <a:lstStyle/>
          <a:p>
            <a:pPr marL="274320" indent="-274320" eaLnBrk="1" fontAlgn="auto" hangingPunct="1">
              <a:spcAft>
                <a:spcPts val="0"/>
              </a:spcAft>
              <a:buSzPct val="80000"/>
              <a:buFontTx/>
              <a:buNone/>
              <a:defRPr/>
            </a:pPr>
            <a:r>
              <a:rPr lang="en-US" sz="20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The four ‘Fs’ of </a:t>
            </a:r>
            <a:r>
              <a:rPr lang="en-US" sz="2000" b="1" dirty="0" err="1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decentralisation</a:t>
            </a:r>
            <a:r>
              <a:rPr lang="en-US" sz="20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</a:p>
          <a:p>
            <a:pPr marL="685800" lvl="1" indent="-342900" eaLnBrk="1" fontAlgn="auto" hangingPunct="1">
              <a:spcAft>
                <a:spcPts val="0"/>
              </a:spcAft>
              <a:buClr>
                <a:srgbClr val="002060"/>
              </a:buClr>
              <a:buSzPct val="100000"/>
              <a:buFont typeface="Wingdings" pitchFamily="2" charset="2"/>
              <a:buChar char="ü"/>
              <a:defRPr/>
            </a:pPr>
            <a:r>
              <a:rPr lang="en-US" sz="1600" dirty="0" smtClean="0">
                <a:solidFill>
                  <a:srgbClr val="002060"/>
                </a:solidFill>
                <a:latin typeface="+mj-lt"/>
              </a:rPr>
              <a:t>Funds – directly transferred to the Village Water and Sanitation Committee (VWSC) - First instalments of 30% released to VWSC just after arranging proportionate contribution by the community. Subsequent release of funds to VWSC on need based</a:t>
            </a:r>
          </a:p>
          <a:p>
            <a:pPr marL="685800" lvl="1" indent="-342900" eaLnBrk="1" fontAlgn="auto" hangingPunct="1">
              <a:spcAft>
                <a:spcPts val="0"/>
              </a:spcAft>
              <a:buClr>
                <a:srgbClr val="002060"/>
              </a:buClr>
              <a:buSzPct val="100000"/>
              <a:buFont typeface="Wingdings" pitchFamily="2" charset="2"/>
              <a:buChar char="ü"/>
              <a:defRPr/>
            </a:pPr>
            <a:r>
              <a:rPr lang="en-US" sz="1600" dirty="0" smtClean="0">
                <a:solidFill>
                  <a:srgbClr val="002060"/>
                </a:solidFill>
                <a:latin typeface="+mj-lt"/>
              </a:rPr>
              <a:t>Functions – decisions by community executed by the VWSC including resorting to tender process or option for direct work</a:t>
            </a:r>
          </a:p>
          <a:p>
            <a:pPr marL="685800" lvl="1" indent="-342900" eaLnBrk="1" fontAlgn="auto" hangingPunct="1">
              <a:spcAft>
                <a:spcPts val="0"/>
              </a:spcAft>
              <a:buClr>
                <a:srgbClr val="002060"/>
              </a:buClr>
              <a:buSzPct val="100000"/>
              <a:buFont typeface="Wingdings" pitchFamily="2" charset="2"/>
              <a:buChar char="ü"/>
              <a:defRPr/>
            </a:pPr>
            <a:r>
              <a:rPr lang="en-US" sz="1600" dirty="0" smtClean="0">
                <a:solidFill>
                  <a:srgbClr val="002060"/>
                </a:solidFill>
                <a:latin typeface="+mj-lt"/>
              </a:rPr>
              <a:t>Functionaries – community representatives carry out different functions. Women participation is must to include their demands and voices in managing schemes</a:t>
            </a:r>
          </a:p>
          <a:p>
            <a:pPr marL="685800" lvl="1" indent="-342900" eaLnBrk="1" fontAlgn="auto" hangingPunct="1">
              <a:spcAft>
                <a:spcPts val="0"/>
              </a:spcAft>
              <a:buClr>
                <a:srgbClr val="002060"/>
              </a:buClr>
              <a:buSzPct val="100000"/>
              <a:buFont typeface="Wingdings" pitchFamily="2" charset="2"/>
              <a:buChar char="ü"/>
              <a:defRPr/>
            </a:pPr>
            <a:r>
              <a:rPr lang="en-US" sz="1600" dirty="0" smtClean="0">
                <a:solidFill>
                  <a:srgbClr val="002060"/>
                </a:solidFill>
                <a:latin typeface="+mj-lt"/>
              </a:rPr>
              <a:t>Facilitation – by the Government and NGOs</a:t>
            </a:r>
          </a:p>
          <a:p>
            <a:pPr marL="274320" indent="-274320" eaLnBrk="1" fontAlgn="auto" hangingPunct="1">
              <a:spcAft>
                <a:spcPts val="0"/>
              </a:spcAft>
              <a:buSzPct val="80000"/>
              <a:buFont typeface="Wingdings" pitchFamily="2" charset="2"/>
              <a:buChar char="Ø"/>
              <a:defRPr/>
            </a:pPr>
            <a:endParaRPr lang="en-US" sz="1000" b="1" dirty="0" smtClean="0">
              <a:solidFill>
                <a:srgbClr val="002060"/>
              </a:solidFill>
              <a:latin typeface="+mj-lt"/>
            </a:endParaRPr>
          </a:p>
          <a:p>
            <a:pPr marL="274320" indent="-274320" eaLnBrk="1" fontAlgn="auto" hangingPunct="1">
              <a:spcAft>
                <a:spcPts val="0"/>
              </a:spcAft>
              <a:buSzPct val="80000"/>
              <a:buFont typeface="Wingdings" pitchFamily="2" charset="2"/>
              <a:buChar char="v"/>
              <a:defRPr/>
            </a:pPr>
            <a:r>
              <a:rPr lang="en-US" sz="1800" b="1" dirty="0" smtClean="0">
                <a:solidFill>
                  <a:srgbClr val="800000"/>
                </a:solidFill>
                <a:latin typeface="+mj-lt"/>
              </a:rPr>
              <a:t>Empowerment and capacity development of local community</a:t>
            </a:r>
          </a:p>
          <a:p>
            <a:pPr marL="274320" indent="-274320" eaLnBrk="1" fontAlgn="auto" hangingPunct="1">
              <a:spcAft>
                <a:spcPts val="0"/>
              </a:spcAft>
              <a:buSzPct val="80000"/>
              <a:buFont typeface="Wingdings" pitchFamily="2" charset="2"/>
              <a:buChar char="v"/>
              <a:defRPr/>
            </a:pPr>
            <a:r>
              <a:rPr lang="en-US" sz="1800" b="1" dirty="0" smtClean="0">
                <a:solidFill>
                  <a:srgbClr val="800000"/>
                </a:solidFill>
                <a:latin typeface="+mj-lt"/>
              </a:rPr>
              <a:t>Local leaderships, micro-links and volunteerism</a:t>
            </a:r>
            <a:endParaRPr lang="en-US" sz="2000" b="1" dirty="0" smtClean="0">
              <a:solidFill>
                <a:srgbClr val="800000"/>
              </a:solidFill>
              <a:latin typeface="+mj-lt"/>
            </a:endParaRPr>
          </a:p>
        </p:txBody>
      </p:sp>
      <p:pic>
        <p:nvPicPr>
          <p:cNvPr id="53252" name="Picture 4" descr="Pani Samiti signing MoU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470400"/>
            <a:ext cx="3048000" cy="2286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  <a:reflection blurRad="12700" stA="38000" endPos="28000" dist="5000" dir="5400000" sy="-100000" algn="bl" rotWithShape="0"/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53253" name="Picture 4" descr="13-01-06 001"/>
          <p:cNvPicPr>
            <a:picLocks noChangeAspect="1" noChangeArrowheads="1"/>
          </p:cNvPicPr>
          <p:nvPr/>
        </p:nvPicPr>
        <p:blipFill>
          <a:blip r:embed="rId4" cstate="print"/>
          <a:srcRect b="2838"/>
          <a:stretch>
            <a:fillRect/>
          </a:stretch>
        </p:blipFill>
        <p:spPr bwMode="auto">
          <a:xfrm>
            <a:off x="3048000" y="4470400"/>
            <a:ext cx="3140075" cy="2286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  <a:reflection blurRad="12700" stA="38000" endPos="28000" dist="5000" dir="5400000" sy="-100000" algn="bl" rotWithShape="0"/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53254" name="Picture 4" descr="IMG_2462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96000" y="4470400"/>
            <a:ext cx="3048000" cy="2286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  <a:reflection blurRad="12700" stA="38000" endPos="28000" dist="5000" dir="5400000" sy="-100000" algn="bl" rotWithShape="0"/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77813"/>
            <a:ext cx="9144000" cy="788987"/>
          </a:xfrm>
        </p:spPr>
        <p:txBody>
          <a:bodyPr/>
          <a:lstStyle/>
          <a:p>
            <a:pPr eaLnBrk="1" hangingPunct="1"/>
            <a:r>
              <a:rPr lang="en-US" altLang="en-US" sz="4000" b="1" smtClean="0">
                <a:solidFill>
                  <a:schemeClr val="bg1"/>
                </a:solidFill>
              </a:rPr>
              <a:t>Transparency and accountability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4343400"/>
            <a:ext cx="8991600" cy="2286000"/>
          </a:xfrm>
        </p:spPr>
        <p:txBody>
          <a:bodyPr/>
          <a:lstStyle/>
          <a:p>
            <a:pPr marL="457200" indent="-457200" eaLnBrk="1" hangingPunct="1">
              <a:lnSpc>
                <a:spcPct val="90000"/>
              </a:lnSpc>
              <a:buClr>
                <a:schemeClr val="tx1"/>
              </a:buClr>
              <a:buSzPct val="75000"/>
              <a:buFont typeface="Wingdings" pitchFamily="2" charset="2"/>
              <a:buChar char="§"/>
            </a:pPr>
            <a:r>
              <a:rPr lang="en-US" altLang="en-US" b="1" smtClean="0"/>
              <a:t>Sharing capital costs</a:t>
            </a:r>
          </a:p>
          <a:p>
            <a:pPr marL="457200" indent="-457200" eaLnBrk="1" hangingPunct="1">
              <a:lnSpc>
                <a:spcPct val="90000"/>
              </a:lnSpc>
              <a:buClr>
                <a:schemeClr val="tx1"/>
              </a:buClr>
              <a:buSzPct val="75000"/>
              <a:buFont typeface="Wingdings" pitchFamily="2" charset="2"/>
              <a:buChar char="§"/>
            </a:pPr>
            <a:r>
              <a:rPr lang="en-US" altLang="en-US" b="1" smtClean="0">
                <a:solidFill>
                  <a:srgbClr val="FF0066"/>
                </a:solidFill>
              </a:rPr>
              <a:t>Gram Sabhas as Social audit</a:t>
            </a:r>
          </a:p>
          <a:p>
            <a:pPr marL="457200" indent="-457200" eaLnBrk="1" hangingPunct="1">
              <a:lnSpc>
                <a:spcPct val="90000"/>
              </a:lnSpc>
              <a:buClr>
                <a:schemeClr val="tx1"/>
              </a:buClr>
              <a:buSzPct val="75000"/>
              <a:buFont typeface="Wingdings" pitchFamily="2" charset="2"/>
              <a:buChar char="§"/>
            </a:pPr>
            <a:r>
              <a:rPr lang="en-US" altLang="en-US" b="1" smtClean="0"/>
              <a:t>Community control over finances</a:t>
            </a:r>
          </a:p>
          <a:p>
            <a:pPr marL="457200" indent="-457200" eaLnBrk="1" hangingPunct="1">
              <a:lnSpc>
                <a:spcPct val="90000"/>
              </a:lnSpc>
              <a:buClr>
                <a:schemeClr val="tx1"/>
              </a:buClr>
              <a:buSzPct val="75000"/>
              <a:buFont typeface="Wingdings" pitchFamily="2" charset="2"/>
              <a:buChar char="§"/>
            </a:pPr>
            <a:r>
              <a:rPr lang="en-US" altLang="en-US" b="1" smtClean="0"/>
              <a:t>Commissioning- </a:t>
            </a:r>
            <a:r>
              <a:rPr lang="en-US" altLang="en-US" b="1" smtClean="0">
                <a:solidFill>
                  <a:srgbClr val="FF0066"/>
                </a:solidFill>
              </a:rPr>
              <a:t>Atmarpan by Community</a:t>
            </a:r>
          </a:p>
        </p:txBody>
      </p:sp>
      <p:graphicFrame>
        <p:nvGraphicFramePr>
          <p:cNvPr id="1026" name="Object 2"/>
          <p:cNvGraphicFramePr>
            <a:graphicFrameLocks/>
          </p:cNvGraphicFramePr>
          <p:nvPr/>
        </p:nvGraphicFramePr>
        <p:xfrm>
          <a:off x="4648200" y="1219200"/>
          <a:ext cx="4191000" cy="304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0" name="Photo Editor Photo" r:id="rId4" imgW="10161905" imgH="7621064" progId="">
                  <p:embed/>
                </p:oleObj>
              </mc:Choice>
              <mc:Fallback>
                <p:oleObj name="Photo Editor Photo" r:id="rId4" imgW="10161905" imgH="7621064" progId="">
                  <p:embed/>
                  <p:pic>
                    <p:nvPicPr>
                      <p:cNvPr id="0" name="Object 2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8200" y="1219200"/>
                        <a:ext cx="4191000" cy="304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29" name="Picture 6" descr="0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143000"/>
            <a:ext cx="4191000" cy="299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77813"/>
            <a:ext cx="9144000" cy="638175"/>
          </a:xfrm>
        </p:spPr>
        <p:txBody>
          <a:bodyPr/>
          <a:lstStyle/>
          <a:p>
            <a:pPr eaLnBrk="1" hangingPunct="1"/>
            <a:r>
              <a:rPr lang="en-US" altLang="en-US" sz="4000" b="1" smtClean="0">
                <a:solidFill>
                  <a:schemeClr val="bg1"/>
                </a:solidFill>
              </a:rPr>
              <a:t>Transparency and accountability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idx="1"/>
          </p:nvPr>
        </p:nvSpPr>
        <p:spPr>
          <a:xfrm>
            <a:off x="0" y="1066800"/>
            <a:ext cx="9144000" cy="533400"/>
          </a:xfrm>
        </p:spPr>
        <p:txBody>
          <a:bodyPr/>
          <a:lstStyle/>
          <a:p>
            <a:pPr marL="285750" indent="-285750" eaLnBrk="1" hangingPunct="1">
              <a:buClr>
                <a:schemeClr val="tx1"/>
              </a:buClr>
              <a:buSzPct val="75000"/>
              <a:buFontTx/>
              <a:buNone/>
              <a:defRPr/>
            </a:pPr>
            <a:r>
              <a:rPr lang="en-US" sz="28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Community control over finances</a:t>
            </a:r>
          </a:p>
        </p:txBody>
      </p:sp>
      <p:pic>
        <p:nvPicPr>
          <p:cNvPr id="21508" name="Picture 4" descr="Picture5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13" r="9213"/>
          <a:stretch>
            <a:fillRect/>
          </a:stretch>
        </p:blipFill>
        <p:spPr bwMode="auto">
          <a:xfrm>
            <a:off x="5930900" y="2286000"/>
            <a:ext cx="31242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9" name="Rectangle 5"/>
          <p:cNvSpPr>
            <a:spLocks noChangeArrowheads="1"/>
          </p:cNvSpPr>
          <p:nvPr/>
        </p:nvSpPr>
        <p:spPr bwMode="auto">
          <a:xfrm>
            <a:off x="127000" y="1752600"/>
            <a:ext cx="5791200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342900" indent="-3429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lvl="1" algn="just" eaLnBrk="1" hangingPunct="1">
              <a:buClr>
                <a:schemeClr val="tx1"/>
              </a:buClr>
              <a:buSzPct val="75000"/>
              <a:buFont typeface="Wingdings" pitchFamily="2" charset="2"/>
              <a:buChar char="q"/>
            </a:pPr>
            <a:r>
              <a:rPr lang="en-US" altLang="en-US" sz="2700">
                <a:solidFill>
                  <a:srgbClr val="002060"/>
                </a:solidFill>
              </a:rPr>
              <a:t>Transfer of fund directly to the PRI; taluka Panchayat is bypassed</a:t>
            </a:r>
          </a:p>
          <a:p>
            <a:pPr lvl="1" algn="just" eaLnBrk="1" hangingPunct="1">
              <a:buClr>
                <a:schemeClr val="tx1"/>
              </a:buClr>
              <a:buSzPct val="75000"/>
              <a:buFont typeface="Wingdings" pitchFamily="2" charset="2"/>
              <a:buChar char="q"/>
            </a:pPr>
            <a:r>
              <a:rPr lang="en-US" altLang="en-US" sz="2700">
                <a:solidFill>
                  <a:srgbClr val="002060"/>
                </a:solidFill>
              </a:rPr>
              <a:t>Pani Samiti has full control over their funds</a:t>
            </a:r>
          </a:p>
          <a:p>
            <a:pPr lvl="1" algn="just" eaLnBrk="1" hangingPunct="1">
              <a:buClr>
                <a:schemeClr val="tx1"/>
              </a:buClr>
              <a:buSzPct val="75000"/>
              <a:buFont typeface="Wingdings" pitchFamily="2" charset="2"/>
              <a:buChar char="q"/>
            </a:pPr>
            <a:r>
              <a:rPr lang="en-US" altLang="en-US" sz="2700">
                <a:solidFill>
                  <a:srgbClr val="002060"/>
                </a:solidFill>
              </a:rPr>
              <a:t>It can receive advances up to 50% </a:t>
            </a:r>
          </a:p>
          <a:p>
            <a:pPr lvl="1" algn="just" eaLnBrk="1" hangingPunct="1">
              <a:buClr>
                <a:schemeClr val="tx1"/>
              </a:buClr>
              <a:buSzPct val="75000"/>
              <a:buFont typeface="Wingdings" pitchFamily="2" charset="2"/>
              <a:buChar char="q"/>
            </a:pPr>
            <a:r>
              <a:rPr lang="en-US" altLang="en-US" sz="2700">
                <a:solidFill>
                  <a:srgbClr val="002060"/>
                </a:solidFill>
              </a:rPr>
              <a:t>People have right to question decisions in the village assemblies </a:t>
            </a:r>
          </a:p>
          <a:p>
            <a:pPr lvl="1" algn="just" eaLnBrk="1" hangingPunct="1">
              <a:buClr>
                <a:schemeClr val="tx1"/>
              </a:buClr>
              <a:buSzPct val="75000"/>
              <a:buFont typeface="Wingdings" pitchFamily="2" charset="2"/>
              <a:buChar char="q"/>
            </a:pPr>
            <a:r>
              <a:rPr lang="en-US" altLang="en-US" sz="2700">
                <a:solidFill>
                  <a:srgbClr val="002060"/>
                </a:solidFill>
              </a:rPr>
              <a:t>Sharing project information (physical &amp; financial) -environment of trust and transparency</a:t>
            </a:r>
            <a:endParaRPr lang="en-US" altLang="en-US" sz="2700" u="sng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0" y="304800"/>
            <a:ext cx="9144000" cy="685800"/>
          </a:xfrm>
        </p:spPr>
        <p:txBody>
          <a:bodyPr/>
          <a:lstStyle/>
          <a:p>
            <a:r>
              <a:rPr lang="en-US" altLang="en-US" sz="3200" b="1" smtClean="0">
                <a:solidFill>
                  <a:schemeClr val="bg1"/>
                </a:solidFill>
              </a:rPr>
              <a:t>Demography and Fresh Water availability</a:t>
            </a: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</p:nvPr>
        </p:nvGraphicFramePr>
        <p:xfrm>
          <a:off x="4800600" y="1143000"/>
          <a:ext cx="4038600" cy="32766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715126"/>
                <a:gridCol w="1323474"/>
              </a:tblGrid>
              <a:tr h="409575"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Tahoma" pitchFamily="34" charset="0"/>
                          <a:cs typeface="Tahoma" pitchFamily="34" charset="0"/>
                        </a:rPr>
                        <a:t>No. of Districts</a:t>
                      </a:r>
                      <a:endParaRPr lang="en-US" sz="200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Tahoma" pitchFamily="34" charset="0"/>
                          <a:cs typeface="Tahoma" pitchFamily="34" charset="0"/>
                        </a:rPr>
                        <a:t>26</a:t>
                      </a:r>
                      <a:endParaRPr lang="en-US" sz="200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9575"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Tahoma" pitchFamily="34" charset="0"/>
                          <a:cs typeface="Tahoma" pitchFamily="34" charset="0"/>
                        </a:rPr>
                        <a:t>No. of </a:t>
                      </a:r>
                      <a:r>
                        <a:rPr lang="en-US" sz="2000" dirty="0" err="1" smtClean="0">
                          <a:latin typeface="Tahoma" pitchFamily="34" charset="0"/>
                          <a:cs typeface="Tahoma" pitchFamily="34" charset="0"/>
                        </a:rPr>
                        <a:t>Talukas</a:t>
                      </a:r>
                      <a:endParaRPr lang="en-US" sz="200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Tahoma" pitchFamily="34" charset="0"/>
                          <a:cs typeface="Tahoma" pitchFamily="34" charset="0"/>
                        </a:rPr>
                        <a:t>226</a:t>
                      </a:r>
                      <a:endParaRPr lang="en-US" sz="200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9575"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Tahoma" pitchFamily="34" charset="0"/>
                          <a:cs typeface="Tahoma" pitchFamily="34" charset="0"/>
                        </a:rPr>
                        <a:t>No.</a:t>
                      </a:r>
                      <a:r>
                        <a:rPr lang="en-US" sz="2000" baseline="0" dirty="0" smtClean="0">
                          <a:latin typeface="Tahoma" pitchFamily="34" charset="0"/>
                          <a:cs typeface="Tahoma" pitchFamily="34" charset="0"/>
                        </a:rPr>
                        <a:t> of Villages</a:t>
                      </a:r>
                      <a:endParaRPr lang="en-US" sz="200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Tahoma" pitchFamily="34" charset="0"/>
                          <a:cs typeface="Tahoma" pitchFamily="34" charset="0"/>
                        </a:rPr>
                        <a:t>18225</a:t>
                      </a:r>
                      <a:endParaRPr lang="en-US" sz="200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9575"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Tahoma" pitchFamily="34" charset="0"/>
                          <a:cs typeface="Tahoma" pitchFamily="34" charset="0"/>
                        </a:rPr>
                        <a:t>No.</a:t>
                      </a:r>
                      <a:r>
                        <a:rPr lang="en-US" sz="2000" baseline="0" dirty="0" smtClean="0">
                          <a:latin typeface="Tahoma" pitchFamily="34" charset="0"/>
                          <a:cs typeface="Tahoma" pitchFamily="34" charset="0"/>
                        </a:rPr>
                        <a:t> of Towns</a:t>
                      </a:r>
                      <a:endParaRPr lang="en-US" sz="200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Tahoma" pitchFamily="34" charset="0"/>
                          <a:cs typeface="Tahoma" pitchFamily="34" charset="0"/>
                        </a:rPr>
                        <a:t>348</a:t>
                      </a:r>
                      <a:endParaRPr lang="en-US" sz="200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9575"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Tahoma" pitchFamily="34" charset="0"/>
                          <a:cs typeface="Tahoma" pitchFamily="34" charset="0"/>
                        </a:rPr>
                        <a:t>Total</a:t>
                      </a:r>
                      <a:r>
                        <a:rPr lang="en-US" sz="2000" baseline="0" dirty="0" smtClean="0">
                          <a:latin typeface="Tahoma" pitchFamily="34" charset="0"/>
                          <a:cs typeface="Tahoma" pitchFamily="34" charset="0"/>
                        </a:rPr>
                        <a:t> Populations </a:t>
                      </a:r>
                      <a:endParaRPr lang="en-US" sz="200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Tahoma" pitchFamily="34" charset="0"/>
                          <a:cs typeface="Tahoma" pitchFamily="34" charset="0"/>
                        </a:rPr>
                        <a:t>6.03 Cr. </a:t>
                      </a:r>
                      <a:endParaRPr lang="en-US" sz="200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9575"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Tahoma" pitchFamily="34" charset="0"/>
                          <a:cs typeface="Tahoma" pitchFamily="34" charset="0"/>
                        </a:rPr>
                        <a:t>Rural Population</a:t>
                      </a:r>
                      <a:r>
                        <a:rPr lang="en-US" sz="2000" baseline="0" dirty="0" smtClean="0">
                          <a:latin typeface="Tahoma" pitchFamily="34" charset="0"/>
                          <a:cs typeface="Tahoma" pitchFamily="34" charset="0"/>
                        </a:rPr>
                        <a:t>s </a:t>
                      </a:r>
                      <a:endParaRPr lang="en-US" sz="200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Tahoma" pitchFamily="34" charset="0"/>
                          <a:cs typeface="Tahoma" pitchFamily="34" charset="0"/>
                        </a:rPr>
                        <a:t>3.46 Cr. </a:t>
                      </a:r>
                      <a:endParaRPr lang="en-US" sz="200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9575"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Tahoma" pitchFamily="34" charset="0"/>
                          <a:cs typeface="Tahoma" pitchFamily="34" charset="0"/>
                        </a:rPr>
                        <a:t>Urban</a:t>
                      </a:r>
                      <a:r>
                        <a:rPr lang="en-US" sz="2000" baseline="0" dirty="0" smtClean="0">
                          <a:latin typeface="Tahoma" pitchFamily="34" charset="0"/>
                          <a:cs typeface="Tahoma" pitchFamily="34" charset="0"/>
                        </a:rPr>
                        <a:t> Populations </a:t>
                      </a:r>
                      <a:endParaRPr lang="en-US" sz="200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Tahoma" pitchFamily="34" charset="0"/>
                          <a:cs typeface="Tahoma" pitchFamily="34" charset="0"/>
                        </a:rPr>
                        <a:t>2.57 Cr.</a:t>
                      </a:r>
                      <a:endParaRPr lang="en-US" sz="200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9575"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Tahoma" pitchFamily="34" charset="0"/>
                          <a:cs typeface="Tahoma" pitchFamily="34" charset="0"/>
                        </a:rPr>
                        <a:t>Decadal Growth Rate </a:t>
                      </a:r>
                      <a:endParaRPr lang="en-US" sz="200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Tahoma" pitchFamily="34" charset="0"/>
                          <a:cs typeface="Tahoma" pitchFamily="34" charset="0"/>
                        </a:rPr>
                        <a:t>19.17%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152" name="Rectangle 4"/>
          <p:cNvSpPr>
            <a:spLocks noChangeArrowheads="1"/>
          </p:cNvSpPr>
          <p:nvPr/>
        </p:nvSpPr>
        <p:spPr bwMode="auto">
          <a:xfrm>
            <a:off x="6553200" y="4572000"/>
            <a:ext cx="247173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>
                <a:latin typeface="Tahoma" pitchFamily="34" charset="0"/>
                <a:cs typeface="Tahoma" pitchFamily="34" charset="0"/>
              </a:rPr>
              <a:t>Reference :census : 2011</a:t>
            </a:r>
            <a:endParaRPr lang="en-US" altLang="en-US" sz="1600"/>
          </a:p>
        </p:txBody>
      </p:sp>
      <p:pic>
        <p:nvPicPr>
          <p:cNvPr id="5153" name="Picture 2" descr="gujarat map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0" t="4149" r="7014"/>
          <a:stretch>
            <a:fillRect/>
          </a:stretch>
        </p:blipFill>
        <p:spPr bwMode="auto">
          <a:xfrm>
            <a:off x="685800" y="1066800"/>
            <a:ext cx="2590800" cy="2176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4"/>
          <p:cNvSpPr txBox="1">
            <a:spLocks noChangeArrowheads="1"/>
          </p:cNvSpPr>
          <p:nvPr/>
        </p:nvSpPr>
        <p:spPr>
          <a:xfrm>
            <a:off x="0" y="3124200"/>
            <a:ext cx="4648200" cy="2667000"/>
          </a:xfrm>
          <a:prstGeom prst="rect">
            <a:avLst/>
          </a:prstGeom>
          <a:solidFill>
            <a:srgbClr val="CCFFFF"/>
          </a:solidFill>
          <a:ln>
            <a:solidFill>
              <a:srgbClr val="990000"/>
            </a:solidFill>
          </a:ln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sz="2000" kern="0" dirty="0">
                <a:latin typeface="+mn-lt"/>
                <a:cs typeface="+mn-cs"/>
              </a:rPr>
              <a:t>Uneven water availability in the State ( Cum/ person/ annum)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FontTx/>
              <a:buChar char="–"/>
              <a:defRPr/>
            </a:pPr>
            <a:r>
              <a:rPr lang="en-US" sz="2000" kern="0" dirty="0">
                <a:solidFill>
                  <a:srgbClr val="008000"/>
                </a:solidFill>
                <a:latin typeface="+mn-lt"/>
                <a:cs typeface="+mn-cs"/>
              </a:rPr>
              <a:t>India</a:t>
            </a:r>
            <a:r>
              <a:rPr lang="en-US" sz="2000" kern="0" dirty="0">
                <a:latin typeface="+mn-lt"/>
                <a:cs typeface="+mn-cs"/>
              </a:rPr>
              <a:t>			2,000 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FontTx/>
              <a:buChar char="–"/>
              <a:defRPr/>
            </a:pPr>
            <a:r>
              <a:rPr lang="en-US" sz="2000" kern="0" dirty="0">
                <a:latin typeface="+mn-lt"/>
                <a:cs typeface="+mn-cs"/>
              </a:rPr>
              <a:t>Gujarat			1,137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FontTx/>
              <a:buChar char="–"/>
              <a:defRPr/>
            </a:pPr>
            <a:r>
              <a:rPr lang="en-US" sz="2000" kern="0" dirty="0">
                <a:latin typeface="+mn-lt"/>
                <a:cs typeface="+mn-cs"/>
              </a:rPr>
              <a:t>South &amp; Central Gujarat	1,932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FontTx/>
              <a:buChar char="–"/>
              <a:defRPr/>
            </a:pPr>
            <a:r>
              <a:rPr lang="en-US" sz="2000" kern="0" dirty="0">
                <a:solidFill>
                  <a:srgbClr val="990033"/>
                </a:solidFill>
                <a:latin typeface="+mn-lt"/>
                <a:cs typeface="+mn-cs"/>
              </a:rPr>
              <a:t>North Gujarat</a:t>
            </a:r>
            <a:r>
              <a:rPr lang="en-US" sz="2000" kern="0" dirty="0">
                <a:latin typeface="+mn-lt"/>
                <a:cs typeface="+mn-cs"/>
              </a:rPr>
              <a:t>	   	   342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FontTx/>
              <a:buChar char="–"/>
              <a:defRPr/>
            </a:pPr>
            <a:r>
              <a:rPr lang="en-US" sz="2000" kern="0" dirty="0" err="1">
                <a:latin typeface="+mn-lt"/>
                <a:cs typeface="+mn-cs"/>
              </a:rPr>
              <a:t>Saurashtra</a:t>
            </a:r>
            <a:r>
              <a:rPr lang="en-US" sz="2000" kern="0" dirty="0">
                <a:latin typeface="+mn-lt"/>
                <a:cs typeface="+mn-cs"/>
              </a:rPr>
              <a:t> 	       	   734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FontTx/>
              <a:buChar char="–"/>
              <a:defRPr/>
            </a:pPr>
            <a:r>
              <a:rPr lang="en-US" sz="2000" kern="0" dirty="0">
                <a:latin typeface="+mn-lt"/>
                <a:cs typeface="+mn-cs"/>
              </a:rPr>
              <a:t>Kutch		   	   875</a:t>
            </a:r>
          </a:p>
        </p:txBody>
      </p:sp>
      <p:sp>
        <p:nvSpPr>
          <p:cNvPr id="9" name="Rectangle 8"/>
          <p:cNvSpPr/>
          <p:nvPr/>
        </p:nvSpPr>
        <p:spPr>
          <a:xfrm>
            <a:off x="457200" y="5943600"/>
            <a:ext cx="6934200" cy="646113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kern="0" dirty="0">
                <a:cs typeface="+mn-cs"/>
              </a:rPr>
              <a:t>Except South Gujarat, paucity of water in rest of the State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kern="0" dirty="0">
                <a:cs typeface="+mn-cs"/>
              </a:rPr>
              <a:t>Drinking water scarcity felt in almost 2/3</a:t>
            </a:r>
            <a:r>
              <a:rPr lang="en-US" kern="0" baseline="30000" dirty="0">
                <a:cs typeface="+mn-cs"/>
              </a:rPr>
              <a:t>rd</a:t>
            </a:r>
            <a:r>
              <a:rPr lang="en-US" kern="0" dirty="0">
                <a:cs typeface="+mn-cs"/>
              </a:rPr>
              <a:t> part of the State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ChangeArrowheads="1"/>
          </p:cNvSpPr>
          <p:nvPr/>
        </p:nvSpPr>
        <p:spPr bwMode="auto">
          <a:xfrm>
            <a:off x="7467600" y="6400800"/>
            <a:ext cx="16764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1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en-US" sz="2400">
                <a:solidFill>
                  <a:schemeClr val="bg1"/>
                </a:solidFill>
                <a:latin typeface="Trebuchet MS" pitchFamily="34" charset="0"/>
              </a:rPr>
              <a:t>contd</a:t>
            </a:r>
            <a:r>
              <a:rPr lang="en-US" altLang="en-US" sz="2400">
                <a:solidFill>
                  <a:schemeClr val="bg1"/>
                </a:solidFill>
              </a:rPr>
              <a:t>…</a:t>
            </a:r>
            <a:endParaRPr lang="en-US" altLang="en-US" sz="2400">
              <a:solidFill>
                <a:schemeClr val="bg1"/>
              </a:solidFill>
              <a:latin typeface="Trebuchet MS" pitchFamily="34" charset="0"/>
            </a:endParaRPr>
          </a:p>
        </p:txBody>
      </p:sp>
      <p:sp>
        <p:nvSpPr>
          <p:cNvPr id="41987" name="Rectangle 3"/>
          <p:cNvSpPr>
            <a:spLocks noChangeArrowheads="1"/>
          </p:cNvSpPr>
          <p:nvPr/>
        </p:nvSpPr>
        <p:spPr bwMode="auto">
          <a:xfrm>
            <a:off x="0" y="381000"/>
            <a:ext cx="9144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92113" indent="-392113"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Information, Education and Communication (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IEC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</p:txBody>
      </p:sp>
      <p:graphicFrame>
        <p:nvGraphicFramePr>
          <p:cNvPr id="267268" name="Group 4"/>
          <p:cNvGraphicFramePr>
            <a:graphicFrameLocks noGrp="1"/>
          </p:cNvGraphicFramePr>
          <p:nvPr>
            <p:ph idx="4294967295"/>
          </p:nvPr>
        </p:nvGraphicFramePr>
        <p:xfrm>
          <a:off x="228600" y="1143000"/>
          <a:ext cx="8458200" cy="5449888"/>
        </p:xfrm>
        <a:graphic>
          <a:graphicData uri="http://schemas.openxmlformats.org/drawingml/2006/table">
            <a:tbl>
              <a:tblPr/>
              <a:tblGrid>
                <a:gridCol w="4229100"/>
                <a:gridCol w="4229100"/>
              </a:tblGrid>
              <a:tr h="2042184">
                <a:tc>
                  <a:txBody>
                    <a:bodyPr/>
                    <a:lstStyle/>
                    <a:p>
                      <a:pPr marL="177800" marR="0" lvl="0" indent="-1778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33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charset="0"/>
                        </a:rPr>
                        <a:t>Publications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v"/>
                        <a:tabLst/>
                      </a:pP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Arial" charset="0"/>
                        </a:rPr>
                        <a:t>Loksamvad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Arial" charset="0"/>
                        </a:rPr>
                        <a:t> magazine  - a dialogue with the community, cross learning 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v"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Arial" charset="0"/>
                        </a:rPr>
                        <a:t>Posters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v"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Arial" charset="0"/>
                        </a:rPr>
                        <a:t>Pamphlets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v"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Arial" charset="0"/>
                        </a:rPr>
                        <a:t>Manuals – for trainings 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v"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Arial" charset="0"/>
                        </a:rPr>
                        <a:t>Theme based Documents</a:t>
                      </a:r>
                    </a:p>
                  </a:txBody>
                  <a:tcPr marT="45721" marB="4572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22250" marR="0" lvl="0" indent="-2222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33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charset="0"/>
                        </a:rPr>
                        <a:t>Audio-Visual Material (broadcast mode and CDs)</a:t>
                      </a:r>
                    </a:p>
                    <a:p>
                      <a:pPr marL="457200" marR="0" lvl="0" indent="-4572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v"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Arial" charset="0"/>
                        </a:rPr>
                        <a:t>Radio spots </a:t>
                      </a:r>
                    </a:p>
                    <a:p>
                      <a:pPr marL="457200" marR="0" lvl="0" indent="-4572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v"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Arial" charset="0"/>
                        </a:rPr>
                        <a:t>Radio </a:t>
                      </a: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Arial" charset="0"/>
                        </a:rPr>
                        <a:t>programme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Arial" charset="0"/>
                      </a:endParaRPr>
                    </a:p>
                    <a:p>
                      <a:pPr marL="457200" marR="0" lvl="0" indent="-4572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v"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Arial" charset="0"/>
                        </a:rPr>
                        <a:t>Video Spots</a:t>
                      </a:r>
                    </a:p>
                    <a:p>
                      <a:pPr marL="457200" marR="0" lvl="0" indent="-4572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v"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Arial" charset="0"/>
                        </a:rPr>
                        <a:t>Video </a:t>
                      </a: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Arial" charset="0"/>
                        </a:rPr>
                        <a:t>programme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Arial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90953">
                <a:tc>
                  <a:txBody>
                    <a:bodyPr/>
                    <a:lstStyle/>
                    <a:p>
                      <a:pPr marL="177800" marR="0" lvl="0" indent="-1778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Arial" charset="0"/>
                        </a:rPr>
                        <a:t>Inter Personal Communication</a:t>
                      </a:r>
                    </a:p>
                    <a:p>
                      <a:pPr marL="396875" marR="0" lvl="0" indent="-3365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v"/>
                        <a:tabLst/>
                      </a:pPr>
                      <a:r>
                        <a:rPr kumimoji="0" lang="en-US" sz="16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Gram Sabha</a:t>
                      </a:r>
                    </a:p>
                    <a:p>
                      <a:pPr marL="396875" marR="0" lvl="0" indent="-3365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v"/>
                        <a:tabLst/>
                      </a:pPr>
                      <a:r>
                        <a:rPr kumimoji="0" lang="en-US" sz="16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Pani Samiti Meetings</a:t>
                      </a:r>
                    </a:p>
                    <a:p>
                      <a:pPr marL="396875" marR="0" lvl="0" indent="-3365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v"/>
                        <a:tabLst/>
                      </a:pPr>
                      <a:r>
                        <a:rPr kumimoji="0" lang="en-US" sz="16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Falia/ </a:t>
                      </a:r>
                      <a:r>
                        <a:rPr kumimoji="0" lang="en-US" sz="1600" b="0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Mohalla</a:t>
                      </a:r>
                      <a:r>
                        <a:rPr kumimoji="0" lang="en-US" sz="16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 Meeting</a:t>
                      </a:r>
                    </a:p>
                    <a:p>
                      <a:pPr marL="396875" marR="0" lvl="0" indent="-3365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v"/>
                        <a:tabLst/>
                      </a:pPr>
                      <a:r>
                        <a:rPr kumimoji="0" lang="en-US" sz="16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Separate Meetings with women</a:t>
                      </a:r>
                    </a:p>
                    <a:p>
                      <a:pPr marL="396875" marR="0" lvl="0" indent="-3365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v"/>
                        <a:tabLst/>
                      </a:pPr>
                      <a:r>
                        <a:rPr kumimoji="0" lang="en-US" sz="16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Meeting with Self Help Group/ elders/ village leaders</a:t>
                      </a:r>
                    </a:p>
                  </a:txBody>
                  <a:tcPr marT="45721" marB="4572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7800" marR="0" lvl="0" indent="-1778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33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charset="0"/>
                        </a:rPr>
                        <a:t>Folk media</a:t>
                      </a:r>
                    </a:p>
                    <a:p>
                      <a:pPr marL="406400" marR="0" lvl="0" indent="-4064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v"/>
                        <a:tabLst/>
                      </a:pP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Arial" charset="0"/>
                        </a:rPr>
                        <a:t>Bhavai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Arial" charset="0"/>
                        </a:rPr>
                        <a:t>  </a:t>
                      </a:r>
                    </a:p>
                    <a:p>
                      <a:pPr marL="406400" marR="0" lvl="0" indent="-4064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v"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Arial" charset="0"/>
                        </a:rPr>
                        <a:t>Tamasha</a:t>
                      </a:r>
                    </a:p>
                    <a:p>
                      <a:pPr marL="406400" marR="0" lvl="0" indent="-4064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v"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Arial" charset="0"/>
                        </a:rPr>
                        <a:t>Puppet Show</a:t>
                      </a:r>
                    </a:p>
                    <a:p>
                      <a:pPr marL="406400" marR="0" lvl="0" indent="-4064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v"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Arial" charset="0"/>
                        </a:rPr>
                        <a:t>Lok-</a:t>
                      </a: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Arial" charset="0"/>
                        </a:rPr>
                        <a:t>dayro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Arial" charset="0"/>
                        </a:rPr>
                        <a:t> </a:t>
                      </a:r>
                    </a:p>
                    <a:p>
                      <a:pPr marL="177800" marR="0" lvl="0" indent="-1778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Arial" charset="0"/>
                        </a:rPr>
                        <a:t>Street plays</a:t>
                      </a:r>
                    </a:p>
                    <a:p>
                      <a:pPr marL="177800" marR="0" lvl="0" indent="-1778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Arial" charset="0"/>
                        </a:rPr>
                        <a:t>Skits 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Arial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31675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charset="0"/>
                        </a:rPr>
                        <a:t>Displays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charset="0"/>
                        </a:rPr>
                        <a:t> </a:t>
                      </a:r>
                    </a:p>
                    <a:p>
                      <a:pPr marL="457200" marR="0" lvl="0" indent="-4572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v"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Arial" charset="0"/>
                        </a:rPr>
                        <a:t>Slogan writing &amp; Wall Paintings </a:t>
                      </a:r>
                    </a:p>
                    <a:p>
                      <a:pPr marL="457200" marR="0" lvl="0" indent="-4572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v"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Arial" charset="0"/>
                        </a:rPr>
                        <a:t>Participation in Fairs </a:t>
                      </a:r>
                    </a:p>
                    <a:p>
                      <a:pPr marL="457200" marR="0" lvl="0" indent="-4572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v"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Arial" charset="0"/>
                        </a:rPr>
                        <a:t>Exhibitions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Arial" charset="0"/>
                      </a:endParaRPr>
                    </a:p>
                  </a:txBody>
                  <a:tcPr marT="45721" marB="4572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Arial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5" name="Picture 3" descr="cmmnty cntrbtn - Lok Dayra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0" y="1066800"/>
            <a:ext cx="4564063" cy="2932113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4036" name="Picture 4" descr="03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/>
          <a:srcRect/>
          <a:stretch>
            <a:fillRect/>
          </a:stretch>
        </p:blipFill>
        <p:spPr>
          <a:xfrm>
            <a:off x="4724400" y="1066800"/>
            <a:ext cx="4419600" cy="2924175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4037" name="Picture 5" descr="CM-Video-Confressing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/>
          <a:srcRect l="900" r="10811"/>
          <a:stretch>
            <a:fillRect/>
          </a:stretch>
        </p:blipFill>
        <p:spPr>
          <a:xfrm>
            <a:off x="0" y="3962400"/>
            <a:ext cx="4572000" cy="2895600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4038" name="Picture 6" descr="DSC_3149"/>
          <p:cNvPicPr>
            <a:picLocks noChangeAspect="1" noChangeArrowheads="1"/>
          </p:cNvPicPr>
          <p:nvPr/>
        </p:nvPicPr>
        <p:blipFill>
          <a:blip r:embed="rId6"/>
          <a:srcRect t="7542"/>
          <a:stretch>
            <a:fillRect/>
          </a:stretch>
        </p:blipFill>
        <p:spPr bwMode="auto">
          <a:xfrm>
            <a:off x="4713288" y="3962400"/>
            <a:ext cx="4430712" cy="2895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3014" name="Rectangle 5"/>
          <p:cNvSpPr>
            <a:spLocks noChangeArrowheads="1"/>
          </p:cNvSpPr>
          <p:nvPr/>
        </p:nvSpPr>
        <p:spPr bwMode="auto">
          <a:xfrm>
            <a:off x="0" y="381000"/>
            <a:ext cx="914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>
              <a:defRPr/>
            </a:pPr>
            <a:r>
              <a:rPr lang="en-US" sz="36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Reaching out to the Community (</a:t>
            </a:r>
            <a:r>
              <a:rPr lang="en-US" sz="3600" b="1" spc="150" dirty="0" err="1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IEC</a:t>
            </a:r>
            <a:r>
              <a:rPr lang="en-US" sz="36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152400" y="274638"/>
            <a:ext cx="8382000" cy="714375"/>
          </a:xfrm>
        </p:spPr>
        <p:txBody>
          <a:bodyPr/>
          <a:lstStyle/>
          <a:p>
            <a:pPr eaLnBrk="1" hangingPunct="1"/>
            <a:r>
              <a:rPr lang="en-US" altLang="en-US" sz="2800" b="1" smtClean="0">
                <a:solidFill>
                  <a:schemeClr val="bg1"/>
                </a:solidFill>
              </a:rPr>
              <a:t>Sanitation, Health and Hygiene (IEC activities)</a:t>
            </a:r>
          </a:p>
        </p:txBody>
      </p:sp>
      <p:pic>
        <p:nvPicPr>
          <p:cNvPr id="24579" name="Picture 2" descr="D:\Jaydeep\E Drv\Backup\Back up January-07 to December-07\vijay\CEO\Used Photo\Picture1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4038600"/>
            <a:ext cx="3355975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Picture 3" descr="D:\Jaydeep\E Drv\Backup\Back up January-07 to December-07\vijay\CEO\Used Photo\Picture1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47800"/>
            <a:ext cx="31242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Picture 4" descr="D:\Jaydeep\E Drv\Backup\Back up January-07 to December-07\vijay\CEO\Used Photo\Picture2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447800"/>
            <a:ext cx="3048000" cy="222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2" name="Picture 5" descr="D:\Jaydeep\E Drv\Backup\Back up January-07 to December-07\vijay\CEO\Used Photo\Picture6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9263" y="3733800"/>
            <a:ext cx="2344737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3" name="Picture 6" descr="D:\Jaydeep\E Drv\Backup\Back up January-07 to December-07\vijay\CEO\Used Photo\Picture27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8388" y="1447800"/>
            <a:ext cx="2949575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4" name="Picture 7" descr="D:\Jaydeep\E Drv\Backup\Back up January-07 to December-07\vijay\CEO\Used Photo\Picture26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38600"/>
            <a:ext cx="3429000" cy="2570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extBox 1"/>
          <p:cNvSpPr txBox="1">
            <a:spLocks noChangeArrowheads="1"/>
          </p:cNvSpPr>
          <p:nvPr/>
        </p:nvSpPr>
        <p:spPr bwMode="auto">
          <a:xfrm>
            <a:off x="0" y="2819400"/>
            <a:ext cx="9144000" cy="2123658"/>
          </a:xfrm>
          <a:prstGeom prst="rect">
            <a:avLst/>
          </a:prstGeom>
          <a:solidFill>
            <a:schemeClr val="bg2">
              <a:lumMod val="75000"/>
              <a:alpha val="92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  <a:scene3d>
              <a:camera prst="orthographicFront"/>
              <a:lightRig rig="flat" dir="tl"/>
            </a:scene3d>
            <a:sp3d contourW="19050" prstMaterial="clear">
              <a:bevelT w="50800" h="50800"/>
              <a:contourClr>
                <a:schemeClr val="accent5">
                  <a:tint val="70000"/>
                  <a:satMod val="180000"/>
                  <a:alpha val="7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4400" b="1" dirty="0">
                <a:ln/>
                <a:latin typeface="Arial" pitchFamily="34" charset="0"/>
                <a:cs typeface="Arial" pitchFamily="34" charset="0"/>
              </a:rPr>
              <a:t>Progress Achieved under community managed In-village Water Supply Programme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2"/>
          <p:cNvGraphicFramePr>
            <a:graphicFrameLocks noChangeAspect="1"/>
          </p:cNvGraphicFramePr>
          <p:nvPr/>
        </p:nvGraphicFramePr>
        <p:xfrm>
          <a:off x="-50800" y="787400"/>
          <a:ext cx="9118600" cy="5969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6627" name="TextBox 3"/>
          <p:cNvSpPr txBox="1">
            <a:spLocks noChangeArrowheads="1"/>
          </p:cNvSpPr>
          <p:nvPr/>
        </p:nvSpPr>
        <p:spPr bwMode="auto">
          <a:xfrm>
            <a:off x="1219200" y="1371600"/>
            <a:ext cx="4267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2000" b="1">
                <a:solidFill>
                  <a:srgbClr val="680000"/>
                </a:solidFill>
              </a:rPr>
              <a:t>Total Number of Villages - 18066</a:t>
            </a:r>
          </a:p>
        </p:txBody>
      </p:sp>
      <p:sp>
        <p:nvSpPr>
          <p:cNvPr id="26628" name="TextBox 5"/>
          <p:cNvSpPr txBox="1">
            <a:spLocks noChangeArrowheads="1"/>
          </p:cNvSpPr>
          <p:nvPr/>
        </p:nvSpPr>
        <p:spPr bwMode="auto">
          <a:xfrm>
            <a:off x="0" y="196850"/>
            <a:ext cx="9144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ts val="3500"/>
              </a:lnSpc>
            </a:pPr>
            <a:r>
              <a:rPr lang="en-US" altLang="en-US" sz="3200" b="1">
                <a:solidFill>
                  <a:schemeClr val="bg1"/>
                </a:solidFill>
              </a:rPr>
              <a:t>Formation of Village Water and Sanitation Committee – Pani Samiti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6"/>
          <p:cNvGraphicFramePr>
            <a:graphicFrameLocks noGrp="1" noChangeAspect="1"/>
          </p:cNvGraphicFramePr>
          <p:nvPr>
            <p:ph idx="1"/>
          </p:nvPr>
        </p:nvGraphicFramePr>
        <p:xfrm>
          <a:off x="-50800" y="1092200"/>
          <a:ext cx="9053513" cy="5816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Rectangle 7"/>
          <p:cNvSpPr/>
          <p:nvPr/>
        </p:nvSpPr>
        <p:spPr>
          <a:xfrm>
            <a:off x="152400" y="157163"/>
            <a:ext cx="8991600" cy="95408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2800" b="1" dirty="0">
                <a:solidFill>
                  <a:schemeClr val="bg1"/>
                </a:solidFill>
                <a:latin typeface="+mn-lt"/>
              </a:rPr>
              <a:t>Progress of Community Managed Drinking Water </a:t>
            </a:r>
          </a:p>
          <a:p>
            <a:pPr>
              <a:defRPr/>
            </a:pPr>
            <a:r>
              <a:rPr lang="en-US" sz="2800" b="1" dirty="0">
                <a:solidFill>
                  <a:schemeClr val="bg1"/>
                </a:solidFill>
                <a:latin typeface="+mn-lt"/>
              </a:rPr>
              <a:t>Village Schemes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>
          <a:xfrm>
            <a:off x="0" y="304800"/>
            <a:ext cx="9144000" cy="685800"/>
          </a:xfrm>
        </p:spPr>
        <p:txBody>
          <a:bodyPr/>
          <a:lstStyle/>
          <a:p>
            <a:r>
              <a:rPr lang="en-US" altLang="en-US" sz="3600" b="1" smtClean="0">
                <a:solidFill>
                  <a:schemeClr val="bg1"/>
                </a:solidFill>
              </a:rPr>
              <a:t>Household Tap Water Connectivity</a:t>
            </a:r>
          </a:p>
        </p:txBody>
      </p:sp>
      <p:pic>
        <p:nvPicPr>
          <p:cNvPr id="28675" name="Picture 4" descr="C:\Users\kctripathi\Desktop\Tap Connectivity Graph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447800"/>
            <a:ext cx="7924800" cy="520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457200" y="274638"/>
            <a:ext cx="8229600" cy="714375"/>
          </a:xfrm>
        </p:spPr>
        <p:txBody>
          <a:bodyPr anchorCtr="1"/>
          <a:lstStyle/>
          <a:p>
            <a:pPr eaLnBrk="1" hangingPunct="1"/>
            <a:r>
              <a:rPr lang="en-US" altLang="en-US" b="1" smtClean="0">
                <a:solidFill>
                  <a:schemeClr val="bg1"/>
                </a:solidFill>
              </a:rPr>
              <a:t>Atmarpan</a:t>
            </a:r>
          </a:p>
        </p:txBody>
      </p:sp>
      <p:pic>
        <p:nvPicPr>
          <p:cNvPr id="29699" name="Picture 3" descr="06 Commissioning of village water and sanitation systems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2775" y="1295400"/>
            <a:ext cx="3622675" cy="2493963"/>
          </a:xfrm>
        </p:spPr>
      </p:pic>
      <p:pic>
        <p:nvPicPr>
          <p:cNvPr id="29700" name="Picture 4" descr="Atmarpan-20-5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68863" y="1295400"/>
            <a:ext cx="3741737" cy="2493963"/>
          </a:xfrm>
        </p:spPr>
      </p:pic>
      <p:pic>
        <p:nvPicPr>
          <p:cNvPr id="29701" name="Picture 5" descr="Atmarpan- 3rd- Sartanpar-33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" y="3810000"/>
            <a:ext cx="3657600" cy="2514600"/>
          </a:xfrm>
        </p:spPr>
      </p:pic>
      <p:pic>
        <p:nvPicPr>
          <p:cNvPr id="29702" name="Picture 6" descr="ATMARPAN-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84"/>
          <a:stretch>
            <a:fillRect/>
          </a:stretch>
        </p:blipFill>
        <p:spPr bwMode="auto">
          <a:xfrm>
            <a:off x="4876800" y="3822700"/>
            <a:ext cx="3733800" cy="249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Text Box 4"/>
          <p:cNvSpPr txBox="1">
            <a:spLocks noChangeArrowheads="1"/>
          </p:cNvSpPr>
          <p:nvPr/>
        </p:nvSpPr>
        <p:spPr bwMode="auto">
          <a:xfrm>
            <a:off x="304800" y="1295400"/>
            <a:ext cx="85344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457200" indent="-457200">
              <a:spcBef>
                <a:spcPts val="0"/>
              </a:spcBef>
              <a:buFont typeface="Wingdings" pitchFamily="2" charset="2"/>
              <a:buChar char="q"/>
              <a:defRPr/>
            </a:pPr>
            <a:r>
              <a:rPr lang="en-US" b="1" dirty="0">
                <a:solidFill>
                  <a:srgbClr val="C00000"/>
                </a:solidFill>
                <a:latin typeface="+mj-lt"/>
                <a:cs typeface="+mn-cs"/>
              </a:rPr>
              <a:t>Charges fixed for, as decided in Gram Sabha:</a:t>
            </a:r>
          </a:p>
          <a:p>
            <a:pPr marL="457200" indent="-457200">
              <a:spcBef>
                <a:spcPts val="0"/>
              </a:spcBef>
              <a:buFont typeface="Arial" pitchFamily="34" charset="0"/>
              <a:buChar char="•"/>
              <a:defRPr/>
            </a:pPr>
            <a:r>
              <a:rPr lang="en-US" dirty="0">
                <a:solidFill>
                  <a:srgbClr val="250696"/>
                </a:solidFill>
                <a:latin typeface="+mj-lt"/>
                <a:cs typeface="+mn-cs"/>
              </a:rPr>
              <a:t>One time household connection.</a:t>
            </a:r>
          </a:p>
          <a:p>
            <a:pPr marL="457200" indent="-457200">
              <a:spcBef>
                <a:spcPts val="0"/>
              </a:spcBef>
              <a:buFont typeface="Arial" pitchFamily="34" charset="0"/>
              <a:buChar char="•"/>
              <a:defRPr/>
            </a:pPr>
            <a:r>
              <a:rPr lang="en-US" dirty="0">
                <a:solidFill>
                  <a:srgbClr val="250696"/>
                </a:solidFill>
                <a:latin typeface="+mj-lt"/>
                <a:cs typeface="+mn-cs"/>
              </a:rPr>
              <a:t>Regular domestic consumption.</a:t>
            </a:r>
          </a:p>
          <a:p>
            <a:pPr marL="457200" indent="-457200">
              <a:spcBef>
                <a:spcPts val="0"/>
              </a:spcBef>
              <a:buFont typeface="Arial" pitchFamily="34" charset="0"/>
              <a:buChar char="•"/>
              <a:defRPr/>
            </a:pPr>
            <a:r>
              <a:rPr lang="en-US" dirty="0">
                <a:solidFill>
                  <a:srgbClr val="250696"/>
                </a:solidFill>
                <a:latin typeface="+mj-lt"/>
                <a:cs typeface="+mn-cs"/>
              </a:rPr>
              <a:t>Commercial utilization.</a:t>
            </a:r>
          </a:p>
          <a:p>
            <a:pPr marL="457200" indent="-457200">
              <a:spcBef>
                <a:spcPts val="0"/>
              </a:spcBef>
              <a:buFont typeface="Arial" pitchFamily="34" charset="0"/>
              <a:buChar char="•"/>
              <a:defRPr/>
            </a:pPr>
            <a:r>
              <a:rPr lang="en-US" dirty="0">
                <a:solidFill>
                  <a:srgbClr val="250696"/>
                </a:solidFill>
                <a:latin typeface="+mj-lt"/>
                <a:cs typeface="+mn-cs"/>
              </a:rPr>
              <a:t>Consumption by Cattle</a:t>
            </a:r>
          </a:p>
          <a:p>
            <a:pPr marL="457200" indent="-457200">
              <a:spcBef>
                <a:spcPts val="0"/>
              </a:spcBef>
              <a:buFont typeface="Arial" pitchFamily="34" charset="0"/>
              <a:buChar char="•"/>
              <a:defRPr/>
            </a:pPr>
            <a:r>
              <a:rPr lang="en-US" dirty="0">
                <a:solidFill>
                  <a:srgbClr val="250696"/>
                </a:solidFill>
                <a:latin typeface="+mj-lt"/>
                <a:cs typeface="+mn-cs"/>
              </a:rPr>
              <a:t>Special occasions (Marriages, Construction activity etc.)</a:t>
            </a:r>
          </a:p>
          <a:p>
            <a:pPr marL="457200" indent="-457200">
              <a:spcBef>
                <a:spcPts val="0"/>
              </a:spcBef>
              <a:buFont typeface="Arial" pitchFamily="34" charset="0"/>
              <a:buChar char="•"/>
              <a:defRPr/>
            </a:pPr>
            <a:endParaRPr lang="en-US" dirty="0">
              <a:solidFill>
                <a:srgbClr val="250696"/>
              </a:solidFill>
              <a:latin typeface="+mj-lt"/>
              <a:cs typeface="+mn-cs"/>
            </a:endParaRPr>
          </a:p>
          <a:p>
            <a:pPr marL="457200" indent="-457200">
              <a:spcBef>
                <a:spcPts val="0"/>
              </a:spcBef>
              <a:buFont typeface="Wingdings" pitchFamily="2" charset="2"/>
              <a:buChar char="q"/>
              <a:defRPr/>
            </a:pPr>
            <a:r>
              <a:rPr lang="en-US" b="1" dirty="0">
                <a:solidFill>
                  <a:srgbClr val="C00000"/>
                </a:solidFill>
                <a:latin typeface="+mj-lt"/>
                <a:cs typeface="+mn-cs"/>
              </a:rPr>
              <a:t>Tariff rate ranges from Rs. 10/- to Rs. 70/- per household connection per month. </a:t>
            </a:r>
          </a:p>
          <a:p>
            <a:pPr marL="457200" indent="-457200">
              <a:spcBef>
                <a:spcPts val="0"/>
              </a:spcBef>
              <a:buFont typeface="Arial" pitchFamily="34" charset="0"/>
              <a:buChar char="•"/>
              <a:defRPr/>
            </a:pPr>
            <a:r>
              <a:rPr lang="en-US" dirty="0">
                <a:solidFill>
                  <a:srgbClr val="250696"/>
                </a:solidFill>
                <a:latin typeface="+mj-lt"/>
                <a:cs typeface="+mn-cs"/>
              </a:rPr>
              <a:t>Most popular tariff plan – Rs. 1/- per day per connection.</a:t>
            </a:r>
          </a:p>
          <a:p>
            <a:pPr marL="457200" indent="-457200">
              <a:spcBef>
                <a:spcPts val="0"/>
              </a:spcBef>
              <a:buFont typeface="Arial" pitchFamily="34" charset="0"/>
              <a:buChar char="•"/>
              <a:defRPr/>
            </a:pPr>
            <a:r>
              <a:rPr lang="en-US" dirty="0">
                <a:solidFill>
                  <a:srgbClr val="250696"/>
                </a:solidFill>
                <a:latin typeface="+mj-lt"/>
                <a:cs typeface="+mn-cs"/>
              </a:rPr>
              <a:t>Tariff account and operation is done mainly through bank accounts, a pre-condition for availing one time O&amp;M incentive.</a:t>
            </a:r>
          </a:p>
          <a:p>
            <a:pPr marL="457200" indent="-457200">
              <a:spcBef>
                <a:spcPts val="0"/>
              </a:spcBef>
              <a:defRPr/>
            </a:pPr>
            <a:endParaRPr lang="en-US" b="1" dirty="0">
              <a:solidFill>
                <a:srgbClr val="C00000"/>
              </a:solidFill>
              <a:latin typeface="+mj-lt"/>
              <a:cs typeface="+mn-cs"/>
            </a:endParaRPr>
          </a:p>
          <a:p>
            <a:pPr marL="457200" indent="-457200">
              <a:spcBef>
                <a:spcPts val="0"/>
              </a:spcBef>
              <a:defRPr/>
            </a:pPr>
            <a:r>
              <a:rPr lang="en-US" b="1" dirty="0">
                <a:solidFill>
                  <a:srgbClr val="FF0000"/>
                </a:solidFill>
                <a:latin typeface="+mj-lt"/>
                <a:cs typeface="+mn-cs"/>
              </a:rPr>
              <a:t>Visible Achievements through community participation</a:t>
            </a:r>
          </a:p>
          <a:p>
            <a:pPr marL="457200" indent="-457200">
              <a:spcBef>
                <a:spcPts val="0"/>
              </a:spcBef>
              <a:buFont typeface="Arial" pitchFamily="34" charset="0"/>
              <a:buChar char="•"/>
              <a:defRPr/>
            </a:pPr>
            <a:r>
              <a:rPr lang="en-US" dirty="0">
                <a:solidFill>
                  <a:srgbClr val="250696"/>
                </a:solidFill>
                <a:latin typeface="+mj-lt"/>
                <a:cs typeface="+mn-cs"/>
              </a:rPr>
              <a:t>7074 villages have fixed and are collecting water tariff </a:t>
            </a:r>
          </a:p>
          <a:p>
            <a:pPr marL="457200" indent="-457200">
              <a:spcBef>
                <a:spcPts val="0"/>
              </a:spcBef>
              <a:buFont typeface="Arial" pitchFamily="34" charset="0"/>
              <a:buChar char="•"/>
              <a:defRPr/>
            </a:pPr>
            <a:r>
              <a:rPr lang="en-US" dirty="0">
                <a:solidFill>
                  <a:srgbClr val="250696"/>
                </a:solidFill>
                <a:latin typeface="+mj-lt"/>
                <a:cs typeface="+mn-cs"/>
              </a:rPr>
              <a:t>2471 villages have been paid one time O&amp;M assistance (10% cost of schemes)</a:t>
            </a:r>
          </a:p>
        </p:txBody>
      </p:sp>
      <p:sp>
        <p:nvSpPr>
          <p:cNvPr id="30723" name="Rectangle 3"/>
          <p:cNvSpPr>
            <a:spLocks noChangeArrowheads="1"/>
          </p:cNvSpPr>
          <p:nvPr/>
        </p:nvSpPr>
        <p:spPr bwMode="auto">
          <a:xfrm>
            <a:off x="228600" y="314325"/>
            <a:ext cx="8915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chemeClr val="bg1"/>
                </a:solidFill>
              </a:rPr>
              <a:t>Sustainability by Effective O &amp; M and Water Tariff Plan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6324600"/>
            <a:ext cx="9067800" cy="38100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rgbClr val="0070C0"/>
                </a:solidFill>
              </a:rPr>
              <a:t>Users are the best Managers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0" y="377825"/>
            <a:ext cx="9144000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Decentralized Community Managed Water Delivery</a:t>
            </a:r>
          </a:p>
        </p:txBody>
      </p:sp>
      <p:grpSp>
        <p:nvGrpSpPr>
          <p:cNvPr id="31747" name="Group 28"/>
          <p:cNvGrpSpPr>
            <a:grpSpLocks/>
          </p:cNvGrpSpPr>
          <p:nvPr/>
        </p:nvGrpSpPr>
        <p:grpSpPr bwMode="auto">
          <a:xfrm>
            <a:off x="139700" y="1219200"/>
            <a:ext cx="8851900" cy="5194300"/>
            <a:chOff x="139700" y="1219200"/>
            <a:chExt cx="8851900" cy="5194164"/>
          </a:xfrm>
        </p:grpSpPr>
        <p:pic>
          <p:nvPicPr>
            <p:cNvPr id="94210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096000" y="3886200"/>
              <a:ext cx="2819400" cy="200025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</p:pic>
        <p:pic>
          <p:nvPicPr>
            <p:cNvPr id="21" name="Picture 4" descr="STAGE 28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097590" y="1219200"/>
              <a:ext cx="2743200" cy="2001681"/>
            </a:xfrm>
            <a:prstGeom prst="rect">
              <a:avLst/>
            </a:prstGeom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pic>
        <p:sp>
          <p:nvSpPr>
            <p:cNvPr id="22" name="TextBox 21"/>
            <p:cNvSpPr txBox="1"/>
            <p:nvPr/>
          </p:nvSpPr>
          <p:spPr bwMode="auto">
            <a:xfrm>
              <a:off x="6096000" y="3237767"/>
              <a:ext cx="2743200" cy="584729"/>
            </a:xfrm>
            <a:prstGeom prst="rect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1600" b="1" dirty="0">
                  <a:solidFill>
                    <a:schemeClr val="bg1"/>
                  </a:solidFill>
                  <a:latin typeface="+mj-lt"/>
                </a:rPr>
                <a:t>Community owning responsibility</a:t>
              </a:r>
              <a:endPara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  <p:pic>
          <p:nvPicPr>
            <p:cNvPr id="2" name="Picture 27" descr="G:\Clips\Photos for presentation\01 Pani Samiti - A meeting in progress for  particpatory planning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52400" y="1219200"/>
              <a:ext cx="2786063" cy="1984220"/>
            </a:xfrm>
            <a:prstGeom prst="rect">
              <a:avLst/>
            </a:prstGeom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pic>
        <p:sp>
          <p:nvSpPr>
            <p:cNvPr id="10" name="TextBox 9"/>
            <p:cNvSpPr txBox="1"/>
            <p:nvPr/>
          </p:nvSpPr>
          <p:spPr bwMode="auto">
            <a:xfrm>
              <a:off x="139700" y="3200716"/>
              <a:ext cx="2819400" cy="646331"/>
            </a:xfrm>
            <a:prstGeom prst="rect">
              <a:avLst/>
            </a:prstGeom>
            <a:solidFill>
              <a:srgbClr val="0070C0"/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Community Organization </a:t>
              </a:r>
            </a:p>
          </p:txBody>
        </p:sp>
        <p:pic>
          <p:nvPicPr>
            <p:cNvPr id="3" name="Picture 28" descr="G:\Clips\Photos for presentation\ESR1.JP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251200" y="1219200"/>
              <a:ext cx="2557463" cy="1971521"/>
            </a:xfrm>
            <a:prstGeom prst="rect">
              <a:avLst/>
            </a:prstGeom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pic>
        <p:sp>
          <p:nvSpPr>
            <p:cNvPr id="11" name="TextBox 10"/>
            <p:cNvSpPr txBox="1"/>
            <p:nvPr/>
          </p:nvSpPr>
          <p:spPr bwMode="auto">
            <a:xfrm>
              <a:off x="3200400" y="3225643"/>
              <a:ext cx="2667000" cy="380970"/>
            </a:xfrm>
            <a:prstGeom prst="rect">
              <a:avLst/>
            </a:prstGeom>
            <a:solidFill>
              <a:srgbClr val="0070C0"/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Infrastructure creation </a:t>
              </a:r>
            </a:p>
          </p:txBody>
        </p:sp>
        <p:pic>
          <p:nvPicPr>
            <p:cNvPr id="7" name="Picture 2" descr="F:\process photos\PHOTOS FOR social process BOOKLET\COMMUNITY CONTRIBUTION\coomnty cntrbtn.JP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52400" y="3885990"/>
              <a:ext cx="2819400" cy="1981041"/>
            </a:xfrm>
            <a:prstGeom prst="rect">
              <a:avLst/>
            </a:prstGeom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pic>
        <p:sp>
          <p:nvSpPr>
            <p:cNvPr id="12" name="TextBox 11"/>
            <p:cNvSpPr txBox="1"/>
            <p:nvPr/>
          </p:nvSpPr>
          <p:spPr bwMode="auto">
            <a:xfrm>
              <a:off x="152400" y="5860681"/>
              <a:ext cx="2819399" cy="369303"/>
            </a:xfrm>
            <a:prstGeom prst="rect">
              <a:avLst/>
            </a:prstGeom>
            <a:solidFill>
              <a:srgbClr val="0070C0"/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Tariff Collection </a:t>
              </a:r>
            </a:p>
          </p:txBody>
        </p:sp>
        <p:pic>
          <p:nvPicPr>
            <p:cNvPr id="8" name="Picture 3" descr="F:\process photos\PHOTOS FOR social process BOOKLET\WOMEN PARTICIPATION\Jamunaben- Operator.jp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3124199" y="3885990"/>
              <a:ext cx="2705100" cy="1920721"/>
            </a:xfrm>
            <a:prstGeom prst="rect">
              <a:avLst/>
            </a:prstGeom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pic>
        <p:sp>
          <p:nvSpPr>
            <p:cNvPr id="13" name="TextBox 12"/>
            <p:cNvSpPr txBox="1"/>
            <p:nvPr/>
          </p:nvSpPr>
          <p:spPr bwMode="auto">
            <a:xfrm>
              <a:off x="3136900" y="5816071"/>
              <a:ext cx="2667001" cy="584729"/>
            </a:xfrm>
            <a:prstGeom prst="rect">
              <a:avLst/>
            </a:prstGeom>
            <a:solidFill>
              <a:srgbClr val="0070C0"/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1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Operation &amp; Maintenance by community </a:t>
              </a:r>
            </a:p>
          </p:txBody>
        </p:sp>
        <p:sp>
          <p:nvSpPr>
            <p:cNvPr id="14" name="TextBox 13"/>
            <p:cNvSpPr txBox="1"/>
            <p:nvPr/>
          </p:nvSpPr>
          <p:spPr bwMode="auto">
            <a:xfrm>
              <a:off x="6096000" y="5828589"/>
              <a:ext cx="2895600" cy="584775"/>
            </a:xfrm>
            <a:prstGeom prst="rect">
              <a:avLst/>
            </a:prstGeom>
            <a:solidFill>
              <a:srgbClr val="0070C0"/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1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Water delivery </a:t>
              </a:r>
              <a:r>
                <a:rPr lang="en-US" sz="1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upto</a:t>
              </a:r>
              <a:r>
                <a:rPr lang="en-US" sz="1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 Household</a:t>
              </a:r>
            </a:p>
          </p:txBody>
        </p:sp>
        <p:sp>
          <p:nvSpPr>
            <p:cNvPr id="24" name="Right Arrow 23"/>
            <p:cNvSpPr/>
            <p:nvPr/>
          </p:nvSpPr>
          <p:spPr bwMode="auto">
            <a:xfrm>
              <a:off x="2667000" y="1981180"/>
              <a:ext cx="838200" cy="533386"/>
            </a:xfrm>
            <a:prstGeom prst="rightArrow">
              <a:avLst/>
            </a:prstGeom>
            <a:solidFill>
              <a:srgbClr val="C0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25" name="Right Arrow 24"/>
            <p:cNvSpPr/>
            <p:nvPr/>
          </p:nvSpPr>
          <p:spPr bwMode="auto">
            <a:xfrm>
              <a:off x="5638800" y="1981180"/>
              <a:ext cx="838200" cy="533386"/>
            </a:xfrm>
            <a:prstGeom prst="rightArrow">
              <a:avLst/>
            </a:prstGeom>
            <a:solidFill>
              <a:srgbClr val="C0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26" name="Down Arrow 25"/>
            <p:cNvSpPr/>
            <p:nvPr/>
          </p:nvSpPr>
          <p:spPr bwMode="auto">
            <a:xfrm>
              <a:off x="6019800" y="3428942"/>
              <a:ext cx="609600" cy="990574"/>
            </a:xfrm>
            <a:prstGeom prst="downArrow">
              <a:avLst/>
            </a:prstGeom>
            <a:solidFill>
              <a:srgbClr val="9A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27" name="Left Arrow 26"/>
            <p:cNvSpPr/>
            <p:nvPr/>
          </p:nvSpPr>
          <p:spPr bwMode="auto">
            <a:xfrm>
              <a:off x="5410200" y="5257694"/>
              <a:ext cx="990600" cy="533386"/>
            </a:xfrm>
            <a:prstGeom prst="leftArrow">
              <a:avLst/>
            </a:prstGeom>
            <a:solidFill>
              <a:srgbClr val="C0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28" name="Left Arrow 27"/>
            <p:cNvSpPr/>
            <p:nvPr/>
          </p:nvSpPr>
          <p:spPr bwMode="auto">
            <a:xfrm>
              <a:off x="2438400" y="5257694"/>
              <a:ext cx="990600" cy="533386"/>
            </a:xfrm>
            <a:prstGeom prst="leftArrow">
              <a:avLst/>
            </a:prstGeom>
            <a:solidFill>
              <a:srgbClr val="C0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Content Placeholder 2"/>
          <p:cNvSpPr txBox="1">
            <a:spLocks/>
          </p:cNvSpPr>
          <p:nvPr/>
        </p:nvSpPr>
        <p:spPr bwMode="auto">
          <a:xfrm>
            <a:off x="304800" y="1676400"/>
            <a:ext cx="8763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Aft>
                <a:spcPts val="600"/>
              </a:spcAft>
              <a:buClr>
                <a:srgbClr val="0093DD"/>
              </a:buClr>
              <a:buSzPct val="100000"/>
              <a:buFont typeface="Wingdings" pitchFamily="2" charset="2"/>
              <a:buChar char=""/>
            </a:pPr>
            <a:r>
              <a:rPr lang="en-US" altLang="en-US" sz="2800" b="1">
                <a:solidFill>
                  <a:srgbClr val="C00000"/>
                </a:solidFill>
                <a:latin typeface="Calibri" pitchFamily="34" charset="0"/>
              </a:rPr>
              <a:t>Drying up of sources</a:t>
            </a:r>
          </a:p>
          <a:p>
            <a:pPr eaLnBrk="1" hangingPunct="1">
              <a:spcAft>
                <a:spcPts val="600"/>
              </a:spcAft>
              <a:buClr>
                <a:srgbClr val="0093DD"/>
              </a:buClr>
              <a:buSzPct val="100000"/>
              <a:buFont typeface="Wingdings" pitchFamily="2" charset="2"/>
              <a:buChar char=""/>
            </a:pPr>
            <a:r>
              <a:rPr lang="en-US" altLang="en-US" sz="2800" b="1">
                <a:solidFill>
                  <a:srgbClr val="002060"/>
                </a:solidFill>
                <a:latin typeface="Calibri" pitchFamily="34" charset="0"/>
              </a:rPr>
              <a:t>Recurrent droughts</a:t>
            </a:r>
          </a:p>
          <a:p>
            <a:pPr eaLnBrk="1" hangingPunct="1">
              <a:spcAft>
                <a:spcPts val="600"/>
              </a:spcAft>
              <a:buClr>
                <a:srgbClr val="0093DD"/>
              </a:buClr>
              <a:buSzPct val="100000"/>
              <a:buFont typeface="Wingdings" pitchFamily="2" charset="2"/>
              <a:buChar char=""/>
            </a:pPr>
            <a:r>
              <a:rPr lang="en-US" altLang="en-US" sz="2800" b="1">
                <a:solidFill>
                  <a:srgbClr val="002060"/>
                </a:solidFill>
                <a:latin typeface="Calibri" pitchFamily="34" charset="0"/>
              </a:rPr>
              <a:t>Repeated </a:t>
            </a:r>
            <a:r>
              <a:rPr lang="en-US" altLang="en-US" sz="2800" b="1">
                <a:solidFill>
                  <a:srgbClr val="C00000"/>
                </a:solidFill>
                <a:latin typeface="Calibri" pitchFamily="34" charset="0"/>
              </a:rPr>
              <a:t>failure of tube wells</a:t>
            </a:r>
            <a:r>
              <a:rPr lang="en-US" altLang="en-US" sz="2800" b="1">
                <a:solidFill>
                  <a:srgbClr val="002060"/>
                </a:solidFill>
                <a:latin typeface="Calibri" pitchFamily="34" charset="0"/>
              </a:rPr>
              <a:t> and  need for re drilling  </a:t>
            </a:r>
          </a:p>
          <a:p>
            <a:pPr eaLnBrk="1" hangingPunct="1">
              <a:spcBef>
                <a:spcPct val="20000"/>
              </a:spcBef>
              <a:spcAft>
                <a:spcPts val="600"/>
              </a:spcAft>
              <a:buClr>
                <a:srgbClr val="0093DD"/>
              </a:buClr>
              <a:buSzPct val="100000"/>
              <a:buFont typeface="Wingdings" pitchFamily="2" charset="2"/>
              <a:buChar char=""/>
            </a:pPr>
            <a:r>
              <a:rPr lang="en-US" altLang="en-US" sz="2800" b="1">
                <a:solidFill>
                  <a:srgbClr val="C00000"/>
                </a:solidFill>
                <a:latin typeface="Calibri" pitchFamily="34" charset="0"/>
              </a:rPr>
              <a:t>Water Quality Issues in &gt;50% habitations</a:t>
            </a:r>
            <a:endParaRPr lang="en-US" altLang="en-US" sz="2800" b="1">
              <a:solidFill>
                <a:srgbClr val="002060"/>
              </a:solidFill>
              <a:latin typeface="Calibri" pitchFamily="34" charset="0"/>
            </a:endParaRPr>
          </a:p>
          <a:p>
            <a:pPr eaLnBrk="1" hangingPunct="1">
              <a:spcBef>
                <a:spcPct val="20000"/>
              </a:spcBef>
              <a:spcAft>
                <a:spcPts val="600"/>
              </a:spcAft>
              <a:buClr>
                <a:srgbClr val="0093DD"/>
              </a:buClr>
              <a:buSzPct val="100000"/>
              <a:buFont typeface="Wingdings" pitchFamily="2" charset="2"/>
              <a:buChar char=""/>
            </a:pPr>
            <a:r>
              <a:rPr lang="en-US" altLang="en-US" sz="2800" b="1">
                <a:solidFill>
                  <a:srgbClr val="002060"/>
                </a:solidFill>
                <a:latin typeface="Calibri" pitchFamily="34" charset="0"/>
              </a:rPr>
              <a:t>Water supply to scarce area especially in summer or drought period by </a:t>
            </a:r>
            <a:r>
              <a:rPr lang="en-US" altLang="en-US" sz="2800" b="1">
                <a:solidFill>
                  <a:srgbClr val="C00000"/>
                </a:solidFill>
                <a:latin typeface="Calibri" pitchFamily="34" charset="0"/>
              </a:rPr>
              <a:t>Tankers and Trains </a:t>
            </a:r>
          </a:p>
          <a:p>
            <a:pPr eaLnBrk="1" hangingPunct="1">
              <a:spcBef>
                <a:spcPct val="20000"/>
              </a:spcBef>
              <a:spcAft>
                <a:spcPts val="600"/>
              </a:spcAft>
              <a:buClr>
                <a:srgbClr val="0093DD"/>
              </a:buClr>
              <a:buSzPct val="100000"/>
              <a:buFont typeface="Wingdings" pitchFamily="2" charset="2"/>
              <a:buChar char=""/>
            </a:pPr>
            <a:r>
              <a:rPr lang="en-US" altLang="en-US" sz="2800" b="1">
                <a:solidFill>
                  <a:srgbClr val="C00000"/>
                </a:solidFill>
                <a:latin typeface="Calibri" pitchFamily="34" charset="0"/>
              </a:rPr>
              <a:t>Mass migration </a:t>
            </a:r>
            <a:r>
              <a:rPr lang="en-US" altLang="en-US" sz="2800" b="1">
                <a:solidFill>
                  <a:srgbClr val="002060"/>
                </a:solidFill>
                <a:latin typeface="Calibri" pitchFamily="34" charset="0"/>
              </a:rPr>
              <a:t>of human and cattle </a:t>
            </a:r>
          </a:p>
          <a:p>
            <a:pPr eaLnBrk="1" hangingPunct="1">
              <a:spcBef>
                <a:spcPct val="20000"/>
              </a:spcBef>
              <a:spcAft>
                <a:spcPts val="600"/>
              </a:spcAft>
              <a:buClr>
                <a:srgbClr val="0093DD"/>
              </a:buClr>
              <a:buSzPct val="100000"/>
              <a:buFont typeface="Wingdings" pitchFamily="2" charset="2"/>
              <a:buChar char=""/>
            </a:pPr>
            <a:r>
              <a:rPr lang="en-US" altLang="en-US" sz="2800" b="1">
                <a:solidFill>
                  <a:srgbClr val="002060"/>
                </a:solidFill>
                <a:latin typeface="Calibri" pitchFamily="34" charset="0"/>
              </a:rPr>
              <a:t>Drudgery of fetching from long distance </a:t>
            </a:r>
          </a:p>
          <a:p>
            <a:pPr eaLnBrk="1" hangingPunct="1">
              <a:spcBef>
                <a:spcPct val="20000"/>
              </a:spcBef>
              <a:spcAft>
                <a:spcPts val="600"/>
              </a:spcAft>
              <a:buClr>
                <a:srgbClr val="0093DD"/>
              </a:buClr>
              <a:buSzPct val="100000"/>
              <a:buFont typeface="Wingdings" pitchFamily="2" charset="2"/>
              <a:buChar char=""/>
            </a:pPr>
            <a:r>
              <a:rPr lang="en-US" altLang="en-US" sz="2800" b="1">
                <a:solidFill>
                  <a:srgbClr val="002060"/>
                </a:solidFill>
                <a:latin typeface="Calibri" pitchFamily="34" charset="0"/>
              </a:rPr>
              <a:t>Water Borne Diseases</a:t>
            </a:r>
          </a:p>
        </p:txBody>
      </p:sp>
      <p:sp>
        <p:nvSpPr>
          <p:cNvPr id="6147" name="Rectangle 11"/>
          <p:cNvSpPr>
            <a:spLocks noChangeArrowheads="1"/>
          </p:cNvSpPr>
          <p:nvPr/>
        </p:nvSpPr>
        <p:spPr bwMode="auto">
          <a:xfrm>
            <a:off x="304800" y="355600"/>
            <a:ext cx="84582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3600" b="1" i="1">
                <a:solidFill>
                  <a:schemeClr val="bg1"/>
                </a:solidFill>
              </a:rPr>
              <a:t>Gujarat  before 2002 </a:t>
            </a:r>
          </a:p>
        </p:txBody>
      </p:sp>
      <p:sp>
        <p:nvSpPr>
          <p:cNvPr id="6148" name="Rectangle 3"/>
          <p:cNvSpPr>
            <a:spLocks noChangeArrowheads="1"/>
          </p:cNvSpPr>
          <p:nvPr/>
        </p:nvSpPr>
        <p:spPr bwMode="auto">
          <a:xfrm>
            <a:off x="574675" y="1143000"/>
            <a:ext cx="42433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2800" b="1" i="1">
                <a:solidFill>
                  <a:srgbClr val="C00000"/>
                </a:solidFill>
              </a:rPr>
              <a:t>Issues of water scarcity</a:t>
            </a:r>
            <a:endParaRPr lang="en-US" altLang="en-US" sz="3600" b="1" i="1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457200" y="274638"/>
            <a:ext cx="8229600" cy="714375"/>
          </a:xfrm>
        </p:spPr>
        <p:txBody>
          <a:bodyPr/>
          <a:lstStyle/>
          <a:p>
            <a:pPr eaLnBrk="1" hangingPunct="1"/>
            <a:r>
              <a:rPr lang="en-US" altLang="en-US" sz="3600" b="1" smtClean="0">
                <a:solidFill>
                  <a:schemeClr val="bg1"/>
                </a:solidFill>
              </a:rPr>
              <a:t>In-village drinking water systems</a:t>
            </a:r>
          </a:p>
        </p:txBody>
      </p:sp>
      <p:pic>
        <p:nvPicPr>
          <p:cNvPr id="32771" name="Picture 3" descr="cluster storage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00600" y="1219200"/>
            <a:ext cx="3879850" cy="2597150"/>
          </a:xfrm>
        </p:spPr>
      </p:pic>
      <p:pic>
        <p:nvPicPr>
          <p:cNvPr id="32772" name="Picture 5" descr="S3010153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82" b="4533"/>
          <a:stretch>
            <a:fillRect/>
          </a:stretch>
        </p:blipFill>
        <p:spPr>
          <a:xfrm>
            <a:off x="609600" y="3898900"/>
            <a:ext cx="3886200" cy="2578100"/>
          </a:xfrm>
        </p:spPr>
      </p:pic>
      <p:pic>
        <p:nvPicPr>
          <p:cNvPr id="32773" name="Picture 6" descr="DSCF0335 copy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97425" y="3884613"/>
            <a:ext cx="3889375" cy="2592387"/>
          </a:xfrm>
        </p:spPr>
      </p:pic>
      <p:pic>
        <p:nvPicPr>
          <p:cNvPr id="8" name="Picture 2" descr="D:\Presentation\Assam\Photo\photo gallary for vibrant exhibition\COMMUNITY MANAGED-2\ESR 5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09600" y="1066800"/>
            <a:ext cx="3886200" cy="28035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/>
          </a:p>
        </p:txBody>
      </p:sp>
      <p:sp>
        <p:nvSpPr>
          <p:cNvPr id="3379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33796" name="Picture 2" descr="D:\Presentation\Assam\Water at doorstep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0"/>
            <a:ext cx="44958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7" name="Picture 5" descr="D:\Presentation\Assam\Picture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678363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8" name="Picture 6" descr="D:\Presentation\Assam\hirpura 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505200"/>
            <a:ext cx="4495800" cy="314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9" name="Picture 7" descr="D:\Presentation\Assam\Hs hld in  tribal areas 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429000"/>
            <a:ext cx="4430713" cy="328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>
          <a:xfrm>
            <a:off x="304800" y="274638"/>
            <a:ext cx="8382000" cy="715962"/>
          </a:xfrm>
        </p:spPr>
        <p:txBody>
          <a:bodyPr/>
          <a:lstStyle/>
          <a:p>
            <a:pPr algn="l"/>
            <a:r>
              <a:rPr lang="en-US" altLang="en-US" sz="3600" b="1" smtClean="0">
                <a:solidFill>
                  <a:schemeClr val="bg1"/>
                </a:solidFill>
              </a:rPr>
              <a:t>Lessons learnt</a:t>
            </a:r>
          </a:p>
        </p:txBody>
      </p:sp>
      <p:sp>
        <p:nvSpPr>
          <p:cNvPr id="43011" name="Content Placeholder 2"/>
          <p:cNvSpPr>
            <a:spLocks noGrp="1"/>
          </p:cNvSpPr>
          <p:nvPr>
            <p:ph idx="1"/>
          </p:nvPr>
        </p:nvSpPr>
        <p:spPr>
          <a:xfrm>
            <a:off x="228600" y="1143000"/>
            <a:ext cx="8686800" cy="5486400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600"/>
              </a:spcAft>
              <a:buClr>
                <a:srgbClr val="0093DD"/>
              </a:buClr>
              <a:defRPr/>
            </a:pPr>
            <a:r>
              <a:rPr lang="en-US" sz="1800" dirty="0" smtClean="0">
                <a:solidFill>
                  <a:schemeClr val="tx2">
                    <a:lumMod val="75000"/>
                  </a:schemeClr>
                </a:solidFill>
              </a:rPr>
              <a:t>Community participation brings satisfactory and sustainable water supply services</a:t>
            </a:r>
          </a:p>
          <a:p>
            <a:pPr>
              <a:spcBef>
                <a:spcPts val="0"/>
              </a:spcBef>
              <a:spcAft>
                <a:spcPts val="600"/>
              </a:spcAft>
              <a:buClr>
                <a:srgbClr val="0093DD"/>
              </a:buClr>
              <a:defRPr/>
            </a:pPr>
            <a:r>
              <a:rPr lang="en-US" sz="1800" dirty="0" smtClean="0">
                <a:solidFill>
                  <a:schemeClr val="tx2">
                    <a:lumMod val="75000"/>
                  </a:schemeClr>
                </a:solidFill>
              </a:rPr>
              <a:t>Engineering solutions are not enough, </a:t>
            </a:r>
            <a:r>
              <a:rPr lang="en-US" sz="1800" dirty="0" smtClean="0">
                <a:solidFill>
                  <a:srgbClr val="C00000"/>
                </a:solidFill>
              </a:rPr>
              <a:t>Social solutions  </a:t>
            </a:r>
            <a:r>
              <a:rPr lang="en-US" sz="1800" dirty="0" smtClean="0">
                <a:solidFill>
                  <a:schemeClr val="tx2">
                    <a:lumMod val="75000"/>
                  </a:schemeClr>
                </a:solidFill>
              </a:rPr>
              <a:t>result in effective management</a:t>
            </a:r>
          </a:p>
          <a:p>
            <a:pPr>
              <a:spcBef>
                <a:spcPts val="0"/>
              </a:spcBef>
              <a:spcAft>
                <a:spcPts val="600"/>
              </a:spcAft>
              <a:buClr>
                <a:srgbClr val="0093DD"/>
              </a:buClr>
              <a:defRPr/>
            </a:pPr>
            <a:r>
              <a:rPr lang="en-US" sz="1800" dirty="0" smtClean="0">
                <a:solidFill>
                  <a:schemeClr val="tx2">
                    <a:lumMod val="75000"/>
                  </a:schemeClr>
                </a:solidFill>
              </a:rPr>
              <a:t>Community water wisdom, when scientific and applied, helps in improving services at  lower investment. </a:t>
            </a:r>
          </a:p>
          <a:p>
            <a:pPr>
              <a:spcBef>
                <a:spcPts val="0"/>
              </a:spcBef>
              <a:spcAft>
                <a:spcPts val="600"/>
              </a:spcAft>
              <a:buClr>
                <a:srgbClr val="0093DD"/>
              </a:buClr>
              <a:defRPr/>
            </a:pPr>
            <a:r>
              <a:rPr lang="en-US" sz="1800" dirty="0" smtClean="0">
                <a:solidFill>
                  <a:schemeClr val="tx2">
                    <a:lumMod val="75000"/>
                  </a:schemeClr>
                </a:solidFill>
              </a:rPr>
              <a:t>Conjunctive use of water and multiple sources for </a:t>
            </a:r>
            <a:r>
              <a:rPr lang="en-US" sz="1800" dirty="0" smtClean="0">
                <a:solidFill>
                  <a:srgbClr val="C00000"/>
                </a:solidFill>
              </a:rPr>
              <a:t>sustainability</a:t>
            </a:r>
          </a:p>
          <a:p>
            <a:pPr>
              <a:spcBef>
                <a:spcPts val="0"/>
              </a:spcBef>
              <a:spcAft>
                <a:spcPts val="600"/>
              </a:spcAft>
              <a:buClr>
                <a:srgbClr val="0093DD"/>
              </a:buClr>
              <a:defRPr/>
            </a:pPr>
            <a:r>
              <a:rPr lang="en-US" sz="1800" dirty="0" smtClean="0">
                <a:solidFill>
                  <a:schemeClr val="tx2">
                    <a:lumMod val="75000"/>
                  </a:schemeClr>
                </a:solidFill>
              </a:rPr>
              <a:t>Participatory processes improve </a:t>
            </a:r>
            <a:r>
              <a:rPr lang="en-US" sz="1800" dirty="0" smtClean="0">
                <a:solidFill>
                  <a:srgbClr val="C00000"/>
                </a:solidFill>
              </a:rPr>
              <a:t>motivation</a:t>
            </a:r>
            <a:r>
              <a:rPr lang="en-US" sz="18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</a:p>
          <a:p>
            <a:pPr>
              <a:spcBef>
                <a:spcPts val="0"/>
              </a:spcBef>
              <a:spcAft>
                <a:spcPts val="600"/>
              </a:spcAft>
              <a:buClr>
                <a:srgbClr val="0093DD"/>
              </a:buClr>
              <a:defRPr/>
            </a:pPr>
            <a:r>
              <a:rPr lang="en-US" sz="1800" dirty="0" smtClean="0">
                <a:solidFill>
                  <a:srgbClr val="C00000"/>
                </a:solidFill>
              </a:rPr>
              <a:t>Social processes </a:t>
            </a:r>
            <a:r>
              <a:rPr lang="en-US" sz="1800" dirty="0" smtClean="0">
                <a:solidFill>
                  <a:schemeClr val="tx2">
                    <a:lumMod val="75000"/>
                  </a:schemeClr>
                </a:solidFill>
              </a:rPr>
              <a:t>reduce public apathy</a:t>
            </a:r>
          </a:p>
          <a:p>
            <a:pPr>
              <a:spcBef>
                <a:spcPts val="0"/>
              </a:spcBef>
              <a:spcAft>
                <a:spcPts val="600"/>
              </a:spcAft>
              <a:buClr>
                <a:srgbClr val="0093DD"/>
              </a:buClr>
              <a:defRPr/>
            </a:pPr>
            <a:r>
              <a:rPr lang="en-US" sz="1800" dirty="0" smtClean="0">
                <a:solidFill>
                  <a:schemeClr val="tx2">
                    <a:lumMod val="75000"/>
                  </a:schemeClr>
                </a:solidFill>
              </a:rPr>
              <a:t>By involving community </a:t>
            </a:r>
            <a:r>
              <a:rPr lang="en-US" sz="1800" dirty="0" smtClean="0">
                <a:solidFill>
                  <a:srgbClr val="C00000"/>
                </a:solidFill>
              </a:rPr>
              <a:t>traditional knowledge base </a:t>
            </a:r>
            <a:r>
              <a:rPr lang="en-US" sz="1800" dirty="0" smtClean="0">
                <a:solidFill>
                  <a:schemeClr val="tx2">
                    <a:lumMod val="75000"/>
                  </a:schemeClr>
                </a:solidFill>
              </a:rPr>
              <a:t>can be tapped </a:t>
            </a:r>
          </a:p>
          <a:p>
            <a:pPr>
              <a:spcBef>
                <a:spcPts val="0"/>
              </a:spcBef>
              <a:spcAft>
                <a:spcPts val="600"/>
              </a:spcAft>
              <a:buClr>
                <a:srgbClr val="0093DD"/>
              </a:buClr>
              <a:defRPr/>
            </a:pPr>
            <a:r>
              <a:rPr lang="en-US" sz="1800" dirty="0" smtClean="0">
                <a:solidFill>
                  <a:schemeClr val="tx2">
                    <a:lumMod val="75000"/>
                  </a:schemeClr>
                </a:solidFill>
              </a:rPr>
              <a:t>Community can take </a:t>
            </a:r>
            <a:r>
              <a:rPr lang="en-US" sz="1800" dirty="0" smtClean="0">
                <a:solidFill>
                  <a:srgbClr val="C00000"/>
                </a:solidFill>
              </a:rPr>
              <a:t>care for underprivileged </a:t>
            </a:r>
            <a:r>
              <a:rPr lang="en-US" sz="1800" dirty="0" smtClean="0">
                <a:solidFill>
                  <a:schemeClr val="tx2">
                    <a:lumMod val="75000"/>
                  </a:schemeClr>
                </a:solidFill>
              </a:rPr>
              <a:t>sections better </a:t>
            </a:r>
          </a:p>
          <a:p>
            <a:pPr>
              <a:spcBef>
                <a:spcPts val="0"/>
              </a:spcBef>
              <a:spcAft>
                <a:spcPts val="600"/>
              </a:spcAft>
              <a:buClr>
                <a:srgbClr val="0093DD"/>
              </a:buClr>
              <a:defRPr/>
            </a:pPr>
            <a:r>
              <a:rPr lang="en-US" sz="1800" dirty="0" smtClean="0">
                <a:solidFill>
                  <a:schemeClr val="tx2">
                    <a:lumMod val="75000"/>
                  </a:schemeClr>
                </a:solidFill>
              </a:rPr>
              <a:t>Ultimate users’ satisfaction -  Efficient tap water delivery at household level</a:t>
            </a:r>
          </a:p>
          <a:p>
            <a:pPr>
              <a:spcBef>
                <a:spcPts val="0"/>
              </a:spcBef>
              <a:spcAft>
                <a:spcPts val="600"/>
              </a:spcAft>
              <a:buClr>
                <a:srgbClr val="0093DD"/>
              </a:buClr>
              <a:defRPr/>
            </a:pPr>
            <a:r>
              <a:rPr lang="en-US" sz="1800" dirty="0" smtClean="0">
                <a:solidFill>
                  <a:srgbClr val="C00000"/>
                </a:solidFill>
              </a:rPr>
              <a:t>Recoveries </a:t>
            </a:r>
            <a:r>
              <a:rPr lang="en-US" sz="1800" dirty="0" smtClean="0">
                <a:solidFill>
                  <a:schemeClr val="tx2">
                    <a:lumMod val="75000"/>
                  </a:schemeClr>
                </a:solidFill>
              </a:rPr>
              <a:t>evaded when in government control but paid when controlled by community</a:t>
            </a:r>
          </a:p>
          <a:p>
            <a:pPr>
              <a:spcBef>
                <a:spcPts val="0"/>
              </a:spcBef>
              <a:spcAft>
                <a:spcPts val="600"/>
              </a:spcAft>
              <a:buClr>
                <a:srgbClr val="0093DD"/>
              </a:buClr>
              <a:defRPr/>
            </a:pPr>
            <a:r>
              <a:rPr lang="en-US" sz="1800" dirty="0" smtClean="0">
                <a:solidFill>
                  <a:srgbClr val="C00000"/>
                </a:solidFill>
              </a:rPr>
              <a:t>Social audit </a:t>
            </a:r>
            <a:r>
              <a:rPr lang="en-US" sz="1800" dirty="0" smtClean="0">
                <a:solidFill>
                  <a:srgbClr val="002060"/>
                </a:solidFill>
              </a:rPr>
              <a:t>is</a:t>
            </a:r>
            <a:r>
              <a:rPr lang="en-US" sz="1800" dirty="0" smtClean="0">
                <a:solidFill>
                  <a:srgbClr val="C00000"/>
                </a:solidFill>
              </a:rPr>
              <a:t> </a:t>
            </a:r>
            <a:r>
              <a:rPr lang="en-US" sz="1800" dirty="0" smtClean="0">
                <a:solidFill>
                  <a:schemeClr val="tx2">
                    <a:lumMod val="75000"/>
                  </a:schemeClr>
                </a:solidFill>
              </a:rPr>
              <a:t>effective tool for transparency</a:t>
            </a:r>
          </a:p>
          <a:p>
            <a:pPr>
              <a:lnSpc>
                <a:spcPts val="3000"/>
              </a:lnSpc>
              <a:buClr>
                <a:srgbClr val="0093DD"/>
              </a:buClr>
              <a:defRPr/>
            </a:pPr>
            <a:endParaRPr lang="en-US" sz="1800" dirty="0" smtClean="0">
              <a:solidFill>
                <a:schemeClr val="tx2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228600" y="344488"/>
            <a:ext cx="8686800" cy="64611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3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Has the innovation been sustainable ?</a:t>
            </a:r>
          </a:p>
        </p:txBody>
      </p:sp>
      <p:sp>
        <p:nvSpPr>
          <p:cNvPr id="10" name="Rectangle 5"/>
          <p:cNvSpPr>
            <a:spLocks noGrp="1" noChangeArrowheads="1"/>
          </p:cNvSpPr>
          <p:nvPr>
            <p:ph idx="4294967295"/>
          </p:nvPr>
        </p:nvSpPr>
        <p:spPr>
          <a:xfrm>
            <a:off x="304800" y="1371600"/>
            <a:ext cx="4495800" cy="5105400"/>
          </a:xfrm>
          <a:ln cap="rnd">
            <a:prstDash val="sysDot"/>
          </a:ln>
        </p:spPr>
        <p:txBody>
          <a:bodyPr rtlCol="0">
            <a:normAutofit/>
          </a:bodyPr>
          <a:lstStyle/>
          <a:p>
            <a:pPr marL="914400" lvl="2" indent="-514350" eaLnBrk="1" fontAlgn="auto" hangingPunct="1">
              <a:spcAft>
                <a:spcPts val="0"/>
              </a:spcAft>
              <a:buSzPct val="90000"/>
              <a:buFontTx/>
              <a:buNone/>
              <a:defRPr/>
            </a:pPr>
            <a:endParaRPr lang="en-US" sz="2900" b="1" dirty="0" smtClean="0">
              <a:solidFill>
                <a:srgbClr val="002060"/>
              </a:solidFill>
            </a:endParaRPr>
          </a:p>
          <a:p>
            <a:pPr marL="742950" lvl="2" indent="-342900" eaLnBrk="1" fontAlgn="auto" hangingPunct="1">
              <a:spcAft>
                <a:spcPts val="0"/>
              </a:spcAft>
              <a:buSzPct val="90000"/>
              <a:buFont typeface="Wingdings" pitchFamily="2" charset="2"/>
              <a:buChar char="§"/>
              <a:defRPr/>
            </a:pPr>
            <a:endParaRPr lang="en-US" sz="2200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9" name="Rectangle 5"/>
          <p:cNvSpPr>
            <a:spLocks noGrp="1" noChangeArrowheads="1"/>
          </p:cNvSpPr>
          <p:nvPr>
            <p:ph idx="4294967295"/>
          </p:nvPr>
        </p:nvSpPr>
        <p:spPr>
          <a:xfrm>
            <a:off x="76200" y="1143000"/>
            <a:ext cx="4648200" cy="5334000"/>
          </a:xfrm>
          <a:ln cap="rnd">
            <a:solidFill>
              <a:schemeClr val="tx1"/>
            </a:solidFill>
            <a:prstDash val="sysDot"/>
          </a:ln>
        </p:spPr>
        <p:txBody>
          <a:bodyPr rtlCol="0">
            <a:normAutofit fontScale="92500"/>
          </a:bodyPr>
          <a:lstStyle/>
          <a:p>
            <a:pPr marL="514350" indent="-514350">
              <a:buClr>
                <a:schemeClr val="tx1"/>
              </a:buClr>
              <a:buFont typeface="Arial" pitchFamily="34" charset="0"/>
              <a:buNone/>
              <a:defRPr/>
            </a:pPr>
            <a:r>
              <a:rPr lang="en-US" sz="3000" b="1" dirty="0" smtClean="0">
                <a:solidFill>
                  <a:srgbClr val="C00000"/>
                </a:solidFill>
                <a:cs typeface="Arial" charset="0"/>
              </a:rPr>
              <a:t>1. Source Sustainability-        </a:t>
            </a:r>
          </a:p>
          <a:p>
            <a:pPr marL="625475" indent="-334963">
              <a:buClr>
                <a:srgbClr val="0093DD"/>
              </a:buClr>
              <a:buFont typeface="Wingdings" pitchFamily="2" charset="2"/>
              <a:buChar char="S"/>
              <a:defRPr/>
            </a:pPr>
            <a:r>
              <a:rPr lang="en-US" sz="2400" b="1" dirty="0" smtClean="0">
                <a:solidFill>
                  <a:srgbClr val="002060"/>
                </a:solidFill>
                <a:cs typeface="Arial" charset="0"/>
              </a:rPr>
              <a:t>Multiple sources</a:t>
            </a:r>
          </a:p>
          <a:p>
            <a:pPr marL="625475" indent="-334963">
              <a:buClr>
                <a:srgbClr val="0093DD"/>
              </a:buClr>
              <a:buFont typeface="Wingdings" pitchFamily="2" charset="2"/>
              <a:buChar char="S"/>
              <a:defRPr/>
            </a:pPr>
            <a:r>
              <a:rPr lang="en-US" sz="2400" b="1" dirty="0" smtClean="0">
                <a:solidFill>
                  <a:srgbClr val="002060"/>
                </a:solidFill>
                <a:cs typeface="Arial" charset="0"/>
              </a:rPr>
              <a:t>Recharge and water harvesting</a:t>
            </a:r>
          </a:p>
          <a:p>
            <a:pPr marL="625475" indent="-334963">
              <a:buClr>
                <a:srgbClr val="0093DD"/>
              </a:buClr>
              <a:buFont typeface="Wingdings" pitchFamily="2" charset="2"/>
              <a:buChar char="S"/>
              <a:defRPr/>
            </a:pPr>
            <a:r>
              <a:rPr lang="en-US" sz="2400" b="1" dirty="0" smtClean="0">
                <a:solidFill>
                  <a:srgbClr val="002060"/>
                </a:solidFill>
                <a:cs typeface="Arial" charset="0"/>
              </a:rPr>
              <a:t>Community led regulations and water budgeting</a:t>
            </a:r>
          </a:p>
          <a:p>
            <a:pPr marL="514350" indent="-514350">
              <a:buClr>
                <a:schemeClr val="tx1"/>
              </a:buClr>
              <a:buSzPct val="90000"/>
              <a:buFont typeface="Arial" pitchFamily="34" charset="0"/>
              <a:buNone/>
              <a:defRPr/>
            </a:pPr>
            <a:r>
              <a:rPr lang="en-US" sz="3000" b="1" dirty="0" smtClean="0">
                <a:solidFill>
                  <a:srgbClr val="C00000"/>
                </a:solidFill>
                <a:cs typeface="Arial" charset="0"/>
              </a:rPr>
              <a:t>2.  Institutional sustainability </a:t>
            </a:r>
          </a:p>
          <a:p>
            <a:pPr marL="625475" lvl="2" indent="-334963">
              <a:buClr>
                <a:srgbClr val="0093DD"/>
              </a:buClr>
              <a:buSzPct val="100000"/>
              <a:buFont typeface="Wingdings" pitchFamily="2" charset="2"/>
              <a:buChar char="S"/>
              <a:defRPr/>
            </a:pPr>
            <a:r>
              <a:rPr lang="en-US" b="1" dirty="0" smtClean="0">
                <a:solidFill>
                  <a:srgbClr val="002060"/>
                </a:solidFill>
                <a:cs typeface="Arial" charset="0"/>
              </a:rPr>
              <a:t>Capacity building </a:t>
            </a:r>
          </a:p>
          <a:p>
            <a:pPr marL="625475" lvl="2" indent="-334963">
              <a:buClr>
                <a:srgbClr val="0093DD"/>
              </a:buClr>
              <a:buSzPct val="100000"/>
              <a:buFont typeface="Wingdings" pitchFamily="2" charset="2"/>
              <a:buChar char="S"/>
              <a:defRPr/>
            </a:pPr>
            <a:r>
              <a:rPr lang="en-US" b="1" dirty="0" smtClean="0">
                <a:solidFill>
                  <a:srgbClr val="002060"/>
                </a:solidFill>
                <a:cs typeface="Arial" charset="0"/>
              </a:rPr>
              <a:t>Facilitation </a:t>
            </a:r>
          </a:p>
          <a:p>
            <a:pPr marL="625475" lvl="2" indent="-334963">
              <a:buClr>
                <a:srgbClr val="0093DD"/>
              </a:buClr>
              <a:buSzPct val="100000"/>
              <a:buFont typeface="Wingdings" pitchFamily="2" charset="2"/>
              <a:buChar char="S"/>
              <a:defRPr/>
            </a:pPr>
            <a:r>
              <a:rPr lang="en-US" b="1" dirty="0" smtClean="0">
                <a:solidFill>
                  <a:srgbClr val="002060"/>
                </a:solidFill>
                <a:cs typeface="Arial" charset="0"/>
              </a:rPr>
              <a:t>Follow up support</a:t>
            </a:r>
          </a:p>
          <a:p>
            <a:pPr marL="625475" lvl="2" indent="-334963">
              <a:buClr>
                <a:srgbClr val="0093DD"/>
              </a:buClr>
              <a:buSzPct val="100000"/>
              <a:buFont typeface="Wingdings" pitchFamily="2" charset="2"/>
              <a:buChar char="S"/>
              <a:defRPr/>
            </a:pPr>
            <a:r>
              <a:rPr lang="en-US" b="1" dirty="0" smtClean="0">
                <a:solidFill>
                  <a:srgbClr val="002060"/>
                </a:solidFill>
                <a:cs typeface="Arial" charset="0"/>
              </a:rPr>
              <a:t>Award to Better Performing Pani Samiti</a:t>
            </a:r>
          </a:p>
        </p:txBody>
      </p:sp>
      <p:sp>
        <p:nvSpPr>
          <p:cNvPr id="13" name="Rectangle 5"/>
          <p:cNvSpPr>
            <a:spLocks noGrp="1" noChangeArrowheads="1"/>
          </p:cNvSpPr>
          <p:nvPr>
            <p:ph idx="4294967295"/>
          </p:nvPr>
        </p:nvSpPr>
        <p:spPr>
          <a:xfrm>
            <a:off x="4724400" y="1158875"/>
            <a:ext cx="4343400" cy="5318125"/>
          </a:xfrm>
          <a:ln cap="rnd">
            <a:solidFill>
              <a:schemeClr val="tx1"/>
            </a:solidFill>
            <a:prstDash val="sysDot"/>
          </a:ln>
        </p:spPr>
        <p:txBody>
          <a:bodyPr rtlCol="0">
            <a:normAutofit/>
          </a:bodyPr>
          <a:lstStyle/>
          <a:p>
            <a:pPr marL="514350" indent="-514350">
              <a:buClr>
                <a:schemeClr val="tx1"/>
              </a:buClr>
              <a:buSzPct val="90000"/>
              <a:buFont typeface="Arial" pitchFamily="34" charset="0"/>
              <a:buNone/>
              <a:defRPr/>
            </a:pPr>
            <a:r>
              <a:rPr lang="en-US" sz="3000" b="1" dirty="0" smtClean="0">
                <a:solidFill>
                  <a:srgbClr val="C00000"/>
                </a:solidFill>
                <a:cs typeface="Arial" charset="0"/>
              </a:rPr>
              <a:t>3. Financial sustainability </a:t>
            </a:r>
          </a:p>
          <a:p>
            <a:pPr marL="625475" lvl="2" indent="-334963">
              <a:buClr>
                <a:srgbClr val="0093DD"/>
              </a:buClr>
              <a:buSzPct val="100000"/>
              <a:buFont typeface="Wingdings" pitchFamily="2" charset="2"/>
              <a:buChar char="S"/>
              <a:defRPr/>
            </a:pPr>
            <a:r>
              <a:rPr lang="en-US" b="1" dirty="0" smtClean="0">
                <a:solidFill>
                  <a:srgbClr val="002060"/>
                </a:solidFill>
                <a:cs typeface="Arial" charset="0"/>
              </a:rPr>
              <a:t>Corpus generation </a:t>
            </a:r>
          </a:p>
          <a:p>
            <a:pPr marL="625475" lvl="2" indent="-334963">
              <a:buClr>
                <a:srgbClr val="0093DD"/>
              </a:buClr>
              <a:buSzPct val="100000"/>
              <a:buFont typeface="Wingdings" pitchFamily="2" charset="2"/>
              <a:buChar char="S"/>
              <a:defRPr/>
            </a:pPr>
            <a:r>
              <a:rPr lang="en-US" b="1" dirty="0" smtClean="0">
                <a:solidFill>
                  <a:srgbClr val="002060"/>
                </a:solidFill>
                <a:cs typeface="Arial" charset="0"/>
              </a:rPr>
              <a:t>O&amp;M tariff mechanism</a:t>
            </a:r>
          </a:p>
          <a:p>
            <a:pPr marL="625475" lvl="2" indent="-334963">
              <a:buClr>
                <a:srgbClr val="0093DD"/>
              </a:buClr>
              <a:buSzPct val="100000"/>
              <a:buFont typeface="Wingdings" pitchFamily="2" charset="2"/>
              <a:buChar char="S"/>
              <a:defRPr/>
            </a:pPr>
            <a:r>
              <a:rPr lang="en-US" b="1" dirty="0" smtClean="0">
                <a:solidFill>
                  <a:srgbClr val="002060"/>
                </a:solidFill>
                <a:cs typeface="Arial" charset="0"/>
              </a:rPr>
              <a:t>Performance based incentive  for O&amp;M</a:t>
            </a:r>
            <a:endParaRPr lang="en-US" sz="2600" b="1" dirty="0" smtClean="0">
              <a:solidFill>
                <a:srgbClr val="002060"/>
              </a:solidFill>
              <a:cs typeface="Arial" charset="0"/>
            </a:endParaRPr>
          </a:p>
          <a:p>
            <a:pPr marL="514350" indent="-514350">
              <a:buClr>
                <a:schemeClr val="tx1"/>
              </a:buClr>
              <a:buSzPct val="90000"/>
              <a:buFont typeface="Arial" pitchFamily="34" charset="0"/>
              <a:buNone/>
              <a:defRPr/>
            </a:pPr>
            <a:endParaRPr lang="en-US" sz="2000" b="1" dirty="0" smtClean="0">
              <a:solidFill>
                <a:srgbClr val="C00000"/>
              </a:solidFill>
              <a:cs typeface="Arial" charset="0"/>
            </a:endParaRPr>
          </a:p>
          <a:p>
            <a:pPr marL="514350" indent="-514350">
              <a:buClr>
                <a:schemeClr val="tx1"/>
              </a:buClr>
              <a:buSzPct val="90000"/>
              <a:buFont typeface="Arial" pitchFamily="34" charset="0"/>
              <a:buNone/>
              <a:defRPr/>
            </a:pPr>
            <a:r>
              <a:rPr lang="en-US" sz="3000" b="1" dirty="0" smtClean="0">
                <a:solidFill>
                  <a:srgbClr val="C00000"/>
                </a:solidFill>
                <a:cs typeface="Arial" charset="0"/>
              </a:rPr>
              <a:t>4. Technologies </a:t>
            </a:r>
          </a:p>
          <a:p>
            <a:pPr marL="625475" lvl="2" indent="-334963">
              <a:buClr>
                <a:srgbClr val="0093DD"/>
              </a:buClr>
              <a:buSzPct val="100000"/>
              <a:buFont typeface="Wingdings" pitchFamily="2" charset="2"/>
              <a:buChar char="S"/>
              <a:defRPr/>
            </a:pPr>
            <a:r>
              <a:rPr lang="en-US" b="1" dirty="0" smtClean="0">
                <a:solidFill>
                  <a:srgbClr val="002060"/>
                </a:solidFill>
                <a:cs typeface="Arial" charset="0"/>
              </a:rPr>
              <a:t>Linkages for O&amp;M with nearby repairers</a:t>
            </a:r>
          </a:p>
          <a:p>
            <a:pPr marL="625475" lvl="2" indent="-334963">
              <a:buClr>
                <a:srgbClr val="0093DD"/>
              </a:buClr>
              <a:buSzPct val="100000"/>
              <a:buFont typeface="Wingdings" pitchFamily="2" charset="2"/>
              <a:buChar char="S"/>
              <a:defRPr/>
            </a:pPr>
            <a:r>
              <a:rPr lang="en-US" b="1" dirty="0" smtClean="0">
                <a:solidFill>
                  <a:srgbClr val="002060"/>
                </a:solidFill>
                <a:cs typeface="Arial" charset="0"/>
              </a:rPr>
              <a:t>Simple technology with availability of spares </a:t>
            </a:r>
          </a:p>
          <a:p>
            <a:pPr marL="742950" lvl="2" indent="-342900" eaLnBrk="1" fontAlgn="auto" hangingPunct="1">
              <a:spcAft>
                <a:spcPts val="0"/>
              </a:spcAft>
              <a:buSzPct val="90000"/>
              <a:buFont typeface="Wingdings" pitchFamily="2" charset="2"/>
              <a:buChar char="§"/>
              <a:defRPr/>
            </a:pPr>
            <a:endParaRPr lang="en-US" sz="2600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715962"/>
          </a:xfrm>
        </p:spPr>
        <p:txBody>
          <a:bodyPr/>
          <a:lstStyle/>
          <a:p>
            <a:pPr algn="l"/>
            <a:r>
              <a:rPr lang="en-US" altLang="en-US" sz="2800" b="1" smtClean="0">
                <a:solidFill>
                  <a:schemeClr val="bg1"/>
                </a:solidFill>
              </a:rPr>
              <a:t>Introduction of Pani Samiti Award in Gujarat State</a:t>
            </a:r>
          </a:p>
        </p:txBody>
      </p:sp>
      <p:sp>
        <p:nvSpPr>
          <p:cNvPr id="36867" name="Content Placeholder 2"/>
          <p:cNvSpPr>
            <a:spLocks noGrp="1"/>
          </p:cNvSpPr>
          <p:nvPr>
            <p:ph idx="1"/>
          </p:nvPr>
        </p:nvSpPr>
        <p:spPr>
          <a:xfrm>
            <a:off x="228600" y="1143000"/>
            <a:ext cx="8686800" cy="5486400"/>
          </a:xfrm>
        </p:spPr>
        <p:txBody>
          <a:bodyPr/>
          <a:lstStyle/>
          <a:p>
            <a:r>
              <a:rPr lang="en-US" altLang="en-US" sz="2000" smtClean="0"/>
              <a:t>To motivate and strengthen local institution involved in managing improved water supply services in the village, Pani Samiti Award has been instituted by WASMO </a:t>
            </a:r>
          </a:p>
          <a:p>
            <a:r>
              <a:rPr lang="en-US" altLang="en-US" sz="2000" smtClean="0"/>
              <a:t>Assessed after field survey and finding facts on 37 relevant criteria with 160 marks in aggregate. </a:t>
            </a:r>
          </a:p>
          <a:p>
            <a:r>
              <a:rPr lang="en-US" altLang="en-US" sz="2000" smtClean="0"/>
              <a:t>Certificate and cash prize of </a:t>
            </a:r>
            <a:r>
              <a:rPr lang="en-US" altLang="en-US" sz="2000" b="1" smtClean="0"/>
              <a:t>Rs. 50,000, 35,000 and 25,000 for first, second and third prize winners respectively</a:t>
            </a:r>
            <a:r>
              <a:rPr lang="en-US" altLang="en-US" sz="2000" smtClean="0"/>
              <a:t>. </a:t>
            </a:r>
          </a:p>
          <a:p>
            <a:pPr>
              <a:buFontTx/>
              <a:buNone/>
            </a:pPr>
            <a:endParaRPr lang="en-US" altLang="en-US" sz="2000" smtClean="0"/>
          </a:p>
          <a:p>
            <a:pPr>
              <a:buFontTx/>
              <a:buNone/>
            </a:pPr>
            <a:r>
              <a:rPr lang="en-US" altLang="en-US" sz="2400" b="1" smtClean="0"/>
              <a:t>At the State level, Pani Samitis Awards for the year 201213:</a:t>
            </a:r>
            <a:endParaRPr lang="en-US" altLang="en-US" sz="2400" smtClean="0"/>
          </a:p>
          <a:p>
            <a:pPr>
              <a:buFontTx/>
              <a:buNone/>
            </a:pPr>
            <a:endParaRPr lang="en-US" altLang="en-US" sz="2000" smtClean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228600" y="3657600"/>
          <a:ext cx="8915400" cy="2971800"/>
        </p:xfrm>
        <a:graphic>
          <a:graphicData uri="http://schemas.openxmlformats.org/drawingml/2006/table">
            <a:tbl>
              <a:tblPr/>
              <a:tblGrid>
                <a:gridCol w="848746"/>
                <a:gridCol w="2231119"/>
                <a:gridCol w="2524353"/>
                <a:gridCol w="1893632"/>
                <a:gridCol w="1417549"/>
              </a:tblGrid>
              <a:tr h="9906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480"/>
                        </a:spcAft>
                      </a:pPr>
                      <a:r>
                        <a:rPr lang="en-US" sz="2000" b="1" dirty="0" smtClean="0">
                          <a:latin typeface="Century Gothic"/>
                          <a:ea typeface="Calibri"/>
                          <a:cs typeface="Mangal"/>
                        </a:rPr>
                        <a:t>Sr </a:t>
                      </a:r>
                      <a:r>
                        <a:rPr lang="en-US" sz="2000" b="1" dirty="0">
                          <a:latin typeface="Century Gothic"/>
                          <a:ea typeface="Calibri"/>
                          <a:cs typeface="Mangal"/>
                        </a:rPr>
                        <a:t>No.</a:t>
                      </a:r>
                      <a:endParaRPr lang="en-US" sz="2000" dirty="0">
                        <a:latin typeface="Century Gothic"/>
                        <a:ea typeface="Calibri"/>
                        <a:cs typeface="Mang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480"/>
                        </a:spcAft>
                      </a:pPr>
                      <a:r>
                        <a:rPr lang="en-US" sz="2000" b="1" dirty="0">
                          <a:latin typeface="Century Gothic"/>
                          <a:ea typeface="Calibri"/>
                          <a:cs typeface="Mangal"/>
                        </a:rPr>
                        <a:t>Name of village Pani Samiti</a:t>
                      </a:r>
                      <a:endParaRPr lang="en-US" sz="2000" dirty="0">
                        <a:latin typeface="Century Gothic"/>
                        <a:ea typeface="Calibri"/>
                        <a:cs typeface="Mang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480"/>
                        </a:spcAft>
                      </a:pPr>
                      <a:r>
                        <a:rPr lang="en-US" sz="2000" b="1">
                          <a:latin typeface="Century Gothic"/>
                          <a:ea typeface="Calibri"/>
                          <a:cs typeface="Mangal"/>
                        </a:rPr>
                        <a:t>District</a:t>
                      </a:r>
                      <a:endParaRPr lang="en-US" sz="2000">
                        <a:latin typeface="Century Gothic"/>
                        <a:ea typeface="Calibri"/>
                        <a:cs typeface="Mang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480"/>
                        </a:spcAft>
                      </a:pPr>
                      <a:r>
                        <a:rPr lang="en-US" sz="2000" b="1">
                          <a:latin typeface="Century Gothic"/>
                          <a:ea typeface="Calibri"/>
                          <a:cs typeface="Mangal"/>
                        </a:rPr>
                        <a:t>Award Position</a:t>
                      </a:r>
                      <a:endParaRPr lang="en-US" sz="2000">
                        <a:latin typeface="Century Gothic"/>
                        <a:ea typeface="Calibri"/>
                        <a:cs typeface="Mang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480"/>
                        </a:spcAft>
                      </a:pPr>
                      <a:r>
                        <a:rPr lang="en-US" sz="2000" b="1">
                          <a:latin typeface="Century Gothic"/>
                          <a:ea typeface="Calibri"/>
                          <a:cs typeface="Mangal"/>
                        </a:rPr>
                        <a:t>Cash Prize (Rupees)</a:t>
                      </a:r>
                      <a:endParaRPr lang="en-US" sz="2000">
                        <a:latin typeface="Century Gothic"/>
                        <a:ea typeface="Calibri"/>
                        <a:cs typeface="Mang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</a:tr>
              <a:tr h="49530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480"/>
                        </a:spcAft>
                      </a:pPr>
                      <a:r>
                        <a:rPr lang="en-US" sz="2000">
                          <a:latin typeface="Century Gothic"/>
                          <a:ea typeface="Calibri"/>
                          <a:cs typeface="Mangal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480"/>
                        </a:spcAft>
                      </a:pPr>
                      <a:r>
                        <a:rPr lang="en-US" sz="2000" dirty="0" err="1">
                          <a:latin typeface="Century Gothic"/>
                          <a:ea typeface="Calibri"/>
                          <a:cs typeface="Mangal"/>
                        </a:rPr>
                        <a:t>Shinay</a:t>
                      </a:r>
                      <a:endParaRPr lang="en-US" sz="2000" dirty="0">
                        <a:latin typeface="Century Gothic"/>
                        <a:ea typeface="Calibri"/>
                        <a:cs typeface="Mang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480"/>
                        </a:spcAft>
                      </a:pPr>
                      <a:r>
                        <a:rPr lang="en-US" sz="2000" dirty="0">
                          <a:latin typeface="Century Gothic"/>
                          <a:ea typeface="Calibri"/>
                          <a:cs typeface="Mangal"/>
                        </a:rPr>
                        <a:t>Kachchh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480"/>
                        </a:spcAft>
                      </a:pPr>
                      <a:r>
                        <a:rPr lang="en-US" sz="2000">
                          <a:latin typeface="Century Gothic"/>
                          <a:ea typeface="Calibri"/>
                          <a:cs typeface="Mangal"/>
                        </a:rPr>
                        <a:t>First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480"/>
                        </a:spcAft>
                      </a:pPr>
                      <a:r>
                        <a:rPr lang="en-US" sz="2000">
                          <a:latin typeface="Century Gothic"/>
                          <a:ea typeface="Calibri"/>
                          <a:cs typeface="Mangal"/>
                        </a:rPr>
                        <a:t>50,000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530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480"/>
                        </a:spcAft>
                      </a:pPr>
                      <a:r>
                        <a:rPr lang="en-US" sz="2000">
                          <a:latin typeface="Century Gothic"/>
                          <a:ea typeface="Calibri"/>
                          <a:cs typeface="Mangal"/>
                        </a:rPr>
                        <a:t>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480"/>
                        </a:spcAft>
                      </a:pPr>
                      <a:r>
                        <a:rPr lang="en-US" sz="2000">
                          <a:latin typeface="Century Gothic"/>
                          <a:ea typeface="Calibri"/>
                          <a:cs typeface="Mangal"/>
                        </a:rPr>
                        <a:t>Motipura Veda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480"/>
                        </a:spcAft>
                      </a:pPr>
                      <a:r>
                        <a:rPr lang="en-US" sz="2000" dirty="0">
                          <a:latin typeface="Century Gothic"/>
                          <a:ea typeface="Calibri"/>
                          <a:cs typeface="Mangal"/>
                        </a:rPr>
                        <a:t>Gandhinagar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480"/>
                        </a:spcAft>
                      </a:pPr>
                      <a:r>
                        <a:rPr lang="en-US" sz="2000" dirty="0">
                          <a:latin typeface="Century Gothic"/>
                          <a:ea typeface="Calibri"/>
                          <a:cs typeface="Mangal"/>
                        </a:rPr>
                        <a:t>Second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480"/>
                        </a:spcAft>
                      </a:pPr>
                      <a:r>
                        <a:rPr lang="en-US" sz="2000">
                          <a:latin typeface="Century Gothic"/>
                          <a:ea typeface="Calibri"/>
                          <a:cs typeface="Mangal"/>
                        </a:rPr>
                        <a:t>35,000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530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480"/>
                        </a:spcAft>
                      </a:pPr>
                      <a:r>
                        <a:rPr lang="en-US" sz="2000">
                          <a:latin typeface="Century Gothic"/>
                          <a:ea typeface="Calibri"/>
                          <a:cs typeface="Mangal"/>
                        </a:rPr>
                        <a:t>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480"/>
                        </a:spcAft>
                      </a:pPr>
                      <a:r>
                        <a:rPr lang="en-US" sz="2000">
                          <a:latin typeface="Century Gothic"/>
                          <a:ea typeface="Calibri"/>
                          <a:cs typeface="Mangal"/>
                        </a:rPr>
                        <a:t>Khirmani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480"/>
                        </a:spcAft>
                      </a:pPr>
                      <a:r>
                        <a:rPr lang="en-US" sz="2000" dirty="0">
                          <a:latin typeface="Century Gothic"/>
                          <a:ea typeface="Calibri"/>
                          <a:cs typeface="Mangal"/>
                        </a:rPr>
                        <a:t>Dang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9530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480"/>
                        </a:spcAft>
                      </a:pPr>
                      <a:r>
                        <a:rPr lang="en-US" sz="2000" dirty="0">
                          <a:latin typeface="Century Gothic"/>
                          <a:ea typeface="Calibri"/>
                          <a:cs typeface="Mangal"/>
                        </a:rPr>
                        <a:t>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480"/>
                        </a:spcAft>
                      </a:pPr>
                      <a:r>
                        <a:rPr lang="en-US" sz="2000">
                          <a:latin typeface="Century Gothic"/>
                          <a:ea typeface="Calibri"/>
                          <a:cs typeface="Mangal"/>
                        </a:rPr>
                        <a:t>Kanakpar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480"/>
                        </a:spcAft>
                      </a:pPr>
                      <a:r>
                        <a:rPr lang="en-US" sz="2000">
                          <a:latin typeface="Century Gothic"/>
                          <a:ea typeface="Calibri"/>
                          <a:cs typeface="Mangal"/>
                        </a:rPr>
                        <a:t>Kachchh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480"/>
                        </a:spcAft>
                      </a:pPr>
                      <a:r>
                        <a:rPr lang="en-US" sz="2000" dirty="0">
                          <a:latin typeface="Century Gothic"/>
                          <a:ea typeface="Calibri"/>
                          <a:cs typeface="Mangal"/>
                        </a:rPr>
                        <a:t>Third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480"/>
                        </a:spcAft>
                      </a:pPr>
                      <a:r>
                        <a:rPr lang="en-US" sz="2000" dirty="0">
                          <a:latin typeface="Century Gothic"/>
                          <a:ea typeface="Calibri"/>
                          <a:cs typeface="Mangal"/>
                        </a:rPr>
                        <a:t>25,000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152400" y="228600"/>
            <a:ext cx="8991600" cy="792163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Recognition</a:t>
            </a:r>
          </a:p>
        </p:txBody>
      </p:sp>
      <p:pic>
        <p:nvPicPr>
          <p:cNvPr id="37891" name="Picture 10" descr="C:\Documents and Settings\jaydeep\Desktop\AWARD all 3 3x2 _ Corv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990600"/>
            <a:ext cx="8915400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6" descr="Hoousehold cnnctn 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750" y="4041775"/>
            <a:ext cx="3097213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5" name="Picture 9" descr="DSC_0074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84375"/>
            <a:ext cx="3278188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6" name="Picture 16" descr="085 copy copy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1"/>
          <a:stretch>
            <a:fillRect/>
          </a:stretch>
        </p:blipFill>
        <p:spPr bwMode="auto">
          <a:xfrm>
            <a:off x="3238500" y="1989138"/>
            <a:ext cx="30099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7" name="Picture 8" descr="19-12-06 007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526"/>
          <a:stretch>
            <a:fillRect/>
          </a:stretch>
        </p:blipFill>
        <p:spPr bwMode="auto">
          <a:xfrm>
            <a:off x="0" y="0"/>
            <a:ext cx="32004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8" name="Picture 17" descr="ESR 5.jpg"/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5"/>
          <a:stretch>
            <a:fillRect/>
          </a:stretch>
        </p:blipFill>
        <p:spPr bwMode="auto">
          <a:xfrm>
            <a:off x="3200400" y="0"/>
            <a:ext cx="30480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9" name="Picture 18" descr="Jayvantiben_Bhikhubhai_Jadav-_solar_wss_KANDHA-NISHAL__F_TaVansda2.jpg"/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0" r="4649"/>
          <a:stretch>
            <a:fillRect/>
          </a:stretch>
        </p:blipFill>
        <p:spPr bwMode="auto">
          <a:xfrm>
            <a:off x="0" y="4054475"/>
            <a:ext cx="3200400" cy="227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0" name="Picture 22" descr="ESR1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7" t="-1001" r="1601"/>
          <a:stretch>
            <a:fillRect/>
          </a:stretch>
        </p:blipFill>
        <p:spPr bwMode="auto">
          <a:xfrm>
            <a:off x="6248400" y="4038600"/>
            <a:ext cx="2933700" cy="227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1" name="Picture 9" descr="IMG_6841.jp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0"/>
            <a:ext cx="28956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2" name="Picture 12" descr="DSCF0045.JPG"/>
          <p:cNvPicPr>
            <a:picLocks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6338" y="1905000"/>
            <a:ext cx="2887662" cy="214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1219200" y="6248401"/>
            <a:ext cx="7924800" cy="646331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r">
              <a:defRPr/>
            </a:pPr>
            <a:r>
              <a:rPr lang="en-GB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Lucida Calligraphy" pitchFamily="66" charset="0"/>
                <a:ea typeface="+mj-ea"/>
                <a:cs typeface="+mj-cs"/>
              </a:rPr>
              <a:t>....................Thank you</a:t>
            </a:r>
            <a:endParaRPr lang="en-US" sz="3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Content Placeholder 1"/>
          <p:cNvSpPr>
            <a:spLocks noGrp="1"/>
          </p:cNvSpPr>
          <p:nvPr>
            <p:ph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39939" name="Picture 1" descr="D:\Presentation\Assam\Photo\Photo folder\0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57600"/>
            <a:ext cx="91440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0" name="Picture 2" descr="D:\Presentation\Assam\Photo\Photo folder\0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00"/>
            <a:ext cx="4570413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1" name="Picture 3" descr="D:\Presentation\Assam\Photo\Photo folder\0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2700"/>
            <a:ext cx="4576763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D:\Presentation\Assam\Dharoi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05200"/>
            <a:ext cx="4699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3" name="Picture 4" descr="D:\Presentation\Assam\Photo\photo gallary for vibrant exhibition\water supply grid\Intake Strucutre from Dam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699000" cy="352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4" name="Picture 3" descr="D:\Presentation\Assam\Headworks 4 Sujalam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0"/>
            <a:ext cx="4716462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5" name="Picture 5" descr="D:\Presentation\Assam\Photo\photo gallary for vibrant exhibition\water supply grid\Wtr spply thru ppln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505200"/>
            <a:ext cx="47244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01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72000" cy="342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 descr="07"/>
          <p:cNvPicPr>
            <a:picLocks noChangeArrowheads="1"/>
          </p:cNvPicPr>
          <p:nvPr/>
        </p:nvPicPr>
        <p:blipFill>
          <a:blip r:embed="rId4" cstate="print">
            <a:lum bright="6000"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4570413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 descr="Water Throught Tankers"/>
          <p:cNvPicPr>
            <a:picLocks noChangeArrowheads="1"/>
          </p:cNvPicPr>
          <p:nvPr/>
        </p:nvPicPr>
        <p:blipFill>
          <a:blip r:embed="rId5">
            <a:lum bright="12000" contras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000"/>
            <a:ext cx="4570413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 descr="Flourosis"/>
          <p:cNvPicPr>
            <a:picLocks noChangeArrowheads="1"/>
          </p:cNvPicPr>
          <p:nvPr/>
        </p:nvPicPr>
        <p:blipFill>
          <a:blip r:embed="rId6">
            <a:lum bright="12000" contras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3588" y="3429000"/>
            <a:ext cx="4570412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4" name="Rectangle 6"/>
          <p:cNvSpPr>
            <a:spLocks noChangeArrowheads="1"/>
          </p:cNvSpPr>
          <p:nvPr/>
        </p:nvSpPr>
        <p:spPr bwMode="auto">
          <a:xfrm>
            <a:off x="1333500" y="0"/>
            <a:ext cx="32639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en-US" sz="2000" b="1">
                <a:solidFill>
                  <a:srgbClr val="0000FF"/>
                </a:solidFill>
              </a:rPr>
              <a:t>Drought Prone Areas</a:t>
            </a:r>
          </a:p>
        </p:txBody>
      </p:sp>
      <p:sp>
        <p:nvSpPr>
          <p:cNvPr id="7175" name="Rectangle 7"/>
          <p:cNvSpPr>
            <a:spLocks noChangeArrowheads="1"/>
          </p:cNvSpPr>
          <p:nvPr/>
        </p:nvSpPr>
        <p:spPr bwMode="auto">
          <a:xfrm>
            <a:off x="5573713" y="0"/>
            <a:ext cx="35702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en-US" sz="2000" b="1">
                <a:solidFill>
                  <a:srgbClr val="0000FF"/>
                </a:solidFill>
              </a:rPr>
              <a:t>Supply Through Railways</a:t>
            </a:r>
          </a:p>
        </p:txBody>
      </p:sp>
      <p:sp>
        <p:nvSpPr>
          <p:cNvPr id="7176" name="Rectangle 8"/>
          <p:cNvSpPr>
            <a:spLocks noChangeArrowheads="1"/>
          </p:cNvSpPr>
          <p:nvPr/>
        </p:nvSpPr>
        <p:spPr bwMode="auto">
          <a:xfrm>
            <a:off x="990600" y="6400800"/>
            <a:ext cx="35702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en-US" sz="2000" b="1">
                <a:solidFill>
                  <a:srgbClr val="0000FF"/>
                </a:solidFill>
              </a:rPr>
              <a:t>Supply Through Tankers</a:t>
            </a:r>
          </a:p>
        </p:txBody>
      </p:sp>
      <p:sp>
        <p:nvSpPr>
          <p:cNvPr id="7177" name="Rectangle 9"/>
          <p:cNvSpPr>
            <a:spLocks noChangeArrowheads="1"/>
          </p:cNvSpPr>
          <p:nvPr/>
        </p:nvSpPr>
        <p:spPr bwMode="auto">
          <a:xfrm>
            <a:off x="5064125" y="6248400"/>
            <a:ext cx="40798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en-US" sz="2400" b="1">
                <a:solidFill>
                  <a:srgbClr val="0000FF"/>
                </a:solidFill>
              </a:rPr>
              <a:t>Quality Problems</a:t>
            </a:r>
            <a:r>
              <a:rPr lang="en-US" altLang="en-US" sz="2000" b="1">
                <a:solidFill>
                  <a:srgbClr val="0000FF"/>
                </a:solidFill>
              </a:rPr>
              <a:t> – </a:t>
            </a:r>
            <a:r>
              <a:rPr lang="en-US" altLang="en-US" b="1">
                <a:solidFill>
                  <a:srgbClr val="0000FF"/>
                </a:solidFill>
              </a:rPr>
              <a:t>Fluorosis,Salinity, Nitrate</a:t>
            </a:r>
          </a:p>
        </p:txBody>
      </p:sp>
      <p:sp>
        <p:nvSpPr>
          <p:cNvPr id="9226" name="Oval 10"/>
          <p:cNvSpPr>
            <a:spLocks noChangeArrowheads="1"/>
          </p:cNvSpPr>
          <p:nvPr/>
        </p:nvSpPr>
        <p:spPr bwMode="auto">
          <a:xfrm>
            <a:off x="1371600" y="2443936"/>
            <a:ext cx="5943600" cy="908864"/>
          </a:xfrm>
          <a:prstGeom prst="ellipse">
            <a:avLst/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  <a:scene3d>
            <a:camera prst="obliqueBottomLeft"/>
            <a:lightRig rig="threePt" dir="t"/>
          </a:scene3d>
        </p:spPr>
        <p:txBody>
          <a:bodyPr anchor="ctr">
            <a:spAutoFit/>
            <a:scene3d>
              <a:camera prst="obliqueBottomLeft"/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3600" b="1" cap="all" dirty="0">
                <a:ln w="0">
                  <a:solidFill>
                    <a:srgbClr val="0033CC"/>
                  </a:solidFill>
                </a:ln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  <a:cs typeface="+mn-cs"/>
              </a:rPr>
              <a:t>Problem Areas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4" name="Group 29"/>
          <p:cNvGrpSpPr>
            <a:grpSpLocks/>
          </p:cNvGrpSpPr>
          <p:nvPr/>
        </p:nvGrpSpPr>
        <p:grpSpPr bwMode="auto">
          <a:xfrm>
            <a:off x="228600" y="1371600"/>
            <a:ext cx="8763000" cy="5373688"/>
            <a:chOff x="228600" y="1371600"/>
            <a:chExt cx="8763000" cy="5374378"/>
          </a:xfrm>
        </p:grpSpPr>
        <p:grpSp>
          <p:nvGrpSpPr>
            <p:cNvPr id="8195" name="Group 18"/>
            <p:cNvGrpSpPr>
              <a:grpSpLocks/>
            </p:cNvGrpSpPr>
            <p:nvPr/>
          </p:nvGrpSpPr>
          <p:grpSpPr bwMode="auto">
            <a:xfrm>
              <a:off x="228600" y="1371600"/>
              <a:ext cx="8763000" cy="5374378"/>
              <a:chOff x="838200" y="1293109"/>
              <a:chExt cx="7529951" cy="3507798"/>
            </a:xfrm>
          </p:grpSpPr>
          <p:sp>
            <p:nvSpPr>
              <p:cNvPr id="12291" name="TextBox 2"/>
              <p:cNvSpPr txBox="1">
                <a:spLocks noChangeArrowheads="1"/>
              </p:cNvSpPr>
              <p:nvPr/>
            </p:nvSpPr>
            <p:spPr bwMode="auto">
              <a:xfrm>
                <a:off x="838200" y="3083566"/>
                <a:ext cx="2445625" cy="1416221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>
                <a:spAutoFit/>
              </a:bodyPr>
              <a:lstStyle/>
              <a:p>
                <a:pPr algn="ctr">
                  <a:defRPr/>
                </a:pPr>
                <a:r>
                  <a:rPr lang="en-US" sz="1500" b="1" dirty="0">
                    <a:solidFill>
                      <a:srgbClr val="002060"/>
                    </a:solidFill>
                    <a:latin typeface="+mj-lt"/>
                    <a:cs typeface="Arial" charset="0"/>
                  </a:rPr>
                  <a:t>A company registered under Indian Company Act </a:t>
                </a:r>
              </a:p>
              <a:p>
                <a:pPr algn="ctr">
                  <a:defRPr/>
                </a:pPr>
                <a:endParaRPr lang="en-US" sz="1500" b="1" dirty="0">
                  <a:solidFill>
                    <a:srgbClr val="002060"/>
                  </a:solidFill>
                  <a:latin typeface="+mj-lt"/>
                  <a:cs typeface="Arial" charset="0"/>
                </a:endParaRPr>
              </a:p>
              <a:p>
                <a:pPr algn="ctr">
                  <a:defRPr/>
                </a:pPr>
                <a:r>
                  <a:rPr lang="en-US" sz="1500" b="1" dirty="0">
                    <a:solidFill>
                      <a:srgbClr val="002060"/>
                    </a:solidFill>
                    <a:latin typeface="+mj-lt"/>
                    <a:cs typeface="Arial" charset="0"/>
                  </a:rPr>
                  <a:t>(Headed at State Level – Chairman &amp; Managing Director and Division/ Project level – Senior Manager)</a:t>
                </a:r>
              </a:p>
              <a:p>
                <a:pPr algn="ctr">
                  <a:buFont typeface="Arial" pitchFamily="34" charset="0"/>
                  <a:buChar char="•"/>
                  <a:defRPr/>
                </a:pPr>
                <a:endParaRPr lang="en-US" sz="1500" b="1" dirty="0">
                  <a:solidFill>
                    <a:srgbClr val="002060"/>
                  </a:solidFill>
                  <a:latin typeface="+mj-lt"/>
                  <a:cs typeface="Arial" charset="0"/>
                </a:endParaRPr>
              </a:p>
            </p:txBody>
          </p:sp>
          <p:sp>
            <p:nvSpPr>
              <p:cNvPr id="12292" name="TextBox 4"/>
              <p:cNvSpPr txBox="1">
                <a:spLocks noChangeArrowheads="1"/>
              </p:cNvSpPr>
              <p:nvPr/>
            </p:nvSpPr>
            <p:spPr bwMode="auto">
              <a:xfrm>
                <a:off x="2082279" y="1293109"/>
                <a:ext cx="4736757" cy="421853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>
                <a:spAutoFit/>
              </a:bodyPr>
              <a:lstStyle/>
              <a:p>
                <a:pPr algn="ctr">
                  <a:defRPr/>
                </a:pPr>
                <a:r>
                  <a:rPr lang="en-US" b="1" dirty="0">
                    <a:solidFill>
                      <a:srgbClr val="002060"/>
                    </a:solidFill>
                    <a:latin typeface="+mj-lt"/>
                    <a:cs typeface="Arial" charset="0"/>
                  </a:rPr>
                  <a:t>Water Supply Department, Govt of Gujarat</a:t>
                </a:r>
              </a:p>
              <a:p>
                <a:pPr algn="ctr">
                  <a:defRPr/>
                </a:pPr>
                <a:r>
                  <a:rPr lang="en-US" b="1" dirty="0">
                    <a:solidFill>
                      <a:srgbClr val="002060"/>
                    </a:solidFill>
                    <a:latin typeface="+mj-lt"/>
                    <a:cs typeface="Arial" charset="0"/>
                  </a:rPr>
                  <a:t>(Headed by Principal Secretary  (Water Supply)</a:t>
                </a:r>
              </a:p>
            </p:txBody>
          </p:sp>
          <p:sp>
            <p:nvSpPr>
              <p:cNvPr id="12293" name="TextBox 5"/>
              <p:cNvSpPr txBox="1">
                <a:spLocks noChangeArrowheads="1"/>
              </p:cNvSpPr>
              <p:nvPr/>
            </p:nvSpPr>
            <p:spPr bwMode="auto">
              <a:xfrm>
                <a:off x="902559" y="2217872"/>
                <a:ext cx="1930757" cy="602647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>
                <a:spAutoFit/>
              </a:bodyPr>
              <a:lstStyle/>
              <a:p>
                <a:pPr algn="ctr">
                  <a:defRPr/>
                </a:pPr>
                <a:r>
                  <a:rPr lang="en-US" b="1" dirty="0">
                    <a:solidFill>
                      <a:srgbClr val="002060"/>
                    </a:solidFill>
                    <a:latin typeface="+mj-lt"/>
                    <a:cs typeface="Arial" charset="0"/>
                  </a:rPr>
                  <a:t>Gujarat Water Infrastructure Limited (GWIL)</a:t>
                </a:r>
              </a:p>
            </p:txBody>
          </p:sp>
          <p:sp>
            <p:nvSpPr>
              <p:cNvPr id="12294" name="TextBox 6"/>
              <p:cNvSpPr txBox="1">
                <a:spLocks noChangeArrowheads="1"/>
              </p:cNvSpPr>
              <p:nvPr/>
            </p:nvSpPr>
            <p:spPr bwMode="auto">
              <a:xfrm>
                <a:off x="3219467" y="2217872"/>
                <a:ext cx="2528593" cy="602647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>
                <a:spAutoFit/>
              </a:bodyPr>
              <a:lstStyle/>
              <a:p>
                <a:pPr algn="ctr">
                  <a:defRPr/>
                </a:pPr>
                <a:r>
                  <a:rPr lang="en-US" b="1" dirty="0">
                    <a:solidFill>
                      <a:srgbClr val="002060"/>
                    </a:solidFill>
                    <a:latin typeface="+mj-lt"/>
                    <a:cs typeface="Arial" charset="0"/>
                  </a:rPr>
                  <a:t>Gujarat Water Supply &amp; Sewerage Board (GWSSB)</a:t>
                </a:r>
              </a:p>
            </p:txBody>
          </p:sp>
          <p:sp>
            <p:nvSpPr>
              <p:cNvPr id="12295" name="TextBox 7"/>
              <p:cNvSpPr txBox="1">
                <a:spLocks noChangeArrowheads="1"/>
              </p:cNvSpPr>
              <p:nvPr/>
            </p:nvSpPr>
            <p:spPr bwMode="auto">
              <a:xfrm>
                <a:off x="6051243" y="2164174"/>
                <a:ext cx="2272609" cy="542383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>
                <a:spAutoFit/>
              </a:bodyPr>
              <a:lstStyle/>
              <a:p>
                <a:pPr algn="ctr">
                  <a:defRPr/>
                </a:pPr>
                <a:r>
                  <a:rPr lang="en-US" sz="1600" b="1" dirty="0">
                    <a:solidFill>
                      <a:srgbClr val="002060"/>
                    </a:solidFill>
                    <a:latin typeface="+mj-lt"/>
                    <a:cs typeface="Arial" charset="0"/>
                  </a:rPr>
                  <a:t>Water And Sanitation Management Organisation (WASMO)</a:t>
                </a:r>
              </a:p>
            </p:txBody>
          </p:sp>
          <p:sp>
            <p:nvSpPr>
              <p:cNvPr id="12296" name="TextBox 8"/>
              <p:cNvSpPr txBox="1">
                <a:spLocks noChangeArrowheads="1"/>
              </p:cNvSpPr>
              <p:nvPr/>
            </p:nvSpPr>
            <p:spPr bwMode="auto">
              <a:xfrm>
                <a:off x="3390726" y="3083362"/>
                <a:ext cx="2316908" cy="1717545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>
                <a:spAutoFit/>
              </a:bodyPr>
              <a:lstStyle/>
              <a:p>
                <a:pPr algn="ctr">
                  <a:defRPr/>
                </a:pPr>
                <a:r>
                  <a:rPr lang="en-US" sz="1500" b="1" dirty="0">
                    <a:solidFill>
                      <a:srgbClr val="002060"/>
                    </a:solidFill>
                    <a:latin typeface="+mj-lt"/>
                    <a:cs typeface="Arial" charset="0"/>
                  </a:rPr>
                  <a:t>A Board constituted through an Act of Govt of Gujarat</a:t>
                </a:r>
              </a:p>
              <a:p>
                <a:pPr algn="ctr">
                  <a:defRPr/>
                </a:pPr>
                <a:endParaRPr lang="en-US" sz="1500" b="1" dirty="0">
                  <a:solidFill>
                    <a:srgbClr val="002060"/>
                  </a:solidFill>
                  <a:latin typeface="+mj-lt"/>
                  <a:cs typeface="Arial" charset="0"/>
                </a:endParaRPr>
              </a:p>
              <a:p>
                <a:pPr algn="ctr">
                  <a:defRPr/>
                </a:pPr>
                <a:r>
                  <a:rPr lang="en-US" sz="1500" b="1" dirty="0">
                    <a:solidFill>
                      <a:srgbClr val="002060"/>
                    </a:solidFill>
                    <a:latin typeface="+mj-lt"/>
                    <a:cs typeface="Arial" charset="0"/>
                  </a:rPr>
                  <a:t>(Headed at State level by the Chairman, Head of Department – Member Secretary, Zonal Level by Chief Engineer, Divisional Level by Executive Engineer) </a:t>
                </a:r>
              </a:p>
            </p:txBody>
          </p:sp>
          <p:sp>
            <p:nvSpPr>
              <p:cNvPr id="12297" name="TextBox 9"/>
              <p:cNvSpPr txBox="1">
                <a:spLocks noChangeArrowheads="1"/>
              </p:cNvSpPr>
              <p:nvPr/>
            </p:nvSpPr>
            <p:spPr bwMode="auto">
              <a:xfrm>
                <a:off x="5793809" y="3023349"/>
                <a:ext cx="2574342" cy="1416221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>
                <a:spAutoFit/>
              </a:bodyPr>
              <a:lstStyle/>
              <a:p>
                <a:pPr algn="ctr">
                  <a:defRPr/>
                </a:pPr>
                <a:r>
                  <a:rPr lang="en-US" sz="1500" b="1" dirty="0">
                    <a:solidFill>
                      <a:srgbClr val="002060"/>
                    </a:solidFill>
                    <a:latin typeface="+mj-lt"/>
                    <a:cs typeface="Arial" charset="0"/>
                  </a:rPr>
                  <a:t>An autonomous organisation registered under Indian Society Act</a:t>
                </a:r>
              </a:p>
              <a:p>
                <a:pPr algn="ctr">
                  <a:defRPr/>
                </a:pPr>
                <a:endParaRPr lang="en-US" sz="1500" b="1" dirty="0">
                  <a:solidFill>
                    <a:srgbClr val="002060"/>
                  </a:solidFill>
                  <a:latin typeface="+mj-lt"/>
                  <a:cs typeface="Arial" charset="0"/>
                </a:endParaRPr>
              </a:p>
              <a:p>
                <a:pPr algn="ctr">
                  <a:defRPr/>
                </a:pPr>
                <a:r>
                  <a:rPr lang="en-US" sz="1500" b="1" dirty="0">
                    <a:solidFill>
                      <a:srgbClr val="002060"/>
                    </a:solidFill>
                    <a:latin typeface="+mj-lt"/>
                    <a:cs typeface="Arial" charset="0"/>
                  </a:rPr>
                  <a:t>(Headed at State Level by Chief Executive Officer and at district level by Member Secretary of District Water and Sanitation Committee)</a:t>
                </a:r>
              </a:p>
            </p:txBody>
          </p:sp>
          <p:cxnSp>
            <p:nvCxnSpPr>
              <p:cNvPr id="12" name="Straight Connector 11"/>
              <p:cNvCxnSpPr/>
              <p:nvPr/>
            </p:nvCxnSpPr>
            <p:spPr bwMode="auto">
              <a:xfrm>
                <a:off x="1795813" y="1989487"/>
                <a:ext cx="5487861" cy="1037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Arrow Connector 15"/>
              <p:cNvCxnSpPr/>
              <p:nvPr/>
            </p:nvCxnSpPr>
            <p:spPr bwMode="auto">
              <a:xfrm rot="16200000" flipH="1">
                <a:off x="1694206" y="2091095"/>
                <a:ext cx="211401" cy="8185"/>
              </a:xfrm>
              <a:prstGeom prst="straightConnector1">
                <a:avLst/>
              </a:prstGeom>
              <a:ln w="19050">
                <a:solidFill>
                  <a:srgbClr val="00206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Arrow Connector 16"/>
              <p:cNvCxnSpPr/>
              <p:nvPr/>
            </p:nvCxnSpPr>
            <p:spPr bwMode="auto">
              <a:xfrm rot="10800000" flipV="1">
                <a:off x="4442209" y="1988451"/>
                <a:ext cx="0" cy="0"/>
              </a:xfrm>
              <a:prstGeom prst="straightConnector1">
                <a:avLst/>
              </a:prstGeom>
              <a:ln w="19050">
                <a:solidFill>
                  <a:srgbClr val="00206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/>
              <p:cNvCxnSpPr>
                <a:stCxn id="0" idx="2"/>
              </p:cNvCxnSpPr>
              <p:nvPr/>
            </p:nvCxnSpPr>
            <p:spPr bwMode="auto">
              <a:xfrm rot="5400000">
                <a:off x="4307630" y="1846724"/>
                <a:ext cx="274613" cy="10913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Arrow Connector 20"/>
              <p:cNvCxnSpPr/>
              <p:nvPr/>
            </p:nvCxnSpPr>
            <p:spPr bwMode="auto">
              <a:xfrm rot="5400000">
                <a:off x="1562653" y="2957206"/>
                <a:ext cx="224872" cy="1364"/>
              </a:xfrm>
              <a:prstGeom prst="straightConnector1">
                <a:avLst/>
              </a:prstGeom>
              <a:ln w="19050">
                <a:solidFill>
                  <a:srgbClr val="00206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2" name="Straight Arrow Connector 21"/>
            <p:cNvCxnSpPr/>
            <p:nvPr/>
          </p:nvCxnSpPr>
          <p:spPr bwMode="auto">
            <a:xfrm rot="16200000" flipH="1">
              <a:off x="4110017" y="2595720"/>
              <a:ext cx="323892" cy="9525"/>
            </a:xfrm>
            <a:prstGeom prst="straightConnector1">
              <a:avLst/>
            </a:prstGeom>
            <a:ln w="19050">
              <a:solidFill>
                <a:srgbClr val="00206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 bwMode="auto">
            <a:xfrm rot="16200000" flipH="1">
              <a:off x="7539017" y="2595720"/>
              <a:ext cx="323892" cy="9525"/>
            </a:xfrm>
            <a:prstGeom prst="straightConnector1">
              <a:avLst/>
            </a:prstGeom>
            <a:ln w="19050">
              <a:solidFill>
                <a:srgbClr val="00206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/>
            <p:nvPr/>
          </p:nvCxnSpPr>
          <p:spPr bwMode="auto">
            <a:xfrm rot="16200000" flipH="1">
              <a:off x="4186217" y="3891286"/>
              <a:ext cx="323892" cy="9525"/>
            </a:xfrm>
            <a:prstGeom prst="straightConnector1">
              <a:avLst/>
            </a:prstGeom>
            <a:ln w="19050">
              <a:solidFill>
                <a:srgbClr val="00206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/>
            <p:nvPr/>
          </p:nvCxnSpPr>
          <p:spPr bwMode="auto">
            <a:xfrm rot="16200000" flipH="1">
              <a:off x="7605692" y="3738867"/>
              <a:ext cx="323892" cy="9525"/>
            </a:xfrm>
            <a:prstGeom prst="straightConnector1">
              <a:avLst/>
            </a:prstGeom>
            <a:ln w="19050">
              <a:solidFill>
                <a:srgbClr val="00206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52400" y="1143000"/>
            <a:ext cx="8839200" cy="2743200"/>
          </a:xfrm>
        </p:spPr>
        <p:txBody>
          <a:bodyPr rtlCol="0" anchorCtr="1">
            <a:noAutofit/>
          </a:bodyPr>
          <a:lstStyle/>
          <a:p>
            <a:pPr marL="342900" indent="-342900" eaLnBrk="1" fontAlgn="auto" hangingPunct="1">
              <a:spcAft>
                <a:spcPts val="0"/>
              </a:spcAft>
              <a:defRPr/>
            </a:pPr>
            <a:r>
              <a:rPr lang="en-US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Working towards drinking water security and habitat improvement by empowering communities to manage their local water sources, drinking water supply and environmental sanitation</a:t>
            </a:r>
            <a:endParaRPr lang="en-US" sz="40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219" name="Rectangle 3"/>
          <p:cNvSpPr>
            <a:spLocks noChangeArrowheads="1"/>
          </p:cNvSpPr>
          <p:nvPr/>
        </p:nvSpPr>
        <p:spPr bwMode="auto">
          <a:xfrm>
            <a:off x="228600" y="3581400"/>
            <a:ext cx="85344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465138" indent="-352425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lvl="2" eaLnBrk="1" hangingPunct="1">
              <a:spcBef>
                <a:spcPct val="20000"/>
              </a:spcBef>
              <a:buFont typeface="Wingdings" pitchFamily="2" charset="2"/>
              <a:buChar char="§"/>
            </a:pPr>
            <a:endParaRPr lang="en-GB" altLang="en-US" sz="2800">
              <a:latin typeface="Calibri" pitchFamily="34" charset="0"/>
            </a:endParaRPr>
          </a:p>
        </p:txBody>
      </p:sp>
      <p:sp>
        <p:nvSpPr>
          <p:cNvPr id="9220" name="Rectangle 2"/>
          <p:cNvSpPr>
            <a:spLocks noChangeArrowheads="1"/>
          </p:cNvSpPr>
          <p:nvPr/>
        </p:nvSpPr>
        <p:spPr bwMode="auto">
          <a:xfrm>
            <a:off x="0" y="5181600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1"/>
          <a:lstStyle>
            <a:lvl1pPr marL="457200" indent="-4572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1" hangingPunct="1">
              <a:buFont typeface="Wingdings" pitchFamily="2" charset="2"/>
              <a:buChar char="Ø"/>
            </a:pPr>
            <a:r>
              <a:rPr lang="en-US" altLang="en-US" sz="3200" b="1">
                <a:solidFill>
                  <a:srgbClr val="0070C0"/>
                </a:solidFill>
                <a:latin typeface="Calibri" pitchFamily="34" charset="0"/>
              </a:rPr>
              <a:t>Users are the best managers</a:t>
            </a:r>
          </a:p>
          <a:p>
            <a:pPr algn="just" eaLnBrk="1" hangingPunct="1">
              <a:buFont typeface="Wingdings" pitchFamily="2" charset="2"/>
              <a:buChar char="Ø"/>
            </a:pPr>
            <a:r>
              <a:rPr lang="en-US" altLang="en-US" sz="3200" b="1">
                <a:solidFill>
                  <a:srgbClr val="0070C0"/>
                </a:solidFill>
                <a:latin typeface="Calibri" pitchFamily="34" charset="0"/>
              </a:rPr>
              <a:t>Building partnerships and working together</a:t>
            </a:r>
            <a:endParaRPr lang="en-GB" altLang="en-US" sz="3200" b="1">
              <a:solidFill>
                <a:srgbClr val="0070C0"/>
              </a:solidFill>
              <a:latin typeface="Calibri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228600"/>
            <a:ext cx="9144000" cy="8302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WASMO’s Vision</a:t>
            </a:r>
            <a:endParaRPr lang="en-US" sz="48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4114800"/>
            <a:ext cx="9144000" cy="76993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4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Our philosophy</a:t>
            </a:r>
            <a:endParaRPr lang="en-US" sz="3600" b="1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" name="Diagram 25"/>
          <p:cNvGraphicFramePr/>
          <p:nvPr/>
        </p:nvGraphicFramePr>
        <p:xfrm>
          <a:off x="152400" y="685800"/>
          <a:ext cx="8991600" cy="6172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1" name="Rectangle 10"/>
          <p:cNvSpPr/>
          <p:nvPr/>
        </p:nvSpPr>
        <p:spPr bwMode="auto">
          <a:xfrm>
            <a:off x="533400" y="5410200"/>
            <a:ext cx="1722438" cy="52070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106797" tIns="0" rIns="0" bIns="0" spcCol="1270" anchor="ctr" anchorCtr="1"/>
          <a:lstStyle/>
          <a:p>
            <a:pPr defTabSz="8001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Water scarcity</a:t>
            </a:r>
          </a:p>
        </p:txBody>
      </p:sp>
      <p:sp>
        <p:nvSpPr>
          <p:cNvPr id="14" name="Rectangle 13"/>
          <p:cNvSpPr/>
          <p:nvPr/>
        </p:nvSpPr>
        <p:spPr bwMode="auto">
          <a:xfrm>
            <a:off x="1600200" y="4648200"/>
            <a:ext cx="1760538" cy="57150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182880" tIns="0" rIns="0" bIns="0" spcCol="1270" anchor="ctr" anchorCtr="1"/>
          <a:lstStyle/>
          <a:p>
            <a:pPr defTabSz="8001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Source development</a:t>
            </a:r>
          </a:p>
        </p:txBody>
      </p:sp>
      <p:sp>
        <p:nvSpPr>
          <p:cNvPr id="17" name="Rectangle 16"/>
          <p:cNvSpPr/>
          <p:nvPr/>
        </p:nvSpPr>
        <p:spPr bwMode="auto">
          <a:xfrm>
            <a:off x="2514600" y="3962400"/>
            <a:ext cx="2057400" cy="623888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tIns="0" bIns="0" spcCol="1270" anchor="ctr" anchorCtr="1"/>
          <a:lstStyle/>
          <a:p>
            <a:pPr defTabSz="8001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Water security at Village level</a:t>
            </a:r>
          </a:p>
        </p:txBody>
      </p:sp>
      <p:sp>
        <p:nvSpPr>
          <p:cNvPr id="20" name="Rectangle 19"/>
          <p:cNvSpPr/>
          <p:nvPr/>
        </p:nvSpPr>
        <p:spPr bwMode="auto">
          <a:xfrm>
            <a:off x="4038600" y="3200400"/>
            <a:ext cx="2362200" cy="750888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tIns="0" bIns="0" spcCol="1270" anchor="ctr" anchorCtr="1"/>
          <a:lstStyle/>
          <a:p>
            <a:pPr defTabSz="8001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Water Security at habitation level</a:t>
            </a:r>
          </a:p>
        </p:txBody>
      </p:sp>
      <p:sp>
        <p:nvSpPr>
          <p:cNvPr id="23" name="Rectangle 22"/>
          <p:cNvSpPr/>
          <p:nvPr/>
        </p:nvSpPr>
        <p:spPr bwMode="auto">
          <a:xfrm>
            <a:off x="6629400" y="2895600"/>
            <a:ext cx="1981200" cy="76200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tIns="0" bIns="0" spcCol="1270" anchor="ctr" anchorCtr="1"/>
          <a:lstStyle/>
          <a:p>
            <a:pPr defTabSz="8001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Water delivery at household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52400" y="330200"/>
            <a:ext cx="8991600" cy="58420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Vision - Achieving Drinking Water Security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6" grpId="0">
        <p:bldAsOne/>
      </p:bldGraphic>
      <p:bldP spid="11" grpId="0" animBg="1"/>
      <p:bldP spid="14" grpId="0" animBg="1"/>
      <p:bldP spid="17" grpId="0" animBg="1"/>
      <p:bldP spid="20" grpId="0" animBg="1"/>
      <p:bldP spid="2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9144000" cy="842963"/>
          </a:xfrm>
        </p:spPr>
        <p:txBody>
          <a:bodyPr/>
          <a:lstStyle/>
          <a:p>
            <a:r>
              <a:rPr lang="en-US" altLang="en-US" sz="4000" b="1" smtClean="0">
                <a:solidFill>
                  <a:schemeClr val="bg1"/>
                </a:solidFill>
              </a:rPr>
              <a:t>STRATEGY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219200"/>
            <a:ext cx="8686800" cy="5486400"/>
          </a:xfrm>
        </p:spPr>
        <p:txBody>
          <a:bodyPr/>
          <a:lstStyle/>
          <a:p>
            <a:pPr marL="457200" indent="-457200" algn="just">
              <a:buSzPct val="120000"/>
              <a:buFont typeface="Wingdings" pitchFamily="2" charset="2"/>
              <a:buChar char="Ø"/>
              <a:defRPr/>
            </a:pPr>
            <a:r>
              <a:rPr lang="en-US" sz="2400" b="1" dirty="0" smtClean="0">
                <a:solidFill>
                  <a:srgbClr val="002060"/>
                </a:solidFill>
                <a:latin typeface="+mj-lt"/>
              </a:rPr>
              <a:t>Facilitating village to create Pani Samiti democratically.</a:t>
            </a:r>
          </a:p>
          <a:p>
            <a:pPr marL="457200" indent="-457200" algn="just">
              <a:buSzPct val="120000"/>
              <a:buFont typeface="Wingdings" pitchFamily="2" charset="2"/>
              <a:buChar char="Ø"/>
              <a:defRPr/>
            </a:pPr>
            <a:r>
              <a:rPr lang="en-US" sz="2400" b="1" dirty="0" smtClean="0">
                <a:solidFill>
                  <a:srgbClr val="002060"/>
                </a:solidFill>
                <a:latin typeface="+mj-lt"/>
              </a:rPr>
              <a:t>Bring out maximum information through Participatory Rural Appraisal  (PRA)</a:t>
            </a:r>
          </a:p>
          <a:p>
            <a:pPr marL="457200" indent="-457200" algn="just">
              <a:buSzPct val="120000"/>
              <a:buFont typeface="Wingdings" pitchFamily="2" charset="2"/>
              <a:buChar char="Ø"/>
              <a:defRPr/>
            </a:pPr>
            <a:r>
              <a:rPr lang="en-US" sz="2400" b="1" dirty="0" smtClean="0">
                <a:solidFill>
                  <a:srgbClr val="002060"/>
                </a:solidFill>
                <a:latin typeface="+mj-lt"/>
              </a:rPr>
              <a:t>Develop low cost, sustainable, low maintenance, and manageable schemes with people's involvement.</a:t>
            </a:r>
          </a:p>
          <a:p>
            <a:pPr marL="457200" indent="-457200" algn="just">
              <a:buSzPct val="120000"/>
              <a:buFont typeface="Wingdings" pitchFamily="2" charset="2"/>
              <a:buChar char="Ø"/>
              <a:defRPr/>
            </a:pPr>
            <a:r>
              <a:rPr lang="en-US" sz="2400" b="1" dirty="0" smtClean="0">
                <a:solidFill>
                  <a:srgbClr val="002060"/>
                </a:solidFill>
                <a:latin typeface="+mj-lt"/>
              </a:rPr>
              <a:t>Implementing a transparent, speedy and quality work by Pani Samiti. </a:t>
            </a:r>
          </a:p>
          <a:p>
            <a:pPr marL="457200" indent="-457200" algn="just">
              <a:buSzPct val="120000"/>
              <a:buFont typeface="Wingdings" pitchFamily="2" charset="2"/>
              <a:buChar char="Ø"/>
              <a:defRPr/>
            </a:pPr>
            <a:r>
              <a:rPr lang="en-US" sz="2400" b="1" dirty="0" smtClean="0">
                <a:solidFill>
                  <a:srgbClr val="002060"/>
                </a:solidFill>
                <a:latin typeface="+mj-lt"/>
              </a:rPr>
              <a:t>Training Pani Samiti for total Operation and Maintenance.  </a:t>
            </a:r>
          </a:p>
          <a:p>
            <a:pPr marL="457200" indent="-457200" algn="just">
              <a:buSzPct val="120000"/>
              <a:buFont typeface="Wingdings" pitchFamily="2" charset="2"/>
              <a:buChar char="Ø"/>
              <a:defRPr/>
            </a:pPr>
            <a:r>
              <a:rPr lang="en-US" sz="2400" b="1" dirty="0" smtClean="0">
                <a:solidFill>
                  <a:srgbClr val="002060"/>
                </a:solidFill>
                <a:latin typeface="+mj-lt"/>
              </a:rPr>
              <a:t>Improvement of habitat with sanitation improvement and increased hygiene awareness</a:t>
            </a:r>
          </a:p>
          <a:p>
            <a:pPr marL="457200" indent="-457200" algn="just">
              <a:buSzPct val="120000"/>
              <a:buFont typeface="Wingdings" pitchFamily="2" charset="2"/>
              <a:buChar char="Ø"/>
              <a:defRPr/>
            </a:pPr>
            <a:r>
              <a:rPr lang="en-US" sz="2400" b="1" dirty="0" smtClean="0">
                <a:solidFill>
                  <a:srgbClr val="002060"/>
                </a:solidFill>
                <a:latin typeface="+mj-lt"/>
              </a:rPr>
              <a:t>Empowering the Pani Samiti through capacity building exercises for work organization and implementation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177800"/>
            <a:ext cx="8991600" cy="838200"/>
          </a:xfrm>
        </p:spPr>
        <p:txBody>
          <a:bodyPr rtlCol="0">
            <a:no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US" sz="5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Approach  </a:t>
            </a:r>
            <a:endParaRPr lang="en-US" sz="66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" name="Diagram 3"/>
          <p:cNvGraphicFramePr/>
          <p:nvPr/>
        </p:nvGraphicFramePr>
        <p:xfrm>
          <a:off x="152400" y="228600"/>
          <a:ext cx="8839200" cy="6477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9525" algn="ctr">
          <a:solidFill>
            <a:schemeClr val="tx1"/>
          </a:solidFill>
          <a:round/>
          <a:headEnd/>
          <a:tailEnd/>
        </a:ln>
      </a:spPr>
      <a:bodyPr wrap="square" anchor="ctr">
        <a:spAutoFit/>
        <a:scene3d>
          <a:camera prst="orthographicFront">
            <a:rot lat="0" lon="0" rev="0"/>
          </a:camera>
          <a:lightRig rig="contrasting" dir="t">
            <a:rot lat="0" lon="0" rev="4500000"/>
          </a:lightRig>
        </a:scene3d>
        <a:sp3d contourW="6350" prstMaterial="metal">
          <a:bevelT w="127000" h="31750" prst="relaxedInset"/>
          <a:contourClr>
            <a:schemeClr val="accent1">
              <a:shade val="75000"/>
            </a:schemeClr>
          </a:contourClr>
        </a:sp3d>
      </a:bodyPr>
      <a:lstStyle>
        <a:defPPr algn="ctr">
          <a:defRPr sz="3600" b="1" cap="all" dirty="0">
            <a:ln w="0"/>
            <a:solidFill>
              <a:srgbClr val="C00000"/>
            </a:solidFill>
            <a:effectLst>
              <a:reflection blurRad="12700" stA="50000" endPos="50000" dist="5000" dir="5400000" sy="-100000" rotWithShape="0"/>
            </a:effectLst>
          </a:defRPr>
        </a:defPPr>
      </a:lstStyle>
    </a:sp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1664</Words>
  <Application>Microsoft Office PowerPoint</Application>
  <PresentationFormat>On-screen Show (4:3)</PresentationFormat>
  <Paragraphs>323</Paragraphs>
  <Slides>38</Slides>
  <Notes>34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8" baseType="lpstr">
      <vt:lpstr>Arial</vt:lpstr>
      <vt:lpstr>Shruti</vt:lpstr>
      <vt:lpstr>Tahoma</vt:lpstr>
      <vt:lpstr>Calibri</vt:lpstr>
      <vt:lpstr>Wingdings</vt:lpstr>
      <vt:lpstr>Trebuchet MS</vt:lpstr>
      <vt:lpstr>Century Gothic</vt:lpstr>
      <vt:lpstr>Mangal</vt:lpstr>
      <vt:lpstr>Default Design</vt:lpstr>
      <vt:lpstr>Photo Editor Photo</vt:lpstr>
      <vt:lpstr>PowerPoint Presentation</vt:lpstr>
      <vt:lpstr>Demography and Fresh Water availability</vt:lpstr>
      <vt:lpstr>PowerPoint Presentation</vt:lpstr>
      <vt:lpstr>PowerPoint Presentation</vt:lpstr>
      <vt:lpstr>PowerPoint Presentation</vt:lpstr>
      <vt:lpstr>Working towards drinking water security and habitat improvement by empowering communities to manage their local water sources, drinking water supply and environmental sanitation</vt:lpstr>
      <vt:lpstr>PowerPoint Presentation</vt:lpstr>
      <vt:lpstr>STRATEGY</vt:lpstr>
      <vt:lpstr>Approach  </vt:lpstr>
      <vt:lpstr>PowerPoint Presentation</vt:lpstr>
      <vt:lpstr>PowerPoint Presentation</vt:lpstr>
      <vt:lpstr>PowerPoint Presentation</vt:lpstr>
      <vt:lpstr>First Programme cycle of 3-6 months  with software activities </vt:lpstr>
      <vt:lpstr>PowerPoint Presentation</vt:lpstr>
      <vt:lpstr>Continuous Efforts with Community through Social Processes</vt:lpstr>
      <vt:lpstr>Decisions and Discretion of Pani Samitis</vt:lpstr>
      <vt:lpstr>Programme Uniqueness and Process encompasses…</vt:lpstr>
      <vt:lpstr>Transparency and accountability</vt:lpstr>
      <vt:lpstr>Transparency and accountability</vt:lpstr>
      <vt:lpstr>PowerPoint Presentation</vt:lpstr>
      <vt:lpstr>PowerPoint Presentation</vt:lpstr>
      <vt:lpstr>Sanitation, Health and Hygiene (IEC activities)</vt:lpstr>
      <vt:lpstr>PowerPoint Presentation</vt:lpstr>
      <vt:lpstr>PowerPoint Presentation</vt:lpstr>
      <vt:lpstr>PowerPoint Presentation</vt:lpstr>
      <vt:lpstr>Household Tap Water Connectivity</vt:lpstr>
      <vt:lpstr>Atmarpan</vt:lpstr>
      <vt:lpstr>PowerPoint Presentation</vt:lpstr>
      <vt:lpstr>PowerPoint Presentation</vt:lpstr>
      <vt:lpstr>In-village drinking water systems</vt:lpstr>
      <vt:lpstr>PowerPoint Presentation</vt:lpstr>
      <vt:lpstr>Lessons learnt</vt:lpstr>
      <vt:lpstr>PowerPoint Presentation</vt:lpstr>
      <vt:lpstr>Introduction of Pani Samiti Award in Gujarat State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2012-02-12T08:14:13Z</dcterms:created>
  <dcterms:modified xsi:type="dcterms:W3CDTF">2013-10-29T14:52:31Z</dcterms:modified>
</cp:coreProperties>
</file>